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7"/>
  </p:notesMasterIdLst>
  <p:sldIdLst>
    <p:sldId id="257" r:id="rId2"/>
    <p:sldId id="536" r:id="rId3"/>
    <p:sldId id="537" r:id="rId4"/>
    <p:sldId id="543" r:id="rId5"/>
    <p:sldId id="544" r:id="rId6"/>
    <p:sldId id="538" r:id="rId7"/>
    <p:sldId id="539" r:id="rId8"/>
    <p:sldId id="540" r:id="rId9"/>
    <p:sldId id="541" r:id="rId10"/>
    <p:sldId id="542" r:id="rId11"/>
    <p:sldId id="545" r:id="rId12"/>
    <p:sldId id="546" r:id="rId13"/>
    <p:sldId id="547" r:id="rId14"/>
    <p:sldId id="548" r:id="rId15"/>
    <p:sldId id="551" r:id="rId16"/>
    <p:sldId id="550" r:id="rId17"/>
    <p:sldId id="552" r:id="rId18"/>
    <p:sldId id="553" r:id="rId19"/>
    <p:sldId id="554" r:id="rId20"/>
    <p:sldId id="561" r:id="rId21"/>
    <p:sldId id="562" r:id="rId22"/>
    <p:sldId id="563" r:id="rId23"/>
    <p:sldId id="564" r:id="rId24"/>
    <p:sldId id="565" r:id="rId25"/>
    <p:sldId id="406" r:id="rId26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F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06" autoAdjust="0"/>
    <p:restoredTop sz="64956" autoAdjust="0"/>
  </p:normalViewPr>
  <p:slideViewPr>
    <p:cSldViewPr snapToGrid="0">
      <p:cViewPr>
        <p:scale>
          <a:sx n="112" d="100"/>
          <a:sy n="112" d="100"/>
        </p:scale>
        <p:origin x="1608" y="-328"/>
      </p:cViewPr>
      <p:guideLst/>
    </p:cSldViewPr>
  </p:slideViewPr>
  <p:notesTextViewPr>
    <p:cViewPr>
      <p:scale>
        <a:sx n="135" d="100"/>
        <a:sy n="13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A3C3B-0178-5D49-A1D5-8B4B426A299A}" type="datetimeFigureOut">
              <a:rPr kumimoji="1" lang="zh-CN" altLang="en-US" smtClean="0"/>
              <a:t>2025/7/17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03C25-9E63-E44F-997E-B6EC6B79973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" name="Google Shape;53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 panose="02000503000000020004"/>
              <a:buNone/>
            </a:pPr>
            <a:endParaRPr sz="20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f58b9c730e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" name="Google Shape;61;gf58b9c730e_1_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Pts val="2200"/>
              <a:buFont typeface="Helvetica Neue" panose="02000503000000020004"/>
              <a:buNone/>
              <a:defRPr/>
            </a:pPr>
            <a:endParaRPr lang="en-US" altLang="zh-CN" b="1" dirty="0">
              <a:latin typeface="Cambria" panose="02040503050406030204" pitchFamily="18" charset="0"/>
              <a:ea typeface="Cambria" panose="02040503050406030204" pitchFamily="18" charset="0"/>
              <a:sym typeface="Cambria Math" panose="02040503050406030204"/>
            </a:endParaRPr>
          </a:p>
        </p:txBody>
      </p:sp>
    </p:spTree>
    <p:extLst>
      <p:ext uri="{BB962C8B-B14F-4D97-AF65-F5344CB8AC3E}">
        <p14:creationId xmlns:p14="http://schemas.microsoft.com/office/powerpoint/2010/main" val="765910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f58b9c730e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" name="Google Shape;61;gf58b9c730e_1_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Pts val="2200"/>
              <a:buFont typeface="Helvetica Neue" panose="02000503000000020004"/>
              <a:buNone/>
              <a:defRPr/>
            </a:pPr>
            <a:endParaRPr lang="en-US" altLang="zh-CN" b="1" dirty="0">
              <a:latin typeface="Cambria" panose="02040503050406030204" pitchFamily="18" charset="0"/>
              <a:ea typeface="Cambria" panose="02040503050406030204" pitchFamily="18" charset="0"/>
              <a:sym typeface="Cambria Math" panose="02040503050406030204"/>
            </a:endParaRPr>
          </a:p>
        </p:txBody>
      </p:sp>
    </p:spTree>
    <p:extLst>
      <p:ext uri="{BB962C8B-B14F-4D97-AF65-F5344CB8AC3E}">
        <p14:creationId xmlns:p14="http://schemas.microsoft.com/office/powerpoint/2010/main" val="15352768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f58b9c730e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" name="Google Shape;61;gf58b9c730e_1_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Pts val="2200"/>
              <a:buFont typeface="Helvetica Neue" panose="02000503000000020004"/>
              <a:buNone/>
              <a:defRPr/>
            </a:pPr>
            <a:endParaRPr lang="en-US" altLang="zh-CN" b="1" dirty="0">
              <a:latin typeface="Cambria" panose="02040503050406030204" pitchFamily="18" charset="0"/>
              <a:ea typeface="Cambria" panose="02040503050406030204" pitchFamily="18" charset="0"/>
              <a:sym typeface="Cambria Math" panose="02040503050406030204"/>
            </a:endParaRPr>
          </a:p>
        </p:txBody>
      </p:sp>
    </p:spTree>
    <p:extLst>
      <p:ext uri="{BB962C8B-B14F-4D97-AF65-F5344CB8AC3E}">
        <p14:creationId xmlns:p14="http://schemas.microsoft.com/office/powerpoint/2010/main" val="14789605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f58b9c730e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" name="Google Shape;61;gf58b9c730e_1_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Pts val="2200"/>
              <a:buFont typeface="Helvetica Neue" panose="02000503000000020004"/>
              <a:buNone/>
              <a:defRPr/>
            </a:pPr>
            <a:endParaRPr lang="en-US" altLang="zh-CN" b="1" dirty="0">
              <a:latin typeface="Cambria" panose="02040503050406030204" pitchFamily="18" charset="0"/>
              <a:ea typeface="Cambria" panose="02040503050406030204" pitchFamily="18" charset="0"/>
              <a:sym typeface="Cambria Math" panose="02040503050406030204"/>
            </a:endParaRPr>
          </a:p>
        </p:txBody>
      </p:sp>
    </p:spTree>
    <p:extLst>
      <p:ext uri="{BB962C8B-B14F-4D97-AF65-F5344CB8AC3E}">
        <p14:creationId xmlns:p14="http://schemas.microsoft.com/office/powerpoint/2010/main" val="1388789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f58b9c730e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" name="Google Shape;61;gf58b9c730e_1_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Pts val="2200"/>
              <a:buFont typeface="Helvetica Neue" panose="02000503000000020004"/>
              <a:buNone/>
              <a:defRPr/>
            </a:pPr>
            <a:endParaRPr lang="en-US" altLang="zh-CN" b="1" dirty="0">
              <a:latin typeface="Cambria" panose="02040503050406030204" pitchFamily="18" charset="0"/>
              <a:ea typeface="Cambria" panose="02040503050406030204" pitchFamily="18" charset="0"/>
              <a:sym typeface="Cambria Math" panose="02040503050406030204"/>
            </a:endParaRPr>
          </a:p>
        </p:txBody>
      </p:sp>
    </p:spTree>
    <p:extLst>
      <p:ext uri="{BB962C8B-B14F-4D97-AF65-F5344CB8AC3E}">
        <p14:creationId xmlns:p14="http://schemas.microsoft.com/office/powerpoint/2010/main" val="39556055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f58b9c730e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" name="Google Shape;61;gf58b9c730e_1_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Pts val="2200"/>
              <a:buFont typeface="Helvetica Neue" panose="02000503000000020004"/>
              <a:buNone/>
              <a:defRPr/>
            </a:pPr>
            <a:endParaRPr lang="en-US" altLang="zh-CN" b="1" dirty="0">
              <a:latin typeface="Cambria" panose="02040503050406030204" pitchFamily="18" charset="0"/>
              <a:ea typeface="Cambria" panose="02040503050406030204" pitchFamily="18" charset="0"/>
              <a:sym typeface="Cambria Math" panose="02040503050406030204"/>
            </a:endParaRPr>
          </a:p>
        </p:txBody>
      </p:sp>
    </p:spTree>
    <p:extLst>
      <p:ext uri="{BB962C8B-B14F-4D97-AF65-F5344CB8AC3E}">
        <p14:creationId xmlns:p14="http://schemas.microsoft.com/office/powerpoint/2010/main" val="2402874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f58b9c730e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" name="Google Shape;61;gf58b9c730e_1_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Pts val="2200"/>
              <a:buFont typeface="Helvetica Neue" panose="02000503000000020004"/>
              <a:buNone/>
              <a:defRPr/>
            </a:pPr>
            <a:endParaRPr lang="en-US" altLang="zh-CN" b="1" dirty="0">
              <a:latin typeface="Cambria" panose="02040503050406030204" pitchFamily="18" charset="0"/>
              <a:ea typeface="Cambria" panose="02040503050406030204" pitchFamily="18" charset="0"/>
              <a:sym typeface="Cambria Math" panose="02040503050406030204"/>
            </a:endParaRPr>
          </a:p>
        </p:txBody>
      </p:sp>
    </p:spTree>
    <p:extLst>
      <p:ext uri="{BB962C8B-B14F-4D97-AF65-F5344CB8AC3E}">
        <p14:creationId xmlns:p14="http://schemas.microsoft.com/office/powerpoint/2010/main" val="36912265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f58b9c730e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" name="Google Shape;61;gf58b9c730e_1_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Pts val="2200"/>
              <a:buFont typeface="Helvetica Neue" panose="02000503000000020004"/>
              <a:buNone/>
              <a:defRPr/>
            </a:pPr>
            <a:endParaRPr lang="en-US" altLang="zh-CN" b="1" dirty="0">
              <a:latin typeface="Cambria" panose="02040503050406030204" pitchFamily="18" charset="0"/>
              <a:ea typeface="Cambria" panose="02040503050406030204" pitchFamily="18" charset="0"/>
              <a:sym typeface="Cambria Math" panose="02040503050406030204"/>
            </a:endParaRPr>
          </a:p>
        </p:txBody>
      </p:sp>
    </p:spTree>
    <p:extLst>
      <p:ext uri="{BB962C8B-B14F-4D97-AF65-F5344CB8AC3E}">
        <p14:creationId xmlns:p14="http://schemas.microsoft.com/office/powerpoint/2010/main" val="13403100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f58b9c730e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" name="Google Shape;61;gf58b9c730e_1_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Pts val="2200"/>
              <a:buFont typeface="Helvetica Neue" panose="02000503000000020004"/>
              <a:buNone/>
              <a:defRPr/>
            </a:pPr>
            <a:endParaRPr lang="en-US" altLang="zh-CN" b="1" dirty="0">
              <a:latin typeface="Cambria" panose="02040503050406030204" pitchFamily="18" charset="0"/>
              <a:ea typeface="Cambria" panose="02040503050406030204" pitchFamily="18" charset="0"/>
              <a:sym typeface="Cambria Math" panose="02040503050406030204"/>
            </a:endParaRPr>
          </a:p>
        </p:txBody>
      </p:sp>
    </p:spTree>
    <p:extLst>
      <p:ext uri="{BB962C8B-B14F-4D97-AF65-F5344CB8AC3E}">
        <p14:creationId xmlns:p14="http://schemas.microsoft.com/office/powerpoint/2010/main" val="24458514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f58b9c730e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" name="Google Shape;61;gf58b9c730e_1_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Pts val="2200"/>
              <a:buFont typeface="Helvetica Neue" panose="02000503000000020004"/>
              <a:buNone/>
              <a:defRPr/>
            </a:pPr>
            <a:endParaRPr lang="en-US" altLang="zh-CN" b="1" dirty="0">
              <a:latin typeface="Cambria" panose="02040503050406030204" pitchFamily="18" charset="0"/>
              <a:ea typeface="Cambria" panose="02040503050406030204" pitchFamily="18" charset="0"/>
              <a:sym typeface="Cambria Math" panose="02040503050406030204"/>
            </a:endParaRPr>
          </a:p>
        </p:txBody>
      </p:sp>
    </p:spTree>
    <p:extLst>
      <p:ext uri="{BB962C8B-B14F-4D97-AF65-F5344CB8AC3E}">
        <p14:creationId xmlns:p14="http://schemas.microsoft.com/office/powerpoint/2010/main" val="1991574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f58b9c730e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" name="Google Shape;61;gf58b9c730e_1_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Pts val="2200"/>
              <a:buFont typeface="Helvetica Neue" panose="02000503000000020004"/>
              <a:buNone/>
              <a:defRPr/>
            </a:pPr>
            <a:endParaRPr lang="en-US" altLang="zh-CN" b="1" dirty="0">
              <a:latin typeface="Cambria" panose="02040503050406030204" pitchFamily="18" charset="0"/>
              <a:ea typeface="Cambria" panose="02040503050406030204" pitchFamily="18" charset="0"/>
              <a:sym typeface="Cambria Math" panose="02040503050406030204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f58b9c730e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" name="Google Shape;61;gf58b9c730e_1_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altLang="zh-CN" sz="1800" b="1" i="0" dirty="0">
              <a:solidFill>
                <a:srgbClr val="000000"/>
              </a:solidFill>
              <a:effectLst/>
              <a:latin typeface="Cambria" panose="02040503050406030204" pitchFamily="18" charset="0"/>
              <a:sym typeface="Cambria Math" panose="02040503050406030204"/>
            </a:endParaRPr>
          </a:p>
        </p:txBody>
      </p:sp>
    </p:spTree>
    <p:extLst>
      <p:ext uri="{BB962C8B-B14F-4D97-AF65-F5344CB8AC3E}">
        <p14:creationId xmlns:p14="http://schemas.microsoft.com/office/powerpoint/2010/main" val="3726945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f58b9c730e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" name="Google Shape;61;gf58b9c730e_1_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altLang="zh-CN" sz="1800" b="1" i="0" dirty="0">
              <a:solidFill>
                <a:srgbClr val="000000"/>
              </a:solidFill>
              <a:effectLst/>
              <a:latin typeface="Cambria" panose="02040503050406030204" pitchFamily="18" charset="0"/>
              <a:sym typeface="Cambria Math" panose="02040503050406030204"/>
            </a:endParaRPr>
          </a:p>
        </p:txBody>
      </p:sp>
    </p:spTree>
    <p:extLst>
      <p:ext uri="{BB962C8B-B14F-4D97-AF65-F5344CB8AC3E}">
        <p14:creationId xmlns:p14="http://schemas.microsoft.com/office/powerpoint/2010/main" val="13287960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f58b9c730e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" name="Google Shape;61;gf58b9c730e_1_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altLang="zh-CN" sz="1800" b="1" i="0" dirty="0">
              <a:solidFill>
                <a:srgbClr val="000000"/>
              </a:solidFill>
              <a:effectLst/>
              <a:latin typeface="Cambria" panose="02040503050406030204" pitchFamily="18" charset="0"/>
              <a:sym typeface="Cambria Math" panose="02040503050406030204"/>
            </a:endParaRPr>
          </a:p>
        </p:txBody>
      </p:sp>
    </p:spTree>
    <p:extLst>
      <p:ext uri="{BB962C8B-B14F-4D97-AF65-F5344CB8AC3E}">
        <p14:creationId xmlns:p14="http://schemas.microsoft.com/office/powerpoint/2010/main" val="41502039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f58b9c730e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" name="Google Shape;61;gf58b9c730e_1_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altLang="zh-CN" sz="1800" b="1" i="0" dirty="0">
              <a:solidFill>
                <a:srgbClr val="000000"/>
              </a:solidFill>
              <a:effectLst/>
              <a:latin typeface="Cambria" panose="02040503050406030204" pitchFamily="18" charset="0"/>
              <a:sym typeface="Cambria Math" panose="02040503050406030204"/>
            </a:endParaRPr>
          </a:p>
        </p:txBody>
      </p:sp>
    </p:spTree>
    <p:extLst>
      <p:ext uri="{BB962C8B-B14F-4D97-AF65-F5344CB8AC3E}">
        <p14:creationId xmlns:p14="http://schemas.microsoft.com/office/powerpoint/2010/main" val="39446998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f58b9c730e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" name="Google Shape;61;gf58b9c730e_1_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altLang="zh-CN" sz="1800" b="1" i="0" dirty="0">
              <a:solidFill>
                <a:srgbClr val="000000"/>
              </a:solidFill>
              <a:effectLst/>
              <a:latin typeface="Cambria" panose="02040503050406030204" pitchFamily="18" charset="0"/>
              <a:sym typeface="Cambria Math" panose="02040503050406030204"/>
            </a:endParaRPr>
          </a:p>
        </p:txBody>
      </p:sp>
    </p:spTree>
    <p:extLst>
      <p:ext uri="{BB962C8B-B14F-4D97-AF65-F5344CB8AC3E}">
        <p14:creationId xmlns:p14="http://schemas.microsoft.com/office/powerpoint/2010/main" val="11557467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" name="Google Shape;53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 panose="02000503000000020004"/>
              <a:buNone/>
            </a:pPr>
            <a:r>
              <a:rPr lang="en-US" altLang="zh-CN" sz="2000" b="1" dirty="0">
                <a:solidFill>
                  <a:schemeClr val="dk1"/>
                </a:solidFill>
              </a:rPr>
              <a:t>That’s</a:t>
            </a:r>
            <a:r>
              <a:rPr lang="zh-CN" altLang="en-US" sz="2000" b="1" dirty="0">
                <a:solidFill>
                  <a:schemeClr val="dk1"/>
                </a:solidFill>
              </a:rPr>
              <a:t> </a:t>
            </a:r>
            <a:r>
              <a:rPr lang="en-US" altLang="zh-CN" sz="2000" b="1" dirty="0">
                <a:solidFill>
                  <a:schemeClr val="dk1"/>
                </a:solidFill>
              </a:rPr>
              <a:t>all.</a:t>
            </a:r>
            <a:r>
              <a:rPr lang="zh-CN" altLang="en-US" sz="2000" b="1" dirty="0">
                <a:solidFill>
                  <a:schemeClr val="dk1"/>
                </a:solidFill>
              </a:rPr>
              <a:t> </a:t>
            </a:r>
            <a:r>
              <a:rPr lang="en-US" altLang="zh-CN" sz="2000" b="1" dirty="0">
                <a:solidFill>
                  <a:schemeClr val="dk1"/>
                </a:solidFill>
              </a:rPr>
              <a:t>Thanks</a:t>
            </a:r>
            <a:r>
              <a:rPr lang="zh-CN" altLang="en-US" sz="2000" b="1" dirty="0">
                <a:solidFill>
                  <a:schemeClr val="dk1"/>
                </a:solidFill>
              </a:rPr>
              <a:t> </a:t>
            </a:r>
            <a:r>
              <a:rPr lang="en-US" altLang="zh-CN" sz="2000" b="1" dirty="0">
                <a:solidFill>
                  <a:schemeClr val="dk1"/>
                </a:solidFill>
              </a:rPr>
              <a:t>for</a:t>
            </a:r>
            <a:r>
              <a:rPr lang="zh-CN" altLang="en-US" sz="2000" b="1" dirty="0">
                <a:solidFill>
                  <a:schemeClr val="dk1"/>
                </a:solidFill>
              </a:rPr>
              <a:t> </a:t>
            </a:r>
            <a:r>
              <a:rPr lang="en-US" altLang="zh-CN" sz="2000" b="1" dirty="0">
                <a:solidFill>
                  <a:schemeClr val="dk1"/>
                </a:solidFill>
              </a:rPr>
              <a:t>your</a:t>
            </a:r>
            <a:r>
              <a:rPr lang="zh-CN" altLang="en-US" sz="2000" b="1" dirty="0">
                <a:solidFill>
                  <a:schemeClr val="dk1"/>
                </a:solidFill>
              </a:rPr>
              <a:t> </a:t>
            </a:r>
            <a:r>
              <a:rPr lang="en-US" altLang="zh-CN" sz="2000" b="1" dirty="0">
                <a:solidFill>
                  <a:schemeClr val="dk1"/>
                </a:solidFill>
              </a:rPr>
              <a:t>listening.</a:t>
            </a:r>
            <a:endParaRPr sz="20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f58b9c730e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" name="Google Shape;61;gf58b9c730e_1_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Pts val="2200"/>
              <a:buFont typeface="Helvetica Neue" panose="02000503000000020004"/>
              <a:buNone/>
              <a:defRPr/>
            </a:pPr>
            <a:endParaRPr lang="en-US" altLang="zh-CN" b="1" dirty="0">
              <a:latin typeface="Cambria" panose="02040503050406030204" pitchFamily="18" charset="0"/>
              <a:ea typeface="Cambria" panose="02040503050406030204" pitchFamily="18" charset="0"/>
              <a:sym typeface="Cambria Math" panose="02040503050406030204"/>
            </a:endParaRPr>
          </a:p>
        </p:txBody>
      </p:sp>
    </p:spTree>
    <p:extLst>
      <p:ext uri="{BB962C8B-B14F-4D97-AF65-F5344CB8AC3E}">
        <p14:creationId xmlns:p14="http://schemas.microsoft.com/office/powerpoint/2010/main" val="3871042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f58b9c730e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" name="Google Shape;61;gf58b9c730e_1_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Pts val="2200"/>
              <a:buFont typeface="Helvetica Neue" panose="02000503000000020004"/>
              <a:buNone/>
              <a:defRPr/>
            </a:pPr>
            <a:endParaRPr lang="en-US" altLang="zh-CN" b="1" dirty="0">
              <a:latin typeface="Cambria" panose="02040503050406030204" pitchFamily="18" charset="0"/>
              <a:ea typeface="Cambria" panose="02040503050406030204" pitchFamily="18" charset="0"/>
              <a:sym typeface="Cambria Math" panose="02040503050406030204"/>
            </a:endParaRPr>
          </a:p>
        </p:txBody>
      </p:sp>
    </p:spTree>
    <p:extLst>
      <p:ext uri="{BB962C8B-B14F-4D97-AF65-F5344CB8AC3E}">
        <p14:creationId xmlns:p14="http://schemas.microsoft.com/office/powerpoint/2010/main" val="4194368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f58b9c730e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" name="Google Shape;61;gf58b9c730e_1_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Pts val="2200"/>
              <a:buFont typeface="Helvetica Neue" panose="02000503000000020004"/>
              <a:buNone/>
              <a:defRPr/>
            </a:pPr>
            <a:endParaRPr lang="en-US" altLang="zh-CN" b="1" dirty="0">
              <a:latin typeface="Cambria" panose="02040503050406030204" pitchFamily="18" charset="0"/>
              <a:ea typeface="Cambria" panose="02040503050406030204" pitchFamily="18" charset="0"/>
              <a:sym typeface="Cambria Math" panose="02040503050406030204"/>
            </a:endParaRPr>
          </a:p>
        </p:txBody>
      </p:sp>
    </p:spTree>
    <p:extLst>
      <p:ext uri="{BB962C8B-B14F-4D97-AF65-F5344CB8AC3E}">
        <p14:creationId xmlns:p14="http://schemas.microsoft.com/office/powerpoint/2010/main" val="2348296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f58b9c730e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" name="Google Shape;61;gf58b9c730e_1_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Pts val="2200"/>
              <a:buFont typeface="Helvetica Neue" panose="02000503000000020004"/>
              <a:buNone/>
              <a:defRPr/>
            </a:pPr>
            <a:endParaRPr lang="en-US" altLang="zh-CN" b="1" dirty="0">
              <a:latin typeface="Cambria" panose="02040503050406030204" pitchFamily="18" charset="0"/>
              <a:ea typeface="Cambria" panose="02040503050406030204" pitchFamily="18" charset="0"/>
              <a:sym typeface="Cambria Math" panose="02040503050406030204"/>
            </a:endParaRPr>
          </a:p>
        </p:txBody>
      </p:sp>
    </p:spTree>
    <p:extLst>
      <p:ext uri="{BB962C8B-B14F-4D97-AF65-F5344CB8AC3E}">
        <p14:creationId xmlns:p14="http://schemas.microsoft.com/office/powerpoint/2010/main" val="3813387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f58b9c730e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" name="Google Shape;61;gf58b9c730e_1_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Pts val="2200"/>
              <a:buFont typeface="Helvetica Neue" panose="02000503000000020004"/>
              <a:buNone/>
              <a:defRPr/>
            </a:pPr>
            <a:endParaRPr lang="en-US" altLang="zh-CN" b="1" dirty="0">
              <a:latin typeface="Cambria" panose="02040503050406030204" pitchFamily="18" charset="0"/>
              <a:ea typeface="Cambria" panose="02040503050406030204" pitchFamily="18" charset="0"/>
              <a:sym typeface="Cambria Math" panose="02040503050406030204"/>
            </a:endParaRPr>
          </a:p>
        </p:txBody>
      </p:sp>
    </p:spTree>
    <p:extLst>
      <p:ext uri="{BB962C8B-B14F-4D97-AF65-F5344CB8AC3E}">
        <p14:creationId xmlns:p14="http://schemas.microsoft.com/office/powerpoint/2010/main" val="2163129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f58b9c730e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" name="Google Shape;61;gf58b9c730e_1_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Pts val="2200"/>
              <a:buFont typeface="Helvetica Neue" panose="02000503000000020004"/>
              <a:buNone/>
              <a:defRPr/>
            </a:pPr>
            <a:endParaRPr lang="en-US" altLang="zh-CN" b="1" dirty="0">
              <a:latin typeface="Cambria" panose="02040503050406030204" pitchFamily="18" charset="0"/>
              <a:ea typeface="Cambria" panose="02040503050406030204" pitchFamily="18" charset="0"/>
              <a:sym typeface="Cambria Math" panose="02040503050406030204"/>
            </a:endParaRPr>
          </a:p>
        </p:txBody>
      </p:sp>
    </p:spTree>
    <p:extLst>
      <p:ext uri="{BB962C8B-B14F-4D97-AF65-F5344CB8AC3E}">
        <p14:creationId xmlns:p14="http://schemas.microsoft.com/office/powerpoint/2010/main" val="1128537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f58b9c730e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" name="Google Shape;61;gf58b9c730e_1_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Pts val="2200"/>
              <a:buFont typeface="Helvetica Neue" panose="02000503000000020004"/>
              <a:buNone/>
              <a:defRPr/>
            </a:pPr>
            <a:endParaRPr lang="en-US" altLang="zh-CN" b="1" dirty="0">
              <a:latin typeface="Cambria" panose="02040503050406030204" pitchFamily="18" charset="0"/>
              <a:ea typeface="Cambria" panose="02040503050406030204" pitchFamily="18" charset="0"/>
              <a:sym typeface="Cambria Math" panose="02040503050406030204"/>
            </a:endParaRPr>
          </a:p>
        </p:txBody>
      </p:sp>
    </p:spTree>
    <p:extLst>
      <p:ext uri="{BB962C8B-B14F-4D97-AF65-F5344CB8AC3E}">
        <p14:creationId xmlns:p14="http://schemas.microsoft.com/office/powerpoint/2010/main" val="2046187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CA883-B4FF-9F42-8F3B-0E0AA31D40FD}" type="datetime1">
              <a:rPr kumimoji="1" lang="zh-CN" altLang="en-US" smtClean="0"/>
              <a:t>2025/7/17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D2EF9-CC61-2E4D-8328-2A605FE2773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1E455-945E-2D4A-A30B-B7486D6A65F4}" type="datetime1">
              <a:rPr kumimoji="1" lang="zh-CN" altLang="en-US" smtClean="0"/>
              <a:t>2025/7/17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D2EF9-CC61-2E4D-8328-2A605FE2773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8E0B4-CA83-6044-9274-DC4DE2FE76D9}" type="datetime1">
              <a:rPr kumimoji="1" lang="zh-CN" altLang="en-US" smtClean="0"/>
              <a:t>2025/7/17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D2EF9-CC61-2E4D-8328-2A605FE2773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与项目符号" type="tx">
  <p:cSld name="标题与项目符号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10406062" cy="1518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892969" y="1821656"/>
            <a:ext cx="10406062" cy="4420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321310" lvl="0" indent="-277495" algn="l">
              <a:lnSpc>
                <a:spcPct val="100000"/>
              </a:lnSpc>
              <a:spcBef>
                <a:spcPts val="2955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1pPr>
            <a:lvl2pPr marL="642620" lvl="1" indent="-277495" algn="l">
              <a:lnSpc>
                <a:spcPct val="100000"/>
              </a:lnSpc>
              <a:spcBef>
                <a:spcPts val="2955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marL="964565" lvl="2" indent="-277495" algn="l">
              <a:lnSpc>
                <a:spcPct val="100000"/>
              </a:lnSpc>
              <a:spcBef>
                <a:spcPts val="2955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marL="1285875" lvl="3" indent="-277495" algn="l">
              <a:lnSpc>
                <a:spcPct val="100000"/>
              </a:lnSpc>
              <a:spcBef>
                <a:spcPts val="2955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marL="1607185" lvl="4" indent="-277495" algn="l">
              <a:lnSpc>
                <a:spcPct val="100000"/>
              </a:lnSpc>
              <a:spcBef>
                <a:spcPts val="2955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marL="1928495" lvl="5" indent="-277495" algn="l">
              <a:lnSpc>
                <a:spcPct val="100000"/>
              </a:lnSpc>
              <a:spcBef>
                <a:spcPts val="2955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2250440" lvl="6" indent="-277495" algn="l">
              <a:lnSpc>
                <a:spcPct val="100000"/>
              </a:lnSpc>
              <a:spcBef>
                <a:spcPts val="2955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2571750" lvl="7" indent="-277495" algn="l">
              <a:lnSpc>
                <a:spcPct val="100000"/>
              </a:lnSpc>
              <a:spcBef>
                <a:spcPts val="2955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2893060" lvl="8" indent="-277495" algn="l">
              <a:lnSpc>
                <a:spcPct val="100000"/>
              </a:lnSpc>
              <a:spcBef>
                <a:spcPts val="2955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654347" y="55964"/>
            <a:ext cx="389917" cy="294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fld id="{00000000-1234-1234-1234-123412341234}" type="slidenum">
              <a:rPr lang="en-US" altLang="zh-CN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BE8CB-A29E-0B4A-9BDD-03A0E438E658}" type="datetime1">
              <a:rPr kumimoji="1" lang="zh-CN" altLang="en-US" smtClean="0"/>
              <a:t>2025/7/17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D2EF9-CC61-2E4D-8328-2A605FE2773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15CA5-A760-A941-9886-7DF375041FF5}" type="datetime1">
              <a:rPr kumimoji="1" lang="zh-CN" altLang="en-US" smtClean="0"/>
              <a:t>2025/7/17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D2EF9-CC61-2E4D-8328-2A605FE2773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4A470-EB8B-4A4B-9FEF-D4A71246AA5D}" type="datetime1">
              <a:rPr kumimoji="1" lang="zh-CN" altLang="en-US" smtClean="0"/>
              <a:t>2025/7/17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D2EF9-CC61-2E4D-8328-2A605FE2773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59194-62A1-5D49-9072-1DFCE4506E4B}" type="datetime1">
              <a:rPr kumimoji="1" lang="zh-CN" altLang="en-US" smtClean="0"/>
              <a:t>2025/7/17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D2EF9-CC61-2E4D-8328-2A605FE2773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9A2A-6577-AF4A-BA82-7D63ED54D358}" type="datetime1">
              <a:rPr kumimoji="1" lang="zh-CN" altLang="en-US" smtClean="0"/>
              <a:t>2025/7/17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D2EF9-CC61-2E4D-8328-2A605FE2773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1E259-1CCE-2749-A196-7CC56C4B49BF}" type="datetime1">
              <a:rPr kumimoji="1" lang="zh-CN" altLang="en-US" smtClean="0"/>
              <a:t>2025/7/17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D2EF9-CC61-2E4D-8328-2A605FE2773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A7592-5575-A542-8537-90E31858B2AB}" type="datetime1">
              <a:rPr kumimoji="1" lang="zh-CN" altLang="en-US" smtClean="0"/>
              <a:t>2025/7/17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D2EF9-CC61-2E4D-8328-2A605FE2773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0431E-A9DF-3148-B769-DB9D3108EB12}" type="datetime1">
              <a:rPr kumimoji="1" lang="zh-CN" altLang="en-US" smtClean="0"/>
              <a:t>2025/7/17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D2EF9-CC61-2E4D-8328-2A605FE2773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73393-5083-CC47-A8CB-0EDFEFA19477}" type="datetime1">
              <a:rPr kumimoji="1" lang="zh-CN" altLang="en-US" smtClean="0"/>
              <a:t>2025/7/17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D2EF9-CC61-2E4D-8328-2A605FE2773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/>
          <p:nvPr/>
        </p:nvSpPr>
        <p:spPr>
          <a:xfrm>
            <a:off x="0" y="1700297"/>
            <a:ext cx="12192000" cy="2098162"/>
          </a:xfrm>
          <a:prstGeom prst="rect">
            <a:avLst/>
          </a:prstGeom>
          <a:solidFill>
            <a:srgbClr val="1F2493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419878" y="1796017"/>
            <a:ext cx="11352244" cy="1087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chemeClr val="lt1"/>
              </a:buClr>
              <a:buSzPts val="4400"/>
            </a:pPr>
            <a:r>
              <a:rPr lang="en-US" altLang="zh-CN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HIRE: A Hybrid Learned Index for Robustness and Efficiency</a:t>
            </a:r>
          </a:p>
        </p:txBody>
      </p:sp>
      <p:sp>
        <p:nvSpPr>
          <p:cNvPr id="58" name="Google Shape;58;p13"/>
          <p:cNvSpPr txBox="1">
            <a:spLocks noGrp="1"/>
          </p:cNvSpPr>
          <p:nvPr>
            <p:ph type="sldNum" idx="12"/>
          </p:nvPr>
        </p:nvSpPr>
        <p:spPr>
          <a:xfrm>
            <a:off x="11730432" y="56068"/>
            <a:ext cx="316652" cy="2372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4281" tIns="32132" rIns="64281" bIns="32132" rtlCol="0" anchor="ctr" anchorCtr="0">
            <a:noAutofit/>
          </a:bodyPr>
          <a:lstStyle/>
          <a:p>
            <a:fld id="{00000000-1234-1234-1234-123412341234}" type="slidenum">
              <a:rPr lang="en-US" altLang="zh-CN"/>
              <a:t>1</a:t>
            </a:fld>
            <a:endParaRPr lang="en-US" altLang="zh-CN"/>
          </a:p>
        </p:txBody>
      </p:sp>
      <p:sp>
        <p:nvSpPr>
          <p:cNvPr id="7" name="Google Shape;56;p13"/>
          <p:cNvSpPr txBox="1"/>
          <p:nvPr/>
        </p:nvSpPr>
        <p:spPr>
          <a:xfrm>
            <a:off x="1585339" y="2868663"/>
            <a:ext cx="9021322" cy="797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chemeClr val="lt1"/>
              </a:buClr>
              <a:buSzPts val="4400"/>
            </a:pPr>
            <a:r>
              <a:rPr lang="en-US" altLang="zh-CN" sz="2400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Xinyi Zhang</a:t>
            </a:r>
            <a:r>
              <a:rPr lang="en-US" altLang="zh-CN" sz="2400" baseline="30000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1</a:t>
            </a:r>
            <a:r>
              <a:rPr lang="en-US" altLang="zh-CN" sz="2400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, Liang</a:t>
            </a:r>
            <a:r>
              <a:rPr lang="zh-CN" altLang="en-US" sz="2400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 </a:t>
            </a:r>
            <a:r>
              <a:rPr lang="en-US" altLang="zh-CN" sz="2400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Liang</a:t>
            </a:r>
            <a:r>
              <a:rPr lang="en-US" altLang="zh-CN" sz="2400" baseline="30000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2</a:t>
            </a:r>
            <a:r>
              <a:rPr lang="en-US" altLang="zh-CN" sz="2400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, Anastasia Ailamaki</a:t>
            </a:r>
            <a:r>
              <a:rPr lang="en-US" altLang="zh-CN" sz="2400" baseline="30000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2</a:t>
            </a:r>
            <a:r>
              <a:rPr lang="en-US" altLang="zh-CN" sz="2400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, and </a:t>
            </a:r>
            <a:r>
              <a:rPr lang="en-US" altLang="zh-CN" sz="2400" dirty="0" err="1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Jianliang</a:t>
            </a:r>
            <a:r>
              <a:rPr lang="en-US" altLang="zh-CN" sz="2400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 Xu</a:t>
            </a:r>
            <a:r>
              <a:rPr lang="en-US" altLang="zh-CN" sz="2400" baseline="30000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1</a:t>
            </a:r>
            <a:endParaRPr lang="en-US" altLang="zh-CN" sz="2400" dirty="0">
              <a:solidFill>
                <a:schemeClr val="lt1"/>
              </a:solidFill>
              <a:latin typeface="Cambria Math" panose="02040503050406030204"/>
              <a:ea typeface="Cambria Math" panose="02040503050406030204"/>
              <a:cs typeface="Cambria Math" panose="02040503050406030204"/>
              <a:sym typeface="Cambria Math" panose="02040503050406030204"/>
            </a:endParaRPr>
          </a:p>
          <a:p>
            <a:pPr algn="ctr">
              <a:buClr>
                <a:schemeClr val="lt1"/>
              </a:buClr>
              <a:buSzPts val="4400"/>
            </a:pPr>
            <a:r>
              <a:rPr lang="en-US" altLang="zh-CN" sz="2000" baseline="30000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1</a:t>
            </a:r>
            <a:r>
              <a:rPr lang="en-US" altLang="zh-CN" sz="2000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Hong Kong Baptist University,</a:t>
            </a:r>
            <a:r>
              <a:rPr lang="zh-CN" altLang="en-US" sz="2000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 </a:t>
            </a:r>
            <a:r>
              <a:rPr lang="en-US" altLang="zh-CN" sz="2000" baseline="30000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2</a:t>
            </a:r>
            <a:r>
              <a:rPr lang="en-US" altLang="zh-CN" sz="2000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EPFL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50C94E9-C417-6EB7-2554-3F1752A574B7}"/>
              </a:ext>
            </a:extLst>
          </p:cNvPr>
          <p:cNvGrpSpPr/>
          <p:nvPr/>
        </p:nvGrpSpPr>
        <p:grpSpPr>
          <a:xfrm>
            <a:off x="6858487" y="6076629"/>
            <a:ext cx="5030271" cy="532201"/>
            <a:chOff x="6980383" y="6056309"/>
            <a:chExt cx="5030271" cy="532201"/>
          </a:xfrm>
        </p:grpSpPr>
        <p:grpSp>
          <p:nvGrpSpPr>
            <p:cNvPr id="3" name="图形 2">
              <a:extLst>
                <a:ext uri="{FF2B5EF4-FFF2-40B4-BE49-F238E27FC236}">
                  <a16:creationId xmlns:a16="http://schemas.microsoft.com/office/drawing/2014/main" id="{5AC7E933-2BC8-E5CD-FBFC-2983DF8A52AE}"/>
                </a:ext>
              </a:extLst>
            </p:cNvPr>
            <p:cNvGrpSpPr/>
            <p:nvPr/>
          </p:nvGrpSpPr>
          <p:grpSpPr>
            <a:xfrm>
              <a:off x="6980383" y="6056309"/>
              <a:ext cx="3013503" cy="532201"/>
              <a:chOff x="3818817" y="6188150"/>
              <a:chExt cx="3013503" cy="532201"/>
            </a:xfrm>
            <a:solidFill>
              <a:srgbClr val="004A93"/>
            </a:solidFill>
          </p:grpSpPr>
          <p:grpSp>
            <p:nvGrpSpPr>
              <p:cNvPr id="5" name="图形 2">
                <a:extLst>
                  <a:ext uri="{FF2B5EF4-FFF2-40B4-BE49-F238E27FC236}">
                    <a16:creationId xmlns:a16="http://schemas.microsoft.com/office/drawing/2014/main" id="{B1835453-CB13-78FE-9847-ED65A27EEFC5}"/>
                  </a:ext>
                </a:extLst>
              </p:cNvPr>
              <p:cNvGrpSpPr/>
              <p:nvPr/>
            </p:nvGrpSpPr>
            <p:grpSpPr>
              <a:xfrm>
                <a:off x="4389145" y="6270605"/>
                <a:ext cx="2443175" cy="406136"/>
                <a:chOff x="4389145" y="6270605"/>
                <a:chExt cx="2443175" cy="406136"/>
              </a:xfrm>
              <a:solidFill>
                <a:srgbClr val="004A93"/>
              </a:solidFill>
            </p:grpSpPr>
            <p:sp>
              <p:nvSpPr>
                <p:cNvPr id="11" name="任意形状 10">
                  <a:extLst>
                    <a:ext uri="{FF2B5EF4-FFF2-40B4-BE49-F238E27FC236}">
                      <a16:creationId xmlns:a16="http://schemas.microsoft.com/office/drawing/2014/main" id="{F5FB7224-513E-6FFB-B0BF-E4BFFD4A0209}"/>
                    </a:ext>
                  </a:extLst>
                </p:cNvPr>
                <p:cNvSpPr/>
                <p:nvPr/>
              </p:nvSpPr>
              <p:spPr>
                <a:xfrm>
                  <a:off x="4389145" y="6272486"/>
                  <a:ext cx="205660" cy="183325"/>
                </a:xfrm>
                <a:custGeom>
                  <a:avLst/>
                  <a:gdLst>
                    <a:gd name="connsiteX0" fmla="*/ 205661 w 205660"/>
                    <a:gd name="connsiteY0" fmla="*/ 95893 h 183325"/>
                    <a:gd name="connsiteX1" fmla="*/ 125682 w 205660"/>
                    <a:gd name="connsiteY1" fmla="*/ 62989 h 183325"/>
                    <a:gd name="connsiteX2" fmla="*/ 163767 w 205660"/>
                    <a:gd name="connsiteY2" fmla="*/ 62989 h 183325"/>
                    <a:gd name="connsiteX3" fmla="*/ 201852 w 205660"/>
                    <a:gd name="connsiteY3" fmla="*/ 62989 h 183325"/>
                    <a:gd name="connsiteX4" fmla="*/ 202805 w 205660"/>
                    <a:gd name="connsiteY4" fmla="*/ 59228 h 183325"/>
                    <a:gd name="connsiteX5" fmla="*/ 181857 w 205660"/>
                    <a:gd name="connsiteY5" fmla="*/ 42306 h 183325"/>
                    <a:gd name="connsiteX6" fmla="*/ 177097 w 205660"/>
                    <a:gd name="connsiteY6" fmla="*/ 42306 h 183325"/>
                    <a:gd name="connsiteX7" fmla="*/ 163767 w 205660"/>
                    <a:gd name="connsiteY7" fmla="*/ 53587 h 183325"/>
                    <a:gd name="connsiteX8" fmla="*/ 163767 w 205660"/>
                    <a:gd name="connsiteY8" fmla="*/ 53587 h 183325"/>
                    <a:gd name="connsiteX9" fmla="*/ 114256 w 205660"/>
                    <a:gd name="connsiteY9" fmla="*/ 53587 h 183325"/>
                    <a:gd name="connsiteX10" fmla="*/ 114256 w 205660"/>
                    <a:gd name="connsiteY10" fmla="*/ 28204 h 183325"/>
                    <a:gd name="connsiteX11" fmla="*/ 179001 w 205660"/>
                    <a:gd name="connsiteY11" fmla="*/ 21623 h 183325"/>
                    <a:gd name="connsiteX12" fmla="*/ 148533 w 205660"/>
                    <a:gd name="connsiteY12" fmla="*/ 0 h 183325"/>
                    <a:gd name="connsiteX13" fmla="*/ 15234 w 205660"/>
                    <a:gd name="connsiteY13" fmla="*/ 30084 h 183325"/>
                    <a:gd name="connsiteX14" fmla="*/ 15234 w 205660"/>
                    <a:gd name="connsiteY14" fmla="*/ 31964 h 183325"/>
                    <a:gd name="connsiteX15" fmla="*/ 91405 w 205660"/>
                    <a:gd name="connsiteY15" fmla="*/ 30084 h 183325"/>
                    <a:gd name="connsiteX16" fmla="*/ 91405 w 205660"/>
                    <a:gd name="connsiteY16" fmla="*/ 53587 h 183325"/>
                    <a:gd name="connsiteX17" fmla="*/ 2856 w 205660"/>
                    <a:gd name="connsiteY17" fmla="*/ 53587 h 183325"/>
                    <a:gd name="connsiteX18" fmla="*/ 2856 w 205660"/>
                    <a:gd name="connsiteY18" fmla="*/ 62049 h 183325"/>
                    <a:gd name="connsiteX19" fmla="*/ 65697 w 205660"/>
                    <a:gd name="connsiteY19" fmla="*/ 62049 h 183325"/>
                    <a:gd name="connsiteX20" fmla="*/ 0 w 205660"/>
                    <a:gd name="connsiteY20" fmla="*/ 117516 h 183325"/>
                    <a:gd name="connsiteX21" fmla="*/ 0 w 205660"/>
                    <a:gd name="connsiteY21" fmla="*/ 119397 h 183325"/>
                    <a:gd name="connsiteX22" fmla="*/ 39990 w 205660"/>
                    <a:gd name="connsiteY22" fmla="*/ 106235 h 183325"/>
                    <a:gd name="connsiteX23" fmla="*/ 39990 w 205660"/>
                    <a:gd name="connsiteY23" fmla="*/ 183325 h 183325"/>
                    <a:gd name="connsiteX24" fmla="*/ 61889 w 205660"/>
                    <a:gd name="connsiteY24" fmla="*/ 183325 h 183325"/>
                    <a:gd name="connsiteX25" fmla="*/ 61889 w 205660"/>
                    <a:gd name="connsiteY25" fmla="*/ 176744 h 183325"/>
                    <a:gd name="connsiteX26" fmla="*/ 143772 w 205660"/>
                    <a:gd name="connsiteY26" fmla="*/ 176744 h 183325"/>
                    <a:gd name="connsiteX27" fmla="*/ 143772 w 205660"/>
                    <a:gd name="connsiteY27" fmla="*/ 183325 h 183325"/>
                    <a:gd name="connsiteX28" fmla="*/ 165671 w 205660"/>
                    <a:gd name="connsiteY28" fmla="*/ 183325 h 183325"/>
                    <a:gd name="connsiteX29" fmla="*/ 165671 w 205660"/>
                    <a:gd name="connsiteY29" fmla="*/ 109995 h 183325"/>
                    <a:gd name="connsiteX30" fmla="*/ 187570 w 205660"/>
                    <a:gd name="connsiteY30" fmla="*/ 116576 h 183325"/>
                    <a:gd name="connsiteX31" fmla="*/ 201852 w 205660"/>
                    <a:gd name="connsiteY31" fmla="*/ 96833 h 183325"/>
                    <a:gd name="connsiteX32" fmla="*/ 205661 w 205660"/>
                    <a:gd name="connsiteY32" fmla="*/ 95893 h 183325"/>
                    <a:gd name="connsiteX33" fmla="*/ 48559 w 205660"/>
                    <a:gd name="connsiteY33" fmla="*/ 102474 h 183325"/>
                    <a:gd name="connsiteX34" fmla="*/ 91405 w 205660"/>
                    <a:gd name="connsiteY34" fmla="*/ 68629 h 183325"/>
                    <a:gd name="connsiteX35" fmla="*/ 91405 w 205660"/>
                    <a:gd name="connsiteY35" fmla="*/ 108115 h 183325"/>
                    <a:gd name="connsiteX36" fmla="*/ 61889 w 205660"/>
                    <a:gd name="connsiteY36" fmla="*/ 108115 h 183325"/>
                    <a:gd name="connsiteX37" fmla="*/ 61889 w 205660"/>
                    <a:gd name="connsiteY37" fmla="*/ 102474 h 183325"/>
                    <a:gd name="connsiteX38" fmla="*/ 48559 w 205660"/>
                    <a:gd name="connsiteY38" fmla="*/ 102474 h 183325"/>
                    <a:gd name="connsiteX39" fmla="*/ 143772 w 205660"/>
                    <a:gd name="connsiteY39" fmla="*/ 168283 h 183325"/>
                    <a:gd name="connsiteX40" fmla="*/ 61889 w 205660"/>
                    <a:gd name="connsiteY40" fmla="*/ 168283 h 183325"/>
                    <a:gd name="connsiteX41" fmla="*/ 61889 w 205660"/>
                    <a:gd name="connsiteY41" fmla="*/ 147600 h 183325"/>
                    <a:gd name="connsiteX42" fmla="*/ 143772 w 205660"/>
                    <a:gd name="connsiteY42" fmla="*/ 147600 h 183325"/>
                    <a:gd name="connsiteX43" fmla="*/ 143772 w 205660"/>
                    <a:gd name="connsiteY43" fmla="*/ 168283 h 183325"/>
                    <a:gd name="connsiteX44" fmla="*/ 143772 w 205660"/>
                    <a:gd name="connsiteY44" fmla="*/ 138199 h 183325"/>
                    <a:gd name="connsiteX45" fmla="*/ 61889 w 205660"/>
                    <a:gd name="connsiteY45" fmla="*/ 138199 h 183325"/>
                    <a:gd name="connsiteX46" fmla="*/ 61889 w 205660"/>
                    <a:gd name="connsiteY46" fmla="*/ 117516 h 183325"/>
                    <a:gd name="connsiteX47" fmla="*/ 143772 w 205660"/>
                    <a:gd name="connsiteY47" fmla="*/ 117516 h 183325"/>
                    <a:gd name="connsiteX48" fmla="*/ 143772 w 205660"/>
                    <a:gd name="connsiteY48" fmla="*/ 138199 h 183325"/>
                    <a:gd name="connsiteX49" fmla="*/ 143772 w 205660"/>
                    <a:gd name="connsiteY49" fmla="*/ 102474 h 183325"/>
                    <a:gd name="connsiteX50" fmla="*/ 143772 w 205660"/>
                    <a:gd name="connsiteY50" fmla="*/ 108115 h 183325"/>
                    <a:gd name="connsiteX51" fmla="*/ 114256 w 205660"/>
                    <a:gd name="connsiteY51" fmla="*/ 108115 h 183325"/>
                    <a:gd name="connsiteX52" fmla="*/ 114256 w 205660"/>
                    <a:gd name="connsiteY52" fmla="*/ 62989 h 183325"/>
                    <a:gd name="connsiteX53" fmla="*/ 114256 w 205660"/>
                    <a:gd name="connsiteY53" fmla="*/ 62989 h 183325"/>
                    <a:gd name="connsiteX54" fmla="*/ 153293 w 205660"/>
                    <a:gd name="connsiteY54" fmla="*/ 104354 h 183325"/>
                    <a:gd name="connsiteX55" fmla="*/ 143772 w 205660"/>
                    <a:gd name="connsiteY55" fmla="*/ 102474 h 183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205660" h="183325">
                      <a:moveTo>
                        <a:pt x="205661" y="95893"/>
                      </a:moveTo>
                      <a:cubicBezTo>
                        <a:pt x="165671" y="88372"/>
                        <a:pt x="136155" y="71450"/>
                        <a:pt x="125682" y="62989"/>
                      </a:cubicBezTo>
                      <a:lnTo>
                        <a:pt x="163767" y="62989"/>
                      </a:lnTo>
                      <a:lnTo>
                        <a:pt x="201852" y="62989"/>
                      </a:lnTo>
                      <a:cubicBezTo>
                        <a:pt x="204709" y="62989"/>
                        <a:pt x="202805" y="59228"/>
                        <a:pt x="202805" y="59228"/>
                      </a:cubicBezTo>
                      <a:cubicBezTo>
                        <a:pt x="202805" y="59228"/>
                        <a:pt x="184714" y="43246"/>
                        <a:pt x="181857" y="42306"/>
                      </a:cubicBezTo>
                      <a:cubicBezTo>
                        <a:pt x="178049" y="40426"/>
                        <a:pt x="177097" y="42306"/>
                        <a:pt x="177097" y="42306"/>
                      </a:cubicBezTo>
                      <a:lnTo>
                        <a:pt x="163767" y="53587"/>
                      </a:lnTo>
                      <a:lnTo>
                        <a:pt x="163767" y="53587"/>
                      </a:lnTo>
                      <a:lnTo>
                        <a:pt x="114256" y="53587"/>
                      </a:lnTo>
                      <a:lnTo>
                        <a:pt x="114256" y="28204"/>
                      </a:lnTo>
                      <a:cubicBezTo>
                        <a:pt x="147581" y="25384"/>
                        <a:pt x="175193" y="22563"/>
                        <a:pt x="179001" y="21623"/>
                      </a:cubicBezTo>
                      <a:cubicBezTo>
                        <a:pt x="159959" y="9401"/>
                        <a:pt x="164719" y="10341"/>
                        <a:pt x="148533" y="0"/>
                      </a:cubicBezTo>
                      <a:cubicBezTo>
                        <a:pt x="132347" y="6581"/>
                        <a:pt x="58080" y="26324"/>
                        <a:pt x="15234" y="30084"/>
                      </a:cubicBezTo>
                      <a:lnTo>
                        <a:pt x="15234" y="31964"/>
                      </a:lnTo>
                      <a:cubicBezTo>
                        <a:pt x="36181" y="32905"/>
                        <a:pt x="64745" y="31024"/>
                        <a:pt x="91405" y="30084"/>
                      </a:cubicBezTo>
                      <a:lnTo>
                        <a:pt x="91405" y="53587"/>
                      </a:lnTo>
                      <a:lnTo>
                        <a:pt x="2856" y="53587"/>
                      </a:lnTo>
                      <a:lnTo>
                        <a:pt x="2856" y="62049"/>
                      </a:lnTo>
                      <a:lnTo>
                        <a:pt x="65697" y="62049"/>
                      </a:lnTo>
                      <a:cubicBezTo>
                        <a:pt x="50463" y="83672"/>
                        <a:pt x="20947" y="110935"/>
                        <a:pt x="0" y="117516"/>
                      </a:cubicBezTo>
                      <a:lnTo>
                        <a:pt x="0" y="119397"/>
                      </a:lnTo>
                      <a:cubicBezTo>
                        <a:pt x="14282" y="116576"/>
                        <a:pt x="27612" y="111875"/>
                        <a:pt x="39990" y="106235"/>
                      </a:cubicBezTo>
                      <a:lnTo>
                        <a:pt x="39990" y="183325"/>
                      </a:lnTo>
                      <a:lnTo>
                        <a:pt x="61889" y="183325"/>
                      </a:lnTo>
                      <a:lnTo>
                        <a:pt x="61889" y="176744"/>
                      </a:lnTo>
                      <a:lnTo>
                        <a:pt x="143772" y="176744"/>
                      </a:lnTo>
                      <a:lnTo>
                        <a:pt x="143772" y="183325"/>
                      </a:lnTo>
                      <a:lnTo>
                        <a:pt x="165671" y="183325"/>
                      </a:lnTo>
                      <a:lnTo>
                        <a:pt x="165671" y="109995"/>
                      </a:lnTo>
                      <a:cubicBezTo>
                        <a:pt x="177097" y="115636"/>
                        <a:pt x="186618" y="118456"/>
                        <a:pt x="187570" y="116576"/>
                      </a:cubicBezTo>
                      <a:cubicBezTo>
                        <a:pt x="189475" y="109055"/>
                        <a:pt x="188523" y="100594"/>
                        <a:pt x="201852" y="96833"/>
                      </a:cubicBezTo>
                      <a:cubicBezTo>
                        <a:pt x="204709" y="96833"/>
                        <a:pt x="204709" y="98714"/>
                        <a:pt x="205661" y="95893"/>
                      </a:cubicBezTo>
                      <a:close/>
                      <a:moveTo>
                        <a:pt x="48559" y="102474"/>
                      </a:moveTo>
                      <a:cubicBezTo>
                        <a:pt x="68554" y="91193"/>
                        <a:pt x="82836" y="78031"/>
                        <a:pt x="91405" y="68629"/>
                      </a:cubicBezTo>
                      <a:lnTo>
                        <a:pt x="91405" y="108115"/>
                      </a:lnTo>
                      <a:lnTo>
                        <a:pt x="61889" y="108115"/>
                      </a:lnTo>
                      <a:lnTo>
                        <a:pt x="61889" y="102474"/>
                      </a:lnTo>
                      <a:lnTo>
                        <a:pt x="48559" y="102474"/>
                      </a:lnTo>
                      <a:close/>
                      <a:moveTo>
                        <a:pt x="143772" y="168283"/>
                      </a:moveTo>
                      <a:lnTo>
                        <a:pt x="61889" y="168283"/>
                      </a:lnTo>
                      <a:lnTo>
                        <a:pt x="61889" y="147600"/>
                      </a:lnTo>
                      <a:lnTo>
                        <a:pt x="143772" y="147600"/>
                      </a:lnTo>
                      <a:lnTo>
                        <a:pt x="143772" y="168283"/>
                      </a:lnTo>
                      <a:close/>
                      <a:moveTo>
                        <a:pt x="143772" y="138199"/>
                      </a:moveTo>
                      <a:lnTo>
                        <a:pt x="61889" y="138199"/>
                      </a:lnTo>
                      <a:lnTo>
                        <a:pt x="61889" y="117516"/>
                      </a:lnTo>
                      <a:lnTo>
                        <a:pt x="143772" y="117516"/>
                      </a:lnTo>
                      <a:lnTo>
                        <a:pt x="143772" y="138199"/>
                      </a:lnTo>
                      <a:close/>
                      <a:moveTo>
                        <a:pt x="143772" y="102474"/>
                      </a:moveTo>
                      <a:lnTo>
                        <a:pt x="143772" y="108115"/>
                      </a:lnTo>
                      <a:lnTo>
                        <a:pt x="114256" y="108115"/>
                      </a:lnTo>
                      <a:lnTo>
                        <a:pt x="114256" y="62989"/>
                      </a:lnTo>
                      <a:lnTo>
                        <a:pt x="114256" y="62989"/>
                      </a:lnTo>
                      <a:cubicBezTo>
                        <a:pt x="122825" y="80851"/>
                        <a:pt x="139011" y="94953"/>
                        <a:pt x="153293" y="104354"/>
                      </a:cubicBezTo>
                      <a:lnTo>
                        <a:pt x="143772" y="102474"/>
                      </a:lnTo>
                      <a:close/>
                    </a:path>
                  </a:pathLst>
                </a:custGeom>
                <a:solidFill>
                  <a:srgbClr val="004A93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" name="任意形状 11">
                  <a:extLst>
                    <a:ext uri="{FF2B5EF4-FFF2-40B4-BE49-F238E27FC236}">
                      <a16:creationId xmlns:a16="http://schemas.microsoft.com/office/drawing/2014/main" id="{9D0C58F5-4C67-93C9-8EA8-1E6413E9BCC0}"/>
                    </a:ext>
                  </a:extLst>
                </p:cNvPr>
                <p:cNvSpPr/>
                <p:nvPr/>
              </p:nvSpPr>
              <p:spPr>
                <a:xfrm>
                  <a:off x="5936363" y="6365558"/>
                  <a:ext cx="194857" cy="91192"/>
                </a:xfrm>
                <a:custGeom>
                  <a:avLst/>
                  <a:gdLst>
                    <a:gd name="connsiteX0" fmla="*/ 81884 w 194857"/>
                    <a:gd name="connsiteY0" fmla="*/ 63929 h 91192"/>
                    <a:gd name="connsiteX1" fmla="*/ 64745 w 194857"/>
                    <a:gd name="connsiteY1" fmla="*/ 68629 h 91192"/>
                    <a:gd name="connsiteX2" fmla="*/ 50463 w 194857"/>
                    <a:gd name="connsiteY2" fmla="*/ 68629 h 91192"/>
                    <a:gd name="connsiteX3" fmla="*/ 50463 w 194857"/>
                    <a:gd name="connsiteY3" fmla="*/ 70510 h 91192"/>
                    <a:gd name="connsiteX4" fmla="*/ 74267 w 194857"/>
                    <a:gd name="connsiteY4" fmla="*/ 78971 h 91192"/>
                    <a:gd name="connsiteX5" fmla="*/ 77123 w 194857"/>
                    <a:gd name="connsiteY5" fmla="*/ 91193 h 91192"/>
                    <a:gd name="connsiteX6" fmla="*/ 99022 w 194857"/>
                    <a:gd name="connsiteY6" fmla="*/ 88372 h 91192"/>
                    <a:gd name="connsiteX7" fmla="*/ 104735 w 194857"/>
                    <a:gd name="connsiteY7" fmla="*/ 77091 h 91192"/>
                    <a:gd name="connsiteX8" fmla="*/ 104735 w 194857"/>
                    <a:gd name="connsiteY8" fmla="*/ 77091 h 91192"/>
                    <a:gd name="connsiteX9" fmla="*/ 104735 w 194857"/>
                    <a:gd name="connsiteY9" fmla="*/ 47006 h 91192"/>
                    <a:gd name="connsiteX10" fmla="*/ 186618 w 194857"/>
                    <a:gd name="connsiteY10" fmla="*/ 47006 h 91192"/>
                    <a:gd name="connsiteX11" fmla="*/ 186618 w 194857"/>
                    <a:gd name="connsiteY11" fmla="*/ 47006 h 91192"/>
                    <a:gd name="connsiteX12" fmla="*/ 193283 w 194857"/>
                    <a:gd name="connsiteY12" fmla="*/ 47006 h 91192"/>
                    <a:gd name="connsiteX13" fmla="*/ 194236 w 194857"/>
                    <a:gd name="connsiteY13" fmla="*/ 43246 h 91192"/>
                    <a:gd name="connsiteX14" fmla="*/ 173288 w 194857"/>
                    <a:gd name="connsiteY14" fmla="*/ 26324 h 91192"/>
                    <a:gd name="connsiteX15" fmla="*/ 168528 w 194857"/>
                    <a:gd name="connsiteY15" fmla="*/ 26324 h 91192"/>
                    <a:gd name="connsiteX16" fmla="*/ 155198 w 194857"/>
                    <a:gd name="connsiteY16" fmla="*/ 37605 h 91192"/>
                    <a:gd name="connsiteX17" fmla="*/ 155198 w 194857"/>
                    <a:gd name="connsiteY17" fmla="*/ 37605 h 91192"/>
                    <a:gd name="connsiteX18" fmla="*/ 104735 w 194857"/>
                    <a:gd name="connsiteY18" fmla="*/ 37605 h 91192"/>
                    <a:gd name="connsiteX19" fmla="*/ 104735 w 194857"/>
                    <a:gd name="connsiteY19" fmla="*/ 30084 h 91192"/>
                    <a:gd name="connsiteX20" fmla="*/ 149485 w 194857"/>
                    <a:gd name="connsiteY20" fmla="*/ 15982 h 91192"/>
                    <a:gd name="connsiteX21" fmla="*/ 128538 w 194857"/>
                    <a:gd name="connsiteY21" fmla="*/ 0 h 91192"/>
                    <a:gd name="connsiteX22" fmla="*/ 119969 w 194857"/>
                    <a:gd name="connsiteY22" fmla="*/ 8461 h 91192"/>
                    <a:gd name="connsiteX23" fmla="*/ 33325 w 194857"/>
                    <a:gd name="connsiteY23" fmla="*/ 8461 h 91192"/>
                    <a:gd name="connsiteX24" fmla="*/ 33325 w 194857"/>
                    <a:gd name="connsiteY24" fmla="*/ 17862 h 91192"/>
                    <a:gd name="connsiteX25" fmla="*/ 111400 w 194857"/>
                    <a:gd name="connsiteY25" fmla="*/ 17862 h 91192"/>
                    <a:gd name="connsiteX26" fmla="*/ 99974 w 194857"/>
                    <a:gd name="connsiteY26" fmla="*/ 29144 h 91192"/>
                    <a:gd name="connsiteX27" fmla="*/ 82836 w 194857"/>
                    <a:gd name="connsiteY27" fmla="*/ 29144 h 91192"/>
                    <a:gd name="connsiteX28" fmla="*/ 82836 w 194857"/>
                    <a:gd name="connsiteY28" fmla="*/ 38545 h 91192"/>
                    <a:gd name="connsiteX29" fmla="*/ 0 w 194857"/>
                    <a:gd name="connsiteY29" fmla="*/ 38545 h 91192"/>
                    <a:gd name="connsiteX30" fmla="*/ 0 w 194857"/>
                    <a:gd name="connsiteY30" fmla="*/ 47006 h 91192"/>
                    <a:gd name="connsiteX31" fmla="*/ 82836 w 194857"/>
                    <a:gd name="connsiteY31" fmla="*/ 47006 h 91192"/>
                    <a:gd name="connsiteX32" fmla="*/ 82836 w 194857"/>
                    <a:gd name="connsiteY32" fmla="*/ 63929 h 91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94857" h="91192">
                      <a:moveTo>
                        <a:pt x="81884" y="63929"/>
                      </a:moveTo>
                      <a:cubicBezTo>
                        <a:pt x="79979" y="70510"/>
                        <a:pt x="69506" y="67689"/>
                        <a:pt x="64745" y="68629"/>
                      </a:cubicBezTo>
                      <a:cubicBezTo>
                        <a:pt x="59985" y="68629"/>
                        <a:pt x="55224" y="67689"/>
                        <a:pt x="50463" y="68629"/>
                      </a:cubicBezTo>
                      <a:cubicBezTo>
                        <a:pt x="49511" y="69570"/>
                        <a:pt x="49511" y="69570"/>
                        <a:pt x="50463" y="70510"/>
                      </a:cubicBezTo>
                      <a:cubicBezTo>
                        <a:pt x="59032" y="72390"/>
                        <a:pt x="67602" y="73330"/>
                        <a:pt x="74267" y="78971"/>
                      </a:cubicBezTo>
                      <a:cubicBezTo>
                        <a:pt x="77123" y="81791"/>
                        <a:pt x="76171" y="87432"/>
                        <a:pt x="77123" y="91193"/>
                      </a:cubicBezTo>
                      <a:cubicBezTo>
                        <a:pt x="85692" y="91193"/>
                        <a:pt x="92357" y="90252"/>
                        <a:pt x="99022" y="88372"/>
                      </a:cubicBezTo>
                      <a:cubicBezTo>
                        <a:pt x="101878" y="85552"/>
                        <a:pt x="104735" y="85552"/>
                        <a:pt x="104735" y="77091"/>
                      </a:cubicBezTo>
                      <a:lnTo>
                        <a:pt x="104735" y="77091"/>
                      </a:lnTo>
                      <a:lnTo>
                        <a:pt x="104735" y="47006"/>
                      </a:lnTo>
                      <a:lnTo>
                        <a:pt x="186618" y="47006"/>
                      </a:lnTo>
                      <a:lnTo>
                        <a:pt x="186618" y="47006"/>
                      </a:lnTo>
                      <a:cubicBezTo>
                        <a:pt x="190427" y="47006"/>
                        <a:pt x="192331" y="47006"/>
                        <a:pt x="193283" y="47006"/>
                      </a:cubicBezTo>
                      <a:cubicBezTo>
                        <a:pt x="196140" y="47006"/>
                        <a:pt x="194236" y="43246"/>
                        <a:pt x="194236" y="43246"/>
                      </a:cubicBezTo>
                      <a:cubicBezTo>
                        <a:pt x="194236" y="43246"/>
                        <a:pt x="176145" y="27264"/>
                        <a:pt x="173288" y="26324"/>
                      </a:cubicBezTo>
                      <a:cubicBezTo>
                        <a:pt x="169480" y="24443"/>
                        <a:pt x="168528" y="26324"/>
                        <a:pt x="168528" y="26324"/>
                      </a:cubicBezTo>
                      <a:lnTo>
                        <a:pt x="155198" y="37605"/>
                      </a:lnTo>
                      <a:lnTo>
                        <a:pt x="155198" y="37605"/>
                      </a:lnTo>
                      <a:lnTo>
                        <a:pt x="104735" y="37605"/>
                      </a:lnTo>
                      <a:lnTo>
                        <a:pt x="104735" y="30084"/>
                      </a:lnTo>
                      <a:cubicBezTo>
                        <a:pt x="119969" y="26324"/>
                        <a:pt x="149485" y="15982"/>
                        <a:pt x="149485" y="15982"/>
                      </a:cubicBezTo>
                      <a:cubicBezTo>
                        <a:pt x="149485" y="15982"/>
                        <a:pt x="131395" y="2820"/>
                        <a:pt x="128538" y="0"/>
                      </a:cubicBezTo>
                      <a:cubicBezTo>
                        <a:pt x="128538" y="0"/>
                        <a:pt x="124730" y="2820"/>
                        <a:pt x="119969" y="8461"/>
                      </a:cubicBezTo>
                      <a:lnTo>
                        <a:pt x="33325" y="8461"/>
                      </a:lnTo>
                      <a:lnTo>
                        <a:pt x="33325" y="17862"/>
                      </a:lnTo>
                      <a:lnTo>
                        <a:pt x="111400" y="17862"/>
                      </a:lnTo>
                      <a:cubicBezTo>
                        <a:pt x="107591" y="21623"/>
                        <a:pt x="104735" y="24443"/>
                        <a:pt x="99974" y="29144"/>
                      </a:cubicBezTo>
                      <a:lnTo>
                        <a:pt x="82836" y="29144"/>
                      </a:lnTo>
                      <a:lnTo>
                        <a:pt x="82836" y="38545"/>
                      </a:lnTo>
                      <a:lnTo>
                        <a:pt x="0" y="38545"/>
                      </a:lnTo>
                      <a:lnTo>
                        <a:pt x="0" y="47006"/>
                      </a:lnTo>
                      <a:lnTo>
                        <a:pt x="82836" y="47006"/>
                      </a:lnTo>
                      <a:lnTo>
                        <a:pt x="82836" y="63929"/>
                      </a:lnTo>
                      <a:close/>
                    </a:path>
                  </a:pathLst>
                </a:custGeom>
                <a:solidFill>
                  <a:srgbClr val="004A93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" name="任意形状 12">
                  <a:extLst>
                    <a:ext uri="{FF2B5EF4-FFF2-40B4-BE49-F238E27FC236}">
                      <a16:creationId xmlns:a16="http://schemas.microsoft.com/office/drawing/2014/main" id="{5D934441-C5E8-4E04-CD92-FC633DA70704}"/>
                    </a:ext>
                  </a:extLst>
                </p:cNvPr>
                <p:cNvSpPr/>
                <p:nvPr/>
              </p:nvSpPr>
              <p:spPr>
                <a:xfrm>
                  <a:off x="6000333" y="6312522"/>
                  <a:ext cx="55045" cy="37228"/>
                </a:xfrm>
                <a:custGeom>
                  <a:avLst/>
                  <a:gdLst>
                    <a:gd name="connsiteX0" fmla="*/ 55046 w 55045"/>
                    <a:gd name="connsiteY0" fmla="*/ 7910 h 37228"/>
                    <a:gd name="connsiteX1" fmla="*/ 37908 w 55045"/>
                    <a:gd name="connsiteY1" fmla="*/ 389 h 37228"/>
                    <a:gd name="connsiteX2" fmla="*/ 36003 w 55045"/>
                    <a:gd name="connsiteY2" fmla="*/ 1330 h 37228"/>
                    <a:gd name="connsiteX3" fmla="*/ 30291 w 55045"/>
                    <a:gd name="connsiteY3" fmla="*/ 9791 h 37228"/>
                    <a:gd name="connsiteX4" fmla="*/ 14104 w 55045"/>
                    <a:gd name="connsiteY4" fmla="*/ 6030 h 37228"/>
                    <a:gd name="connsiteX5" fmla="*/ 14104 w 55045"/>
                    <a:gd name="connsiteY5" fmla="*/ 6970 h 37228"/>
                    <a:gd name="connsiteX6" fmla="*/ 23626 w 55045"/>
                    <a:gd name="connsiteY6" fmla="*/ 17312 h 37228"/>
                    <a:gd name="connsiteX7" fmla="*/ 775 w 55045"/>
                    <a:gd name="connsiteY7" fmla="*/ 34234 h 37228"/>
                    <a:gd name="connsiteX8" fmla="*/ 30291 w 55045"/>
                    <a:gd name="connsiteY8" fmla="*/ 24833 h 37228"/>
                    <a:gd name="connsiteX9" fmla="*/ 38860 w 55045"/>
                    <a:gd name="connsiteY9" fmla="*/ 36114 h 37228"/>
                    <a:gd name="connsiteX10" fmla="*/ 47429 w 55045"/>
                    <a:gd name="connsiteY10" fmla="*/ 22953 h 37228"/>
                    <a:gd name="connsiteX11" fmla="*/ 42668 w 55045"/>
                    <a:gd name="connsiteY11" fmla="*/ 18252 h 37228"/>
                    <a:gd name="connsiteX12" fmla="*/ 49333 w 55045"/>
                    <a:gd name="connsiteY12" fmla="*/ 13551 h 37228"/>
                    <a:gd name="connsiteX13" fmla="*/ 55046 w 55045"/>
                    <a:gd name="connsiteY13" fmla="*/ 7910 h 37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5045" h="37228">
                      <a:moveTo>
                        <a:pt x="55046" y="7910"/>
                      </a:moveTo>
                      <a:cubicBezTo>
                        <a:pt x="55046" y="7910"/>
                        <a:pt x="39812" y="1330"/>
                        <a:pt x="37908" y="389"/>
                      </a:cubicBezTo>
                      <a:cubicBezTo>
                        <a:pt x="35051" y="-551"/>
                        <a:pt x="36003" y="389"/>
                        <a:pt x="36003" y="1330"/>
                      </a:cubicBezTo>
                      <a:cubicBezTo>
                        <a:pt x="35051" y="4150"/>
                        <a:pt x="32195" y="6970"/>
                        <a:pt x="30291" y="9791"/>
                      </a:cubicBezTo>
                      <a:cubicBezTo>
                        <a:pt x="25530" y="7910"/>
                        <a:pt x="20769" y="6030"/>
                        <a:pt x="14104" y="6030"/>
                      </a:cubicBezTo>
                      <a:cubicBezTo>
                        <a:pt x="14104" y="6030"/>
                        <a:pt x="13152" y="6970"/>
                        <a:pt x="14104" y="6970"/>
                      </a:cubicBezTo>
                      <a:cubicBezTo>
                        <a:pt x="14104" y="6970"/>
                        <a:pt x="18865" y="10731"/>
                        <a:pt x="23626" y="17312"/>
                      </a:cubicBezTo>
                      <a:cubicBezTo>
                        <a:pt x="13152" y="26713"/>
                        <a:pt x="775" y="34234"/>
                        <a:pt x="775" y="34234"/>
                      </a:cubicBezTo>
                      <a:cubicBezTo>
                        <a:pt x="-3986" y="38935"/>
                        <a:pt x="14104" y="32354"/>
                        <a:pt x="30291" y="24833"/>
                      </a:cubicBezTo>
                      <a:cubicBezTo>
                        <a:pt x="33147" y="28593"/>
                        <a:pt x="36003" y="32354"/>
                        <a:pt x="38860" y="36114"/>
                      </a:cubicBezTo>
                      <a:cubicBezTo>
                        <a:pt x="44573" y="40815"/>
                        <a:pt x="52190" y="29533"/>
                        <a:pt x="47429" y="22953"/>
                      </a:cubicBezTo>
                      <a:cubicBezTo>
                        <a:pt x="46477" y="22012"/>
                        <a:pt x="45525" y="20132"/>
                        <a:pt x="42668" y="18252"/>
                      </a:cubicBezTo>
                      <a:cubicBezTo>
                        <a:pt x="45525" y="16372"/>
                        <a:pt x="47429" y="14491"/>
                        <a:pt x="49333" y="13551"/>
                      </a:cubicBezTo>
                      <a:lnTo>
                        <a:pt x="55046" y="7910"/>
                      </a:lnTo>
                      <a:close/>
                    </a:path>
                  </a:pathLst>
                </a:custGeom>
                <a:solidFill>
                  <a:srgbClr val="004A93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" name="任意形状 13">
                  <a:extLst>
                    <a:ext uri="{FF2B5EF4-FFF2-40B4-BE49-F238E27FC236}">
                      <a16:creationId xmlns:a16="http://schemas.microsoft.com/office/drawing/2014/main" id="{C482FC07-9E45-0771-C068-C7401860FDC2}"/>
                    </a:ext>
                  </a:extLst>
                </p:cNvPr>
                <p:cNvSpPr/>
                <p:nvPr/>
              </p:nvSpPr>
              <p:spPr>
                <a:xfrm>
                  <a:off x="5925889" y="6271959"/>
                  <a:ext cx="204708" cy="114767"/>
                </a:xfrm>
                <a:custGeom>
                  <a:avLst/>
                  <a:gdLst>
                    <a:gd name="connsiteX0" fmla="*/ 23803 w 204708"/>
                    <a:gd name="connsiteY0" fmla="*/ 106761 h 114767"/>
                    <a:gd name="connsiteX1" fmla="*/ 25707 w 204708"/>
                    <a:gd name="connsiteY1" fmla="*/ 89839 h 114767"/>
                    <a:gd name="connsiteX2" fmla="*/ 177097 w 204708"/>
                    <a:gd name="connsiteY2" fmla="*/ 89839 h 114767"/>
                    <a:gd name="connsiteX3" fmla="*/ 163767 w 204708"/>
                    <a:gd name="connsiteY3" fmla="*/ 114282 h 114767"/>
                    <a:gd name="connsiteX4" fmla="*/ 204709 w 204708"/>
                    <a:gd name="connsiteY4" fmla="*/ 87959 h 114767"/>
                    <a:gd name="connsiteX5" fmla="*/ 184714 w 204708"/>
                    <a:gd name="connsiteY5" fmla="*/ 73857 h 114767"/>
                    <a:gd name="connsiteX6" fmla="*/ 180905 w 204708"/>
                    <a:gd name="connsiteY6" fmla="*/ 80438 h 114767"/>
                    <a:gd name="connsiteX7" fmla="*/ 179001 w 204708"/>
                    <a:gd name="connsiteY7" fmla="*/ 80438 h 114767"/>
                    <a:gd name="connsiteX8" fmla="*/ 179001 w 204708"/>
                    <a:gd name="connsiteY8" fmla="*/ 5227 h 114767"/>
                    <a:gd name="connsiteX9" fmla="*/ 157102 w 204708"/>
                    <a:gd name="connsiteY9" fmla="*/ 2407 h 114767"/>
                    <a:gd name="connsiteX10" fmla="*/ 157102 w 204708"/>
                    <a:gd name="connsiteY10" fmla="*/ 11808 h 114767"/>
                    <a:gd name="connsiteX11" fmla="*/ 128538 w 204708"/>
                    <a:gd name="connsiteY11" fmla="*/ 11808 h 114767"/>
                    <a:gd name="connsiteX12" fmla="*/ 128538 w 204708"/>
                    <a:gd name="connsiteY12" fmla="*/ 18389 h 114767"/>
                    <a:gd name="connsiteX13" fmla="*/ 157102 w 204708"/>
                    <a:gd name="connsiteY13" fmla="*/ 18389 h 114767"/>
                    <a:gd name="connsiteX14" fmla="*/ 157102 w 204708"/>
                    <a:gd name="connsiteY14" fmla="*/ 35311 h 114767"/>
                    <a:gd name="connsiteX15" fmla="*/ 128538 w 204708"/>
                    <a:gd name="connsiteY15" fmla="*/ 35311 h 114767"/>
                    <a:gd name="connsiteX16" fmla="*/ 128538 w 204708"/>
                    <a:gd name="connsiteY16" fmla="*/ 41892 h 114767"/>
                    <a:gd name="connsiteX17" fmla="*/ 157102 w 204708"/>
                    <a:gd name="connsiteY17" fmla="*/ 41892 h 114767"/>
                    <a:gd name="connsiteX18" fmla="*/ 157102 w 204708"/>
                    <a:gd name="connsiteY18" fmla="*/ 58815 h 114767"/>
                    <a:gd name="connsiteX19" fmla="*/ 128538 w 204708"/>
                    <a:gd name="connsiteY19" fmla="*/ 58815 h 114767"/>
                    <a:gd name="connsiteX20" fmla="*/ 128538 w 204708"/>
                    <a:gd name="connsiteY20" fmla="*/ 65395 h 114767"/>
                    <a:gd name="connsiteX21" fmla="*/ 157102 w 204708"/>
                    <a:gd name="connsiteY21" fmla="*/ 65395 h 114767"/>
                    <a:gd name="connsiteX22" fmla="*/ 157102 w 204708"/>
                    <a:gd name="connsiteY22" fmla="*/ 79497 h 114767"/>
                    <a:gd name="connsiteX23" fmla="*/ 45702 w 204708"/>
                    <a:gd name="connsiteY23" fmla="*/ 79497 h 114767"/>
                    <a:gd name="connsiteX24" fmla="*/ 45702 w 204708"/>
                    <a:gd name="connsiteY24" fmla="*/ 65395 h 114767"/>
                    <a:gd name="connsiteX25" fmla="*/ 57128 w 204708"/>
                    <a:gd name="connsiteY25" fmla="*/ 65395 h 114767"/>
                    <a:gd name="connsiteX26" fmla="*/ 57128 w 204708"/>
                    <a:gd name="connsiteY26" fmla="*/ 65395 h 114767"/>
                    <a:gd name="connsiteX27" fmla="*/ 79979 w 204708"/>
                    <a:gd name="connsiteY27" fmla="*/ 65395 h 114767"/>
                    <a:gd name="connsiteX28" fmla="*/ 79979 w 204708"/>
                    <a:gd name="connsiteY28" fmla="*/ 63515 h 114767"/>
                    <a:gd name="connsiteX29" fmla="*/ 67601 w 204708"/>
                    <a:gd name="connsiteY29" fmla="*/ 53174 h 114767"/>
                    <a:gd name="connsiteX30" fmla="*/ 64745 w 204708"/>
                    <a:gd name="connsiteY30" fmla="*/ 53174 h 114767"/>
                    <a:gd name="connsiteX31" fmla="*/ 58080 w 204708"/>
                    <a:gd name="connsiteY31" fmla="*/ 57874 h 114767"/>
                    <a:gd name="connsiteX32" fmla="*/ 45702 w 204708"/>
                    <a:gd name="connsiteY32" fmla="*/ 57874 h 114767"/>
                    <a:gd name="connsiteX33" fmla="*/ 45702 w 204708"/>
                    <a:gd name="connsiteY33" fmla="*/ 40952 h 114767"/>
                    <a:gd name="connsiteX34" fmla="*/ 57128 w 204708"/>
                    <a:gd name="connsiteY34" fmla="*/ 40952 h 114767"/>
                    <a:gd name="connsiteX35" fmla="*/ 67601 w 204708"/>
                    <a:gd name="connsiteY35" fmla="*/ 40952 h 114767"/>
                    <a:gd name="connsiteX36" fmla="*/ 79027 w 204708"/>
                    <a:gd name="connsiteY36" fmla="*/ 40952 h 114767"/>
                    <a:gd name="connsiteX37" fmla="*/ 79027 w 204708"/>
                    <a:gd name="connsiteY37" fmla="*/ 39072 h 114767"/>
                    <a:gd name="connsiteX38" fmla="*/ 66649 w 204708"/>
                    <a:gd name="connsiteY38" fmla="*/ 28730 h 114767"/>
                    <a:gd name="connsiteX39" fmla="*/ 63793 w 204708"/>
                    <a:gd name="connsiteY39" fmla="*/ 28730 h 114767"/>
                    <a:gd name="connsiteX40" fmla="*/ 57128 w 204708"/>
                    <a:gd name="connsiteY40" fmla="*/ 34371 h 114767"/>
                    <a:gd name="connsiteX41" fmla="*/ 44750 w 204708"/>
                    <a:gd name="connsiteY41" fmla="*/ 34371 h 114767"/>
                    <a:gd name="connsiteX42" fmla="*/ 44750 w 204708"/>
                    <a:gd name="connsiteY42" fmla="*/ 19329 h 114767"/>
                    <a:gd name="connsiteX43" fmla="*/ 75219 w 204708"/>
                    <a:gd name="connsiteY43" fmla="*/ 13688 h 114767"/>
                    <a:gd name="connsiteX44" fmla="*/ 80931 w 204708"/>
                    <a:gd name="connsiteY44" fmla="*/ 14628 h 114767"/>
                    <a:gd name="connsiteX45" fmla="*/ 82835 w 204708"/>
                    <a:gd name="connsiteY45" fmla="*/ 11808 h 114767"/>
                    <a:gd name="connsiteX46" fmla="*/ 63793 w 204708"/>
                    <a:gd name="connsiteY46" fmla="*/ 526 h 114767"/>
                    <a:gd name="connsiteX47" fmla="*/ 59984 w 204708"/>
                    <a:gd name="connsiteY47" fmla="*/ 2407 h 114767"/>
                    <a:gd name="connsiteX48" fmla="*/ 43798 w 204708"/>
                    <a:gd name="connsiteY48" fmla="*/ 14628 h 114767"/>
                    <a:gd name="connsiteX49" fmla="*/ 43798 w 204708"/>
                    <a:gd name="connsiteY49" fmla="*/ 2407 h 114767"/>
                    <a:gd name="connsiteX50" fmla="*/ 21899 w 204708"/>
                    <a:gd name="connsiteY50" fmla="*/ 2407 h 114767"/>
                    <a:gd name="connsiteX51" fmla="*/ 21899 w 204708"/>
                    <a:gd name="connsiteY51" fmla="*/ 78557 h 114767"/>
                    <a:gd name="connsiteX52" fmla="*/ 19995 w 204708"/>
                    <a:gd name="connsiteY52" fmla="*/ 78557 h 114767"/>
                    <a:gd name="connsiteX53" fmla="*/ 15234 w 204708"/>
                    <a:gd name="connsiteY53" fmla="*/ 66336 h 114767"/>
                    <a:gd name="connsiteX54" fmla="*/ 14282 w 204708"/>
                    <a:gd name="connsiteY54" fmla="*/ 66336 h 114767"/>
                    <a:gd name="connsiteX55" fmla="*/ 0 w 204708"/>
                    <a:gd name="connsiteY55" fmla="*/ 103941 h 114767"/>
                    <a:gd name="connsiteX56" fmla="*/ 23803 w 204708"/>
                    <a:gd name="connsiteY56" fmla="*/ 106761 h 114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204708" h="114767">
                      <a:moveTo>
                        <a:pt x="23803" y="106761"/>
                      </a:moveTo>
                      <a:cubicBezTo>
                        <a:pt x="24755" y="103941"/>
                        <a:pt x="26660" y="99240"/>
                        <a:pt x="25707" y="89839"/>
                      </a:cubicBezTo>
                      <a:lnTo>
                        <a:pt x="177097" y="89839"/>
                      </a:lnTo>
                      <a:cubicBezTo>
                        <a:pt x="173288" y="96420"/>
                        <a:pt x="169480" y="104881"/>
                        <a:pt x="163767" y="114282"/>
                      </a:cubicBezTo>
                      <a:cubicBezTo>
                        <a:pt x="160911" y="118983"/>
                        <a:pt x="204709" y="87959"/>
                        <a:pt x="204709" y="87959"/>
                      </a:cubicBezTo>
                      <a:cubicBezTo>
                        <a:pt x="204709" y="87959"/>
                        <a:pt x="188522" y="75737"/>
                        <a:pt x="184714" y="73857"/>
                      </a:cubicBezTo>
                      <a:cubicBezTo>
                        <a:pt x="184714" y="73857"/>
                        <a:pt x="182810" y="76677"/>
                        <a:pt x="180905" y="80438"/>
                      </a:cubicBezTo>
                      <a:lnTo>
                        <a:pt x="179001" y="80438"/>
                      </a:lnTo>
                      <a:lnTo>
                        <a:pt x="179001" y="5227"/>
                      </a:lnTo>
                      <a:lnTo>
                        <a:pt x="157102" y="2407"/>
                      </a:lnTo>
                      <a:lnTo>
                        <a:pt x="157102" y="11808"/>
                      </a:lnTo>
                      <a:lnTo>
                        <a:pt x="128538" y="11808"/>
                      </a:lnTo>
                      <a:lnTo>
                        <a:pt x="128538" y="18389"/>
                      </a:lnTo>
                      <a:lnTo>
                        <a:pt x="157102" y="18389"/>
                      </a:lnTo>
                      <a:lnTo>
                        <a:pt x="157102" y="35311"/>
                      </a:lnTo>
                      <a:lnTo>
                        <a:pt x="128538" y="35311"/>
                      </a:lnTo>
                      <a:lnTo>
                        <a:pt x="128538" y="41892"/>
                      </a:lnTo>
                      <a:lnTo>
                        <a:pt x="157102" y="41892"/>
                      </a:lnTo>
                      <a:lnTo>
                        <a:pt x="157102" y="58815"/>
                      </a:lnTo>
                      <a:lnTo>
                        <a:pt x="128538" y="58815"/>
                      </a:lnTo>
                      <a:lnTo>
                        <a:pt x="128538" y="65395"/>
                      </a:lnTo>
                      <a:lnTo>
                        <a:pt x="157102" y="65395"/>
                      </a:lnTo>
                      <a:lnTo>
                        <a:pt x="157102" y="79497"/>
                      </a:lnTo>
                      <a:lnTo>
                        <a:pt x="45702" y="79497"/>
                      </a:lnTo>
                      <a:lnTo>
                        <a:pt x="45702" y="65395"/>
                      </a:lnTo>
                      <a:lnTo>
                        <a:pt x="57128" y="65395"/>
                      </a:lnTo>
                      <a:lnTo>
                        <a:pt x="57128" y="65395"/>
                      </a:lnTo>
                      <a:lnTo>
                        <a:pt x="79979" y="65395"/>
                      </a:lnTo>
                      <a:cubicBezTo>
                        <a:pt x="81883" y="65395"/>
                        <a:pt x="79979" y="63515"/>
                        <a:pt x="79979" y="63515"/>
                      </a:cubicBezTo>
                      <a:cubicBezTo>
                        <a:pt x="79979" y="63515"/>
                        <a:pt x="69506" y="54114"/>
                        <a:pt x="67601" y="53174"/>
                      </a:cubicBezTo>
                      <a:cubicBezTo>
                        <a:pt x="65697" y="52234"/>
                        <a:pt x="64745" y="53174"/>
                        <a:pt x="64745" y="53174"/>
                      </a:cubicBezTo>
                      <a:lnTo>
                        <a:pt x="58080" y="57874"/>
                      </a:lnTo>
                      <a:lnTo>
                        <a:pt x="45702" y="57874"/>
                      </a:lnTo>
                      <a:lnTo>
                        <a:pt x="45702" y="40952"/>
                      </a:lnTo>
                      <a:lnTo>
                        <a:pt x="57128" y="40952"/>
                      </a:lnTo>
                      <a:lnTo>
                        <a:pt x="67601" y="40952"/>
                      </a:lnTo>
                      <a:lnTo>
                        <a:pt x="79027" y="40952"/>
                      </a:lnTo>
                      <a:cubicBezTo>
                        <a:pt x="80931" y="40952"/>
                        <a:pt x="79027" y="39072"/>
                        <a:pt x="79027" y="39072"/>
                      </a:cubicBezTo>
                      <a:cubicBezTo>
                        <a:pt x="79027" y="39072"/>
                        <a:pt x="68553" y="29670"/>
                        <a:pt x="66649" y="28730"/>
                      </a:cubicBezTo>
                      <a:cubicBezTo>
                        <a:pt x="64745" y="27790"/>
                        <a:pt x="63793" y="28730"/>
                        <a:pt x="63793" y="28730"/>
                      </a:cubicBezTo>
                      <a:lnTo>
                        <a:pt x="57128" y="34371"/>
                      </a:lnTo>
                      <a:lnTo>
                        <a:pt x="44750" y="34371"/>
                      </a:lnTo>
                      <a:lnTo>
                        <a:pt x="44750" y="19329"/>
                      </a:lnTo>
                      <a:cubicBezTo>
                        <a:pt x="53319" y="18389"/>
                        <a:pt x="68553" y="16509"/>
                        <a:pt x="75219" y="13688"/>
                      </a:cubicBezTo>
                      <a:lnTo>
                        <a:pt x="80931" y="14628"/>
                      </a:lnTo>
                      <a:cubicBezTo>
                        <a:pt x="82835" y="15569"/>
                        <a:pt x="82835" y="11808"/>
                        <a:pt x="82835" y="11808"/>
                      </a:cubicBezTo>
                      <a:cubicBezTo>
                        <a:pt x="82835" y="11808"/>
                        <a:pt x="65697" y="2407"/>
                        <a:pt x="63793" y="526"/>
                      </a:cubicBezTo>
                      <a:cubicBezTo>
                        <a:pt x="61889" y="-1354"/>
                        <a:pt x="59984" y="2407"/>
                        <a:pt x="59984" y="2407"/>
                      </a:cubicBezTo>
                      <a:lnTo>
                        <a:pt x="43798" y="14628"/>
                      </a:lnTo>
                      <a:lnTo>
                        <a:pt x="43798" y="2407"/>
                      </a:lnTo>
                      <a:lnTo>
                        <a:pt x="21899" y="2407"/>
                      </a:lnTo>
                      <a:lnTo>
                        <a:pt x="21899" y="78557"/>
                      </a:lnTo>
                      <a:lnTo>
                        <a:pt x="19995" y="78557"/>
                      </a:lnTo>
                      <a:cubicBezTo>
                        <a:pt x="19043" y="74797"/>
                        <a:pt x="17138" y="71036"/>
                        <a:pt x="15234" y="66336"/>
                      </a:cubicBezTo>
                      <a:cubicBezTo>
                        <a:pt x="14282" y="66336"/>
                        <a:pt x="14282" y="66336"/>
                        <a:pt x="14282" y="66336"/>
                      </a:cubicBezTo>
                      <a:cubicBezTo>
                        <a:pt x="14282" y="66336"/>
                        <a:pt x="11425" y="82318"/>
                        <a:pt x="0" y="103941"/>
                      </a:cubicBezTo>
                      <a:cubicBezTo>
                        <a:pt x="952" y="115222"/>
                        <a:pt x="19043" y="116162"/>
                        <a:pt x="23803" y="106761"/>
                      </a:cubicBezTo>
                      <a:close/>
                    </a:path>
                  </a:pathLst>
                </a:custGeom>
                <a:solidFill>
                  <a:srgbClr val="004A93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" name="任意形状 14">
                  <a:extLst>
                    <a:ext uri="{FF2B5EF4-FFF2-40B4-BE49-F238E27FC236}">
                      <a16:creationId xmlns:a16="http://schemas.microsoft.com/office/drawing/2014/main" id="{9C9BD0C6-4880-4F1E-9282-510A259B4BFB}"/>
                    </a:ext>
                  </a:extLst>
                </p:cNvPr>
                <p:cNvSpPr/>
                <p:nvPr/>
              </p:nvSpPr>
              <p:spPr>
                <a:xfrm>
                  <a:off x="6004932" y="6274916"/>
                  <a:ext cx="47590" cy="35843"/>
                </a:xfrm>
                <a:custGeom>
                  <a:avLst/>
                  <a:gdLst>
                    <a:gd name="connsiteX0" fmla="*/ 936 w 47590"/>
                    <a:gd name="connsiteY0" fmla="*/ 33294 h 35843"/>
                    <a:gd name="connsiteX1" fmla="*/ 23787 w 47590"/>
                    <a:gd name="connsiteY1" fmla="*/ 24833 h 35843"/>
                    <a:gd name="connsiteX2" fmla="*/ 29500 w 47590"/>
                    <a:gd name="connsiteY2" fmla="*/ 34234 h 35843"/>
                    <a:gd name="connsiteX3" fmla="*/ 39021 w 47590"/>
                    <a:gd name="connsiteY3" fmla="*/ 21072 h 35843"/>
                    <a:gd name="connsiteX4" fmla="*/ 35213 w 47590"/>
                    <a:gd name="connsiteY4" fmla="*/ 17312 h 35843"/>
                    <a:gd name="connsiteX5" fmla="*/ 41878 w 47590"/>
                    <a:gd name="connsiteY5" fmla="*/ 11671 h 35843"/>
                    <a:gd name="connsiteX6" fmla="*/ 47591 w 47590"/>
                    <a:gd name="connsiteY6" fmla="*/ 6970 h 35843"/>
                    <a:gd name="connsiteX7" fmla="*/ 31404 w 47590"/>
                    <a:gd name="connsiteY7" fmla="*/ 389 h 35843"/>
                    <a:gd name="connsiteX8" fmla="*/ 29500 w 47590"/>
                    <a:gd name="connsiteY8" fmla="*/ 1330 h 35843"/>
                    <a:gd name="connsiteX9" fmla="*/ 23787 w 47590"/>
                    <a:gd name="connsiteY9" fmla="*/ 10731 h 35843"/>
                    <a:gd name="connsiteX10" fmla="*/ 8553 w 47590"/>
                    <a:gd name="connsiteY10" fmla="*/ 6030 h 35843"/>
                    <a:gd name="connsiteX11" fmla="*/ 8553 w 47590"/>
                    <a:gd name="connsiteY11" fmla="*/ 6970 h 35843"/>
                    <a:gd name="connsiteX12" fmla="*/ 18074 w 47590"/>
                    <a:gd name="connsiteY12" fmla="*/ 18252 h 35843"/>
                    <a:gd name="connsiteX13" fmla="*/ 936 w 47590"/>
                    <a:gd name="connsiteY13" fmla="*/ 33294 h 35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7590" h="35843">
                      <a:moveTo>
                        <a:pt x="936" y="33294"/>
                      </a:moveTo>
                      <a:cubicBezTo>
                        <a:pt x="-3825" y="37995"/>
                        <a:pt x="10457" y="32354"/>
                        <a:pt x="23787" y="24833"/>
                      </a:cubicBezTo>
                      <a:cubicBezTo>
                        <a:pt x="25692" y="27653"/>
                        <a:pt x="27596" y="31414"/>
                        <a:pt x="29500" y="34234"/>
                      </a:cubicBezTo>
                      <a:cubicBezTo>
                        <a:pt x="34261" y="39875"/>
                        <a:pt x="42830" y="29533"/>
                        <a:pt x="39021" y="21072"/>
                      </a:cubicBezTo>
                      <a:cubicBezTo>
                        <a:pt x="38069" y="20132"/>
                        <a:pt x="37117" y="18252"/>
                        <a:pt x="35213" y="17312"/>
                      </a:cubicBezTo>
                      <a:cubicBezTo>
                        <a:pt x="38069" y="15431"/>
                        <a:pt x="40926" y="13551"/>
                        <a:pt x="41878" y="11671"/>
                      </a:cubicBezTo>
                      <a:lnTo>
                        <a:pt x="47591" y="6970"/>
                      </a:lnTo>
                      <a:cubicBezTo>
                        <a:pt x="47591" y="6970"/>
                        <a:pt x="33309" y="389"/>
                        <a:pt x="31404" y="389"/>
                      </a:cubicBezTo>
                      <a:cubicBezTo>
                        <a:pt x="28548" y="-551"/>
                        <a:pt x="29500" y="389"/>
                        <a:pt x="29500" y="1330"/>
                      </a:cubicBezTo>
                      <a:cubicBezTo>
                        <a:pt x="27596" y="4150"/>
                        <a:pt x="25692" y="6970"/>
                        <a:pt x="23787" y="10731"/>
                      </a:cubicBezTo>
                      <a:cubicBezTo>
                        <a:pt x="19979" y="8851"/>
                        <a:pt x="15218" y="6970"/>
                        <a:pt x="8553" y="6030"/>
                      </a:cubicBezTo>
                      <a:cubicBezTo>
                        <a:pt x="8553" y="6030"/>
                        <a:pt x="7601" y="6970"/>
                        <a:pt x="8553" y="6970"/>
                      </a:cubicBezTo>
                      <a:cubicBezTo>
                        <a:pt x="8553" y="6970"/>
                        <a:pt x="12362" y="11671"/>
                        <a:pt x="18074" y="18252"/>
                      </a:cubicBezTo>
                      <a:cubicBezTo>
                        <a:pt x="10457" y="26713"/>
                        <a:pt x="936" y="33294"/>
                        <a:pt x="936" y="33294"/>
                      </a:cubicBezTo>
                      <a:close/>
                    </a:path>
                  </a:pathLst>
                </a:custGeom>
                <a:solidFill>
                  <a:srgbClr val="004A93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" name="任意形状 15">
                  <a:extLst>
                    <a:ext uri="{FF2B5EF4-FFF2-40B4-BE49-F238E27FC236}">
                      <a16:creationId xmlns:a16="http://schemas.microsoft.com/office/drawing/2014/main" id="{2345A665-C43A-701B-7CE0-4B7777A43DB7}"/>
                    </a:ext>
                  </a:extLst>
                </p:cNvPr>
                <p:cNvSpPr/>
                <p:nvPr/>
              </p:nvSpPr>
              <p:spPr>
                <a:xfrm>
                  <a:off x="4699147" y="6273426"/>
                  <a:ext cx="201294" cy="183429"/>
                </a:xfrm>
                <a:custGeom>
                  <a:avLst/>
                  <a:gdLst>
                    <a:gd name="connsiteX0" fmla="*/ 185108 w 201294"/>
                    <a:gd name="connsiteY0" fmla="*/ 173924 h 183429"/>
                    <a:gd name="connsiteX1" fmla="*/ 180348 w 201294"/>
                    <a:gd name="connsiteY1" fmla="*/ 127858 h 183429"/>
                    <a:gd name="connsiteX2" fmla="*/ 178443 w 201294"/>
                    <a:gd name="connsiteY2" fmla="*/ 127858 h 183429"/>
                    <a:gd name="connsiteX3" fmla="*/ 161305 w 201294"/>
                    <a:gd name="connsiteY3" fmla="*/ 160762 h 183429"/>
                    <a:gd name="connsiteX4" fmla="*/ 116555 w 201294"/>
                    <a:gd name="connsiteY4" fmla="*/ 160762 h 183429"/>
                    <a:gd name="connsiteX5" fmla="*/ 98464 w 201294"/>
                    <a:gd name="connsiteY5" fmla="*/ 153241 h 183429"/>
                    <a:gd name="connsiteX6" fmla="*/ 98464 w 201294"/>
                    <a:gd name="connsiteY6" fmla="*/ 138199 h 183429"/>
                    <a:gd name="connsiteX7" fmla="*/ 136550 w 201294"/>
                    <a:gd name="connsiteY7" fmla="*/ 138199 h 183429"/>
                    <a:gd name="connsiteX8" fmla="*/ 136550 w 201294"/>
                    <a:gd name="connsiteY8" fmla="*/ 144780 h 183429"/>
                    <a:gd name="connsiteX9" fmla="*/ 158449 w 201294"/>
                    <a:gd name="connsiteY9" fmla="*/ 144780 h 183429"/>
                    <a:gd name="connsiteX10" fmla="*/ 158449 w 201294"/>
                    <a:gd name="connsiteY10" fmla="*/ 107175 h 183429"/>
                    <a:gd name="connsiteX11" fmla="*/ 181300 w 201294"/>
                    <a:gd name="connsiteY11" fmla="*/ 121277 h 183429"/>
                    <a:gd name="connsiteX12" fmla="*/ 188917 w 201294"/>
                    <a:gd name="connsiteY12" fmla="*/ 118456 h 183429"/>
                    <a:gd name="connsiteX13" fmla="*/ 201295 w 201294"/>
                    <a:gd name="connsiteY13" fmla="*/ 101534 h 183429"/>
                    <a:gd name="connsiteX14" fmla="*/ 201295 w 201294"/>
                    <a:gd name="connsiteY14" fmla="*/ 99654 h 183429"/>
                    <a:gd name="connsiteX15" fmla="*/ 148927 w 201294"/>
                    <a:gd name="connsiteY15" fmla="*/ 75210 h 183429"/>
                    <a:gd name="connsiteX16" fmla="*/ 161305 w 201294"/>
                    <a:gd name="connsiteY16" fmla="*/ 75210 h 183429"/>
                    <a:gd name="connsiteX17" fmla="*/ 199390 w 201294"/>
                    <a:gd name="connsiteY17" fmla="*/ 75210 h 183429"/>
                    <a:gd name="connsiteX18" fmla="*/ 200342 w 201294"/>
                    <a:gd name="connsiteY18" fmla="*/ 71450 h 183429"/>
                    <a:gd name="connsiteX19" fmla="*/ 179396 w 201294"/>
                    <a:gd name="connsiteY19" fmla="*/ 54528 h 183429"/>
                    <a:gd name="connsiteX20" fmla="*/ 174635 w 201294"/>
                    <a:gd name="connsiteY20" fmla="*/ 54528 h 183429"/>
                    <a:gd name="connsiteX21" fmla="*/ 161305 w 201294"/>
                    <a:gd name="connsiteY21" fmla="*/ 65809 h 183429"/>
                    <a:gd name="connsiteX22" fmla="*/ 156544 w 201294"/>
                    <a:gd name="connsiteY22" fmla="*/ 65809 h 183429"/>
                    <a:gd name="connsiteX23" fmla="*/ 156544 w 201294"/>
                    <a:gd name="connsiteY23" fmla="*/ 35725 h 183429"/>
                    <a:gd name="connsiteX24" fmla="*/ 194630 w 201294"/>
                    <a:gd name="connsiteY24" fmla="*/ 35725 h 183429"/>
                    <a:gd name="connsiteX25" fmla="*/ 195582 w 201294"/>
                    <a:gd name="connsiteY25" fmla="*/ 31964 h 183429"/>
                    <a:gd name="connsiteX26" fmla="*/ 174635 w 201294"/>
                    <a:gd name="connsiteY26" fmla="*/ 15042 h 183429"/>
                    <a:gd name="connsiteX27" fmla="*/ 169874 w 201294"/>
                    <a:gd name="connsiteY27" fmla="*/ 15042 h 183429"/>
                    <a:gd name="connsiteX28" fmla="*/ 157496 w 201294"/>
                    <a:gd name="connsiteY28" fmla="*/ 25384 h 183429"/>
                    <a:gd name="connsiteX29" fmla="*/ 157496 w 201294"/>
                    <a:gd name="connsiteY29" fmla="*/ 2820 h 183429"/>
                    <a:gd name="connsiteX30" fmla="*/ 135597 w 201294"/>
                    <a:gd name="connsiteY30" fmla="*/ 0 h 183429"/>
                    <a:gd name="connsiteX31" fmla="*/ 135597 w 201294"/>
                    <a:gd name="connsiteY31" fmla="*/ 26324 h 183429"/>
                    <a:gd name="connsiteX32" fmla="*/ 106081 w 201294"/>
                    <a:gd name="connsiteY32" fmla="*/ 26324 h 183429"/>
                    <a:gd name="connsiteX33" fmla="*/ 106081 w 201294"/>
                    <a:gd name="connsiteY33" fmla="*/ 0 h 183429"/>
                    <a:gd name="connsiteX34" fmla="*/ 84182 w 201294"/>
                    <a:gd name="connsiteY34" fmla="*/ 0 h 183429"/>
                    <a:gd name="connsiteX35" fmla="*/ 84182 w 201294"/>
                    <a:gd name="connsiteY35" fmla="*/ 26324 h 183429"/>
                    <a:gd name="connsiteX36" fmla="*/ 55618 w 201294"/>
                    <a:gd name="connsiteY36" fmla="*/ 26324 h 183429"/>
                    <a:gd name="connsiteX37" fmla="*/ 53714 w 201294"/>
                    <a:gd name="connsiteY37" fmla="*/ 20683 h 183429"/>
                    <a:gd name="connsiteX38" fmla="*/ 9916 w 201294"/>
                    <a:gd name="connsiteY38" fmla="*/ 3761 h 183429"/>
                    <a:gd name="connsiteX39" fmla="*/ 9916 w 201294"/>
                    <a:gd name="connsiteY39" fmla="*/ 4701 h 183429"/>
                    <a:gd name="connsiteX40" fmla="*/ 39432 w 201294"/>
                    <a:gd name="connsiteY40" fmla="*/ 37605 h 183429"/>
                    <a:gd name="connsiteX41" fmla="*/ 52762 w 201294"/>
                    <a:gd name="connsiteY41" fmla="*/ 34785 h 183429"/>
                    <a:gd name="connsiteX42" fmla="*/ 60379 w 201294"/>
                    <a:gd name="connsiteY42" fmla="*/ 34785 h 183429"/>
                    <a:gd name="connsiteX43" fmla="*/ 25150 w 201294"/>
                    <a:gd name="connsiteY43" fmla="*/ 116576 h 183429"/>
                    <a:gd name="connsiteX44" fmla="*/ 8964 w 201294"/>
                    <a:gd name="connsiteY44" fmla="*/ 125977 h 183429"/>
                    <a:gd name="connsiteX45" fmla="*/ 1347 w 201294"/>
                    <a:gd name="connsiteY45" fmla="*/ 126918 h 183429"/>
                    <a:gd name="connsiteX46" fmla="*/ 394 w 201294"/>
                    <a:gd name="connsiteY46" fmla="*/ 129738 h 183429"/>
                    <a:gd name="connsiteX47" fmla="*/ 7059 w 201294"/>
                    <a:gd name="connsiteY47" fmla="*/ 130678 h 183429"/>
                    <a:gd name="connsiteX48" fmla="*/ 22293 w 201294"/>
                    <a:gd name="connsiteY48" fmla="*/ 179565 h 183429"/>
                    <a:gd name="connsiteX49" fmla="*/ 48001 w 201294"/>
                    <a:gd name="connsiteY49" fmla="*/ 165463 h 183429"/>
                    <a:gd name="connsiteX50" fmla="*/ 36575 w 201294"/>
                    <a:gd name="connsiteY50" fmla="*/ 134439 h 183429"/>
                    <a:gd name="connsiteX51" fmla="*/ 37528 w 201294"/>
                    <a:gd name="connsiteY51" fmla="*/ 130678 h 183429"/>
                    <a:gd name="connsiteX52" fmla="*/ 39432 w 201294"/>
                    <a:gd name="connsiteY52" fmla="*/ 130678 h 183429"/>
                    <a:gd name="connsiteX53" fmla="*/ 79421 w 201294"/>
                    <a:gd name="connsiteY53" fmla="*/ 110935 h 183429"/>
                    <a:gd name="connsiteX54" fmla="*/ 79421 w 201294"/>
                    <a:gd name="connsiteY54" fmla="*/ 157002 h 183429"/>
                    <a:gd name="connsiteX55" fmla="*/ 79421 w 201294"/>
                    <a:gd name="connsiteY55" fmla="*/ 157002 h 183429"/>
                    <a:gd name="connsiteX56" fmla="*/ 79421 w 201294"/>
                    <a:gd name="connsiteY56" fmla="*/ 160762 h 183429"/>
                    <a:gd name="connsiteX57" fmla="*/ 79421 w 201294"/>
                    <a:gd name="connsiteY57" fmla="*/ 160762 h 183429"/>
                    <a:gd name="connsiteX58" fmla="*/ 79421 w 201294"/>
                    <a:gd name="connsiteY58" fmla="*/ 161702 h 183429"/>
                    <a:gd name="connsiteX59" fmla="*/ 97512 w 201294"/>
                    <a:gd name="connsiteY59" fmla="*/ 177685 h 183429"/>
                    <a:gd name="connsiteX60" fmla="*/ 163209 w 201294"/>
                    <a:gd name="connsiteY60" fmla="*/ 177685 h 183429"/>
                    <a:gd name="connsiteX61" fmla="*/ 185108 w 201294"/>
                    <a:gd name="connsiteY61" fmla="*/ 173924 h 183429"/>
                    <a:gd name="connsiteX62" fmla="*/ 104177 w 201294"/>
                    <a:gd name="connsiteY62" fmla="*/ 37605 h 183429"/>
                    <a:gd name="connsiteX63" fmla="*/ 133693 w 201294"/>
                    <a:gd name="connsiteY63" fmla="*/ 37605 h 183429"/>
                    <a:gd name="connsiteX64" fmla="*/ 133693 w 201294"/>
                    <a:gd name="connsiteY64" fmla="*/ 67689 h 183429"/>
                    <a:gd name="connsiteX65" fmla="*/ 104177 w 201294"/>
                    <a:gd name="connsiteY65" fmla="*/ 67689 h 183429"/>
                    <a:gd name="connsiteX66" fmla="*/ 104177 w 201294"/>
                    <a:gd name="connsiteY66" fmla="*/ 37605 h 183429"/>
                    <a:gd name="connsiteX67" fmla="*/ 99416 w 201294"/>
                    <a:gd name="connsiteY67" fmla="*/ 89312 h 183429"/>
                    <a:gd name="connsiteX68" fmla="*/ 107985 w 201294"/>
                    <a:gd name="connsiteY68" fmla="*/ 76151 h 183429"/>
                    <a:gd name="connsiteX69" fmla="*/ 137502 w 201294"/>
                    <a:gd name="connsiteY69" fmla="*/ 76151 h 183429"/>
                    <a:gd name="connsiteX70" fmla="*/ 146071 w 201294"/>
                    <a:gd name="connsiteY70" fmla="*/ 92133 h 183429"/>
                    <a:gd name="connsiteX71" fmla="*/ 136550 w 201294"/>
                    <a:gd name="connsiteY71" fmla="*/ 91193 h 183429"/>
                    <a:gd name="connsiteX72" fmla="*/ 136550 w 201294"/>
                    <a:gd name="connsiteY72" fmla="*/ 98714 h 183429"/>
                    <a:gd name="connsiteX73" fmla="*/ 98464 w 201294"/>
                    <a:gd name="connsiteY73" fmla="*/ 98714 h 183429"/>
                    <a:gd name="connsiteX74" fmla="*/ 98464 w 201294"/>
                    <a:gd name="connsiteY74" fmla="*/ 89312 h 183429"/>
                    <a:gd name="connsiteX75" fmla="*/ 99416 w 201294"/>
                    <a:gd name="connsiteY75" fmla="*/ 108115 h 183429"/>
                    <a:gd name="connsiteX76" fmla="*/ 137502 w 201294"/>
                    <a:gd name="connsiteY76" fmla="*/ 108115 h 183429"/>
                    <a:gd name="connsiteX77" fmla="*/ 137502 w 201294"/>
                    <a:gd name="connsiteY77" fmla="*/ 129738 h 183429"/>
                    <a:gd name="connsiteX78" fmla="*/ 99416 w 201294"/>
                    <a:gd name="connsiteY78" fmla="*/ 129738 h 183429"/>
                    <a:gd name="connsiteX79" fmla="*/ 99416 w 201294"/>
                    <a:gd name="connsiteY79" fmla="*/ 108115 h 183429"/>
                    <a:gd name="connsiteX80" fmla="*/ 37528 w 201294"/>
                    <a:gd name="connsiteY80" fmla="*/ 129738 h 183429"/>
                    <a:gd name="connsiteX81" fmla="*/ 37528 w 201294"/>
                    <a:gd name="connsiteY81" fmla="*/ 129738 h 183429"/>
                    <a:gd name="connsiteX82" fmla="*/ 51810 w 201294"/>
                    <a:gd name="connsiteY82" fmla="*/ 77091 h 183429"/>
                    <a:gd name="connsiteX83" fmla="*/ 78469 w 201294"/>
                    <a:gd name="connsiteY83" fmla="*/ 77091 h 183429"/>
                    <a:gd name="connsiteX84" fmla="*/ 37528 w 201294"/>
                    <a:gd name="connsiteY84" fmla="*/ 129738 h 183429"/>
                    <a:gd name="connsiteX85" fmla="*/ 82278 w 201294"/>
                    <a:gd name="connsiteY85" fmla="*/ 67689 h 183429"/>
                    <a:gd name="connsiteX86" fmla="*/ 54666 w 201294"/>
                    <a:gd name="connsiteY86" fmla="*/ 67689 h 183429"/>
                    <a:gd name="connsiteX87" fmla="*/ 63235 w 201294"/>
                    <a:gd name="connsiteY87" fmla="*/ 37605 h 183429"/>
                    <a:gd name="connsiteX88" fmla="*/ 82278 w 201294"/>
                    <a:gd name="connsiteY88" fmla="*/ 37605 h 183429"/>
                    <a:gd name="connsiteX89" fmla="*/ 82278 w 201294"/>
                    <a:gd name="connsiteY89" fmla="*/ 67689 h 183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</a:cxnLst>
                  <a:rect l="l" t="t" r="r" b="b"/>
                  <a:pathLst>
                    <a:path w="201294" h="183429">
                      <a:moveTo>
                        <a:pt x="185108" y="173924"/>
                      </a:moveTo>
                      <a:cubicBezTo>
                        <a:pt x="194630" y="155121"/>
                        <a:pt x="175587" y="173924"/>
                        <a:pt x="180348" y="127858"/>
                      </a:cubicBezTo>
                      <a:cubicBezTo>
                        <a:pt x="179396" y="125977"/>
                        <a:pt x="178443" y="126918"/>
                        <a:pt x="178443" y="127858"/>
                      </a:cubicBezTo>
                      <a:cubicBezTo>
                        <a:pt x="178443" y="127858"/>
                        <a:pt x="170826" y="148541"/>
                        <a:pt x="161305" y="160762"/>
                      </a:cubicBezTo>
                      <a:cubicBezTo>
                        <a:pt x="158449" y="160762"/>
                        <a:pt x="127980" y="160762"/>
                        <a:pt x="116555" y="160762"/>
                      </a:cubicBezTo>
                      <a:cubicBezTo>
                        <a:pt x="108938" y="160762"/>
                        <a:pt x="97512" y="161702"/>
                        <a:pt x="98464" y="153241"/>
                      </a:cubicBezTo>
                      <a:lnTo>
                        <a:pt x="98464" y="138199"/>
                      </a:lnTo>
                      <a:lnTo>
                        <a:pt x="136550" y="138199"/>
                      </a:lnTo>
                      <a:lnTo>
                        <a:pt x="136550" y="144780"/>
                      </a:lnTo>
                      <a:lnTo>
                        <a:pt x="158449" y="144780"/>
                      </a:lnTo>
                      <a:lnTo>
                        <a:pt x="158449" y="107175"/>
                      </a:lnTo>
                      <a:cubicBezTo>
                        <a:pt x="168922" y="116576"/>
                        <a:pt x="177491" y="119396"/>
                        <a:pt x="181300" y="121277"/>
                      </a:cubicBezTo>
                      <a:cubicBezTo>
                        <a:pt x="187965" y="123157"/>
                        <a:pt x="187013" y="121277"/>
                        <a:pt x="188917" y="118456"/>
                      </a:cubicBezTo>
                      <a:cubicBezTo>
                        <a:pt x="190821" y="109995"/>
                        <a:pt x="191773" y="104354"/>
                        <a:pt x="201295" y="101534"/>
                      </a:cubicBezTo>
                      <a:cubicBezTo>
                        <a:pt x="201295" y="101534"/>
                        <a:pt x="201295" y="100594"/>
                        <a:pt x="201295" y="99654"/>
                      </a:cubicBezTo>
                      <a:cubicBezTo>
                        <a:pt x="178443" y="94953"/>
                        <a:pt x="165114" y="93073"/>
                        <a:pt x="148927" y="75210"/>
                      </a:cubicBezTo>
                      <a:lnTo>
                        <a:pt x="161305" y="75210"/>
                      </a:lnTo>
                      <a:lnTo>
                        <a:pt x="199390" y="75210"/>
                      </a:lnTo>
                      <a:cubicBezTo>
                        <a:pt x="202247" y="75210"/>
                        <a:pt x="200342" y="71450"/>
                        <a:pt x="200342" y="71450"/>
                      </a:cubicBezTo>
                      <a:cubicBezTo>
                        <a:pt x="200342" y="71450"/>
                        <a:pt x="182252" y="55468"/>
                        <a:pt x="179396" y="54528"/>
                      </a:cubicBezTo>
                      <a:cubicBezTo>
                        <a:pt x="175587" y="52647"/>
                        <a:pt x="174635" y="54528"/>
                        <a:pt x="174635" y="54528"/>
                      </a:cubicBezTo>
                      <a:lnTo>
                        <a:pt x="161305" y="65809"/>
                      </a:lnTo>
                      <a:lnTo>
                        <a:pt x="156544" y="65809"/>
                      </a:lnTo>
                      <a:lnTo>
                        <a:pt x="156544" y="35725"/>
                      </a:lnTo>
                      <a:cubicBezTo>
                        <a:pt x="160353" y="35725"/>
                        <a:pt x="190821" y="35725"/>
                        <a:pt x="194630" y="35725"/>
                      </a:cubicBezTo>
                      <a:cubicBezTo>
                        <a:pt x="197486" y="35725"/>
                        <a:pt x="195582" y="31964"/>
                        <a:pt x="195582" y="31964"/>
                      </a:cubicBezTo>
                      <a:cubicBezTo>
                        <a:pt x="195582" y="31964"/>
                        <a:pt x="177491" y="15982"/>
                        <a:pt x="174635" y="15042"/>
                      </a:cubicBezTo>
                      <a:cubicBezTo>
                        <a:pt x="170826" y="13162"/>
                        <a:pt x="169874" y="15042"/>
                        <a:pt x="169874" y="15042"/>
                      </a:cubicBezTo>
                      <a:lnTo>
                        <a:pt x="157496" y="25384"/>
                      </a:lnTo>
                      <a:lnTo>
                        <a:pt x="157496" y="2820"/>
                      </a:lnTo>
                      <a:lnTo>
                        <a:pt x="135597" y="0"/>
                      </a:lnTo>
                      <a:lnTo>
                        <a:pt x="135597" y="26324"/>
                      </a:lnTo>
                      <a:lnTo>
                        <a:pt x="106081" y="26324"/>
                      </a:lnTo>
                      <a:lnTo>
                        <a:pt x="106081" y="0"/>
                      </a:lnTo>
                      <a:lnTo>
                        <a:pt x="84182" y="0"/>
                      </a:lnTo>
                      <a:lnTo>
                        <a:pt x="84182" y="26324"/>
                      </a:lnTo>
                      <a:lnTo>
                        <a:pt x="55618" y="26324"/>
                      </a:lnTo>
                      <a:cubicBezTo>
                        <a:pt x="55618" y="24443"/>
                        <a:pt x="54666" y="22563"/>
                        <a:pt x="53714" y="20683"/>
                      </a:cubicBezTo>
                      <a:cubicBezTo>
                        <a:pt x="51810" y="18803"/>
                        <a:pt x="40384" y="5641"/>
                        <a:pt x="9916" y="3761"/>
                      </a:cubicBezTo>
                      <a:cubicBezTo>
                        <a:pt x="9916" y="4701"/>
                        <a:pt x="8964" y="4701"/>
                        <a:pt x="9916" y="4701"/>
                      </a:cubicBezTo>
                      <a:cubicBezTo>
                        <a:pt x="9916" y="4701"/>
                        <a:pt x="23246" y="14102"/>
                        <a:pt x="39432" y="37605"/>
                      </a:cubicBezTo>
                      <a:cubicBezTo>
                        <a:pt x="44193" y="44186"/>
                        <a:pt x="49905" y="40426"/>
                        <a:pt x="52762" y="34785"/>
                      </a:cubicBezTo>
                      <a:lnTo>
                        <a:pt x="60379" y="34785"/>
                      </a:lnTo>
                      <a:cubicBezTo>
                        <a:pt x="51810" y="63929"/>
                        <a:pt x="40384" y="89312"/>
                        <a:pt x="25150" y="116576"/>
                      </a:cubicBezTo>
                      <a:cubicBezTo>
                        <a:pt x="24198" y="118456"/>
                        <a:pt x="17533" y="125977"/>
                        <a:pt x="8964" y="125977"/>
                      </a:cubicBezTo>
                      <a:lnTo>
                        <a:pt x="1347" y="126918"/>
                      </a:lnTo>
                      <a:cubicBezTo>
                        <a:pt x="394" y="126918"/>
                        <a:pt x="-558" y="127858"/>
                        <a:pt x="394" y="129738"/>
                      </a:cubicBezTo>
                      <a:cubicBezTo>
                        <a:pt x="5155" y="131618"/>
                        <a:pt x="3251" y="128798"/>
                        <a:pt x="7059" y="130678"/>
                      </a:cubicBezTo>
                      <a:cubicBezTo>
                        <a:pt x="27054" y="134439"/>
                        <a:pt x="20389" y="167343"/>
                        <a:pt x="22293" y="179565"/>
                      </a:cubicBezTo>
                      <a:cubicBezTo>
                        <a:pt x="21341" y="187086"/>
                        <a:pt x="45145" y="184265"/>
                        <a:pt x="48001" y="165463"/>
                      </a:cubicBezTo>
                      <a:cubicBezTo>
                        <a:pt x="47049" y="150421"/>
                        <a:pt x="42288" y="143840"/>
                        <a:pt x="36575" y="134439"/>
                      </a:cubicBezTo>
                      <a:cubicBezTo>
                        <a:pt x="36575" y="133498"/>
                        <a:pt x="37528" y="131618"/>
                        <a:pt x="37528" y="130678"/>
                      </a:cubicBezTo>
                      <a:cubicBezTo>
                        <a:pt x="37528" y="130678"/>
                        <a:pt x="38480" y="130678"/>
                        <a:pt x="39432" y="130678"/>
                      </a:cubicBezTo>
                      <a:cubicBezTo>
                        <a:pt x="54666" y="127858"/>
                        <a:pt x="67996" y="120337"/>
                        <a:pt x="79421" y="110935"/>
                      </a:cubicBezTo>
                      <a:lnTo>
                        <a:pt x="79421" y="157002"/>
                      </a:lnTo>
                      <a:lnTo>
                        <a:pt x="79421" y="157002"/>
                      </a:lnTo>
                      <a:lnTo>
                        <a:pt x="79421" y="160762"/>
                      </a:lnTo>
                      <a:lnTo>
                        <a:pt x="79421" y="160762"/>
                      </a:lnTo>
                      <a:lnTo>
                        <a:pt x="79421" y="161702"/>
                      </a:lnTo>
                      <a:cubicBezTo>
                        <a:pt x="81326" y="172984"/>
                        <a:pt x="90847" y="177685"/>
                        <a:pt x="97512" y="177685"/>
                      </a:cubicBezTo>
                      <a:cubicBezTo>
                        <a:pt x="119411" y="177685"/>
                        <a:pt x="144167" y="177685"/>
                        <a:pt x="163209" y="177685"/>
                      </a:cubicBezTo>
                      <a:cubicBezTo>
                        <a:pt x="175587" y="179565"/>
                        <a:pt x="182252" y="178625"/>
                        <a:pt x="185108" y="173924"/>
                      </a:cubicBezTo>
                      <a:close/>
                      <a:moveTo>
                        <a:pt x="104177" y="37605"/>
                      </a:moveTo>
                      <a:lnTo>
                        <a:pt x="133693" y="37605"/>
                      </a:lnTo>
                      <a:lnTo>
                        <a:pt x="133693" y="67689"/>
                      </a:lnTo>
                      <a:lnTo>
                        <a:pt x="104177" y="67689"/>
                      </a:lnTo>
                      <a:lnTo>
                        <a:pt x="104177" y="37605"/>
                      </a:lnTo>
                      <a:close/>
                      <a:moveTo>
                        <a:pt x="99416" y="89312"/>
                      </a:moveTo>
                      <a:cubicBezTo>
                        <a:pt x="103225" y="84612"/>
                        <a:pt x="106081" y="79911"/>
                        <a:pt x="107985" y="76151"/>
                      </a:cubicBezTo>
                      <a:lnTo>
                        <a:pt x="137502" y="76151"/>
                      </a:lnTo>
                      <a:cubicBezTo>
                        <a:pt x="140358" y="82731"/>
                        <a:pt x="143214" y="87432"/>
                        <a:pt x="146071" y="92133"/>
                      </a:cubicBezTo>
                      <a:lnTo>
                        <a:pt x="136550" y="91193"/>
                      </a:lnTo>
                      <a:lnTo>
                        <a:pt x="136550" y="98714"/>
                      </a:lnTo>
                      <a:lnTo>
                        <a:pt x="98464" y="98714"/>
                      </a:lnTo>
                      <a:lnTo>
                        <a:pt x="98464" y="89312"/>
                      </a:lnTo>
                      <a:close/>
                      <a:moveTo>
                        <a:pt x="99416" y="108115"/>
                      </a:moveTo>
                      <a:lnTo>
                        <a:pt x="137502" y="108115"/>
                      </a:lnTo>
                      <a:lnTo>
                        <a:pt x="137502" y="129738"/>
                      </a:lnTo>
                      <a:lnTo>
                        <a:pt x="99416" y="129738"/>
                      </a:lnTo>
                      <a:lnTo>
                        <a:pt x="99416" y="108115"/>
                      </a:lnTo>
                      <a:close/>
                      <a:moveTo>
                        <a:pt x="37528" y="129738"/>
                      </a:moveTo>
                      <a:cubicBezTo>
                        <a:pt x="37528" y="129738"/>
                        <a:pt x="37528" y="129738"/>
                        <a:pt x="37528" y="129738"/>
                      </a:cubicBezTo>
                      <a:cubicBezTo>
                        <a:pt x="40384" y="117516"/>
                        <a:pt x="46097" y="96833"/>
                        <a:pt x="51810" y="77091"/>
                      </a:cubicBezTo>
                      <a:lnTo>
                        <a:pt x="78469" y="77091"/>
                      </a:lnTo>
                      <a:cubicBezTo>
                        <a:pt x="74661" y="89312"/>
                        <a:pt x="62283" y="117516"/>
                        <a:pt x="37528" y="129738"/>
                      </a:cubicBezTo>
                      <a:close/>
                      <a:moveTo>
                        <a:pt x="82278" y="67689"/>
                      </a:moveTo>
                      <a:lnTo>
                        <a:pt x="54666" y="67689"/>
                      </a:lnTo>
                      <a:cubicBezTo>
                        <a:pt x="58475" y="55468"/>
                        <a:pt x="61331" y="44186"/>
                        <a:pt x="63235" y="37605"/>
                      </a:cubicBezTo>
                      <a:lnTo>
                        <a:pt x="82278" y="37605"/>
                      </a:lnTo>
                      <a:lnTo>
                        <a:pt x="82278" y="67689"/>
                      </a:lnTo>
                      <a:close/>
                    </a:path>
                  </a:pathLst>
                </a:custGeom>
                <a:solidFill>
                  <a:srgbClr val="004A93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" name="任意形状 16">
                  <a:extLst>
                    <a:ext uri="{FF2B5EF4-FFF2-40B4-BE49-F238E27FC236}">
                      <a16:creationId xmlns:a16="http://schemas.microsoft.com/office/drawing/2014/main" id="{75F853AE-3049-5216-EDEF-0F6FDB6E43DF}"/>
                    </a:ext>
                  </a:extLst>
                </p:cNvPr>
                <p:cNvSpPr/>
                <p:nvPr/>
              </p:nvSpPr>
              <p:spPr>
                <a:xfrm>
                  <a:off x="4698166" y="6321372"/>
                  <a:ext cx="40146" cy="37671"/>
                </a:xfrm>
                <a:custGeom>
                  <a:avLst/>
                  <a:gdLst>
                    <a:gd name="connsiteX0" fmla="*/ 26131 w 40146"/>
                    <a:gd name="connsiteY0" fmla="*/ 35725 h 37671"/>
                    <a:gd name="connsiteX1" fmla="*/ 38509 w 40146"/>
                    <a:gd name="connsiteY1" fmla="*/ 16922 h 37671"/>
                    <a:gd name="connsiteX2" fmla="*/ 423 w 40146"/>
                    <a:gd name="connsiteY2" fmla="*/ 0 h 37671"/>
                    <a:gd name="connsiteX3" fmla="*/ 423 w 40146"/>
                    <a:gd name="connsiteY3" fmla="*/ 940 h 37671"/>
                    <a:gd name="connsiteX4" fmla="*/ 26131 w 40146"/>
                    <a:gd name="connsiteY4" fmla="*/ 35725 h 37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46" h="37671">
                      <a:moveTo>
                        <a:pt x="26131" y="35725"/>
                      </a:moveTo>
                      <a:cubicBezTo>
                        <a:pt x="33748" y="43246"/>
                        <a:pt x="44221" y="27264"/>
                        <a:pt x="38509" y="16922"/>
                      </a:cubicBezTo>
                      <a:cubicBezTo>
                        <a:pt x="35652" y="13162"/>
                        <a:pt x="28035" y="2820"/>
                        <a:pt x="423" y="0"/>
                      </a:cubicBezTo>
                      <a:cubicBezTo>
                        <a:pt x="423" y="940"/>
                        <a:pt x="-529" y="940"/>
                        <a:pt x="423" y="940"/>
                      </a:cubicBezTo>
                      <a:cubicBezTo>
                        <a:pt x="423" y="1880"/>
                        <a:pt x="12801" y="14102"/>
                        <a:pt x="26131" y="35725"/>
                      </a:cubicBezTo>
                      <a:close/>
                    </a:path>
                  </a:pathLst>
                </a:custGeom>
                <a:solidFill>
                  <a:srgbClr val="004A93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" name="任意形状 17">
                  <a:extLst>
                    <a:ext uri="{FF2B5EF4-FFF2-40B4-BE49-F238E27FC236}">
                      <a16:creationId xmlns:a16="http://schemas.microsoft.com/office/drawing/2014/main" id="{ADAC45E4-C263-87A0-FDA6-2B6673C7CC73}"/>
                    </a:ext>
                  </a:extLst>
                </p:cNvPr>
                <p:cNvSpPr/>
                <p:nvPr/>
              </p:nvSpPr>
              <p:spPr>
                <a:xfrm>
                  <a:off x="5351753" y="6391882"/>
                  <a:ext cx="100926" cy="64868"/>
                </a:xfrm>
                <a:custGeom>
                  <a:avLst/>
                  <a:gdLst>
                    <a:gd name="connsiteX0" fmla="*/ 21899 w 100926"/>
                    <a:gd name="connsiteY0" fmla="*/ 13162 h 64868"/>
                    <a:gd name="connsiteX1" fmla="*/ 21899 w 100926"/>
                    <a:gd name="connsiteY1" fmla="*/ 26324 h 64868"/>
                    <a:gd name="connsiteX2" fmla="*/ 100926 w 100926"/>
                    <a:gd name="connsiteY2" fmla="*/ 26324 h 64868"/>
                    <a:gd name="connsiteX3" fmla="*/ 100926 w 100926"/>
                    <a:gd name="connsiteY3" fmla="*/ 35725 h 64868"/>
                    <a:gd name="connsiteX4" fmla="*/ 21899 w 100926"/>
                    <a:gd name="connsiteY4" fmla="*/ 35725 h 64868"/>
                    <a:gd name="connsiteX5" fmla="*/ 21899 w 100926"/>
                    <a:gd name="connsiteY5" fmla="*/ 48887 h 64868"/>
                    <a:gd name="connsiteX6" fmla="*/ 100926 w 100926"/>
                    <a:gd name="connsiteY6" fmla="*/ 48887 h 64868"/>
                    <a:gd name="connsiteX7" fmla="*/ 100926 w 100926"/>
                    <a:gd name="connsiteY7" fmla="*/ 58288 h 64868"/>
                    <a:gd name="connsiteX8" fmla="*/ 21899 w 100926"/>
                    <a:gd name="connsiteY8" fmla="*/ 58288 h 64868"/>
                    <a:gd name="connsiteX9" fmla="*/ 21899 w 100926"/>
                    <a:gd name="connsiteY9" fmla="*/ 64869 h 64868"/>
                    <a:gd name="connsiteX10" fmla="*/ 0 w 100926"/>
                    <a:gd name="connsiteY10" fmla="*/ 64869 h 64868"/>
                    <a:gd name="connsiteX11" fmla="*/ 0 w 100926"/>
                    <a:gd name="connsiteY11" fmla="*/ 0 h 64868"/>
                    <a:gd name="connsiteX12" fmla="*/ 21899 w 100926"/>
                    <a:gd name="connsiteY12" fmla="*/ 0 h 64868"/>
                    <a:gd name="connsiteX13" fmla="*/ 21899 w 100926"/>
                    <a:gd name="connsiteY13" fmla="*/ 4701 h 64868"/>
                    <a:gd name="connsiteX14" fmla="*/ 100926 w 100926"/>
                    <a:gd name="connsiteY14" fmla="*/ 4701 h 64868"/>
                    <a:gd name="connsiteX15" fmla="*/ 100926 w 100926"/>
                    <a:gd name="connsiteY15" fmla="*/ 13162 h 64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26" h="64868">
                      <a:moveTo>
                        <a:pt x="21899" y="13162"/>
                      </a:moveTo>
                      <a:lnTo>
                        <a:pt x="21899" y="26324"/>
                      </a:lnTo>
                      <a:lnTo>
                        <a:pt x="100926" y="26324"/>
                      </a:lnTo>
                      <a:lnTo>
                        <a:pt x="100926" y="35725"/>
                      </a:lnTo>
                      <a:lnTo>
                        <a:pt x="21899" y="35725"/>
                      </a:lnTo>
                      <a:lnTo>
                        <a:pt x="21899" y="48887"/>
                      </a:lnTo>
                      <a:lnTo>
                        <a:pt x="100926" y="48887"/>
                      </a:lnTo>
                      <a:lnTo>
                        <a:pt x="100926" y="58288"/>
                      </a:lnTo>
                      <a:lnTo>
                        <a:pt x="21899" y="58288"/>
                      </a:lnTo>
                      <a:lnTo>
                        <a:pt x="21899" y="64869"/>
                      </a:lnTo>
                      <a:lnTo>
                        <a:pt x="0" y="64869"/>
                      </a:lnTo>
                      <a:lnTo>
                        <a:pt x="0" y="0"/>
                      </a:lnTo>
                      <a:lnTo>
                        <a:pt x="21899" y="0"/>
                      </a:lnTo>
                      <a:lnTo>
                        <a:pt x="21899" y="4701"/>
                      </a:lnTo>
                      <a:lnTo>
                        <a:pt x="100926" y="4701"/>
                      </a:lnTo>
                      <a:lnTo>
                        <a:pt x="100926" y="13162"/>
                      </a:lnTo>
                      <a:close/>
                    </a:path>
                  </a:pathLst>
                </a:custGeom>
                <a:solidFill>
                  <a:srgbClr val="004A93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" name="任意形状 18">
                  <a:extLst>
                    <a:ext uri="{FF2B5EF4-FFF2-40B4-BE49-F238E27FC236}">
                      <a16:creationId xmlns:a16="http://schemas.microsoft.com/office/drawing/2014/main" id="{420B807D-C81E-5F34-1DB0-289988E5F201}"/>
                    </a:ext>
                  </a:extLst>
                </p:cNvPr>
                <p:cNvSpPr/>
                <p:nvPr/>
              </p:nvSpPr>
              <p:spPr>
                <a:xfrm>
                  <a:off x="5307954" y="6270605"/>
                  <a:ext cx="207565" cy="116576"/>
                </a:xfrm>
                <a:custGeom>
                  <a:avLst/>
                  <a:gdLst>
                    <a:gd name="connsiteX0" fmla="*/ 116160 w 207565"/>
                    <a:gd name="connsiteY0" fmla="*/ 13162 h 116576"/>
                    <a:gd name="connsiteX1" fmla="*/ 121873 w 207565"/>
                    <a:gd name="connsiteY1" fmla="*/ 6581 h 116576"/>
                    <a:gd name="connsiteX2" fmla="*/ 84740 w 207565"/>
                    <a:gd name="connsiteY2" fmla="*/ 0 h 116576"/>
                    <a:gd name="connsiteX3" fmla="*/ 83788 w 207565"/>
                    <a:gd name="connsiteY3" fmla="*/ 940 h 116576"/>
                    <a:gd name="connsiteX4" fmla="*/ 29516 w 207565"/>
                    <a:gd name="connsiteY4" fmla="*/ 52647 h 116576"/>
                    <a:gd name="connsiteX5" fmla="*/ 29516 w 207565"/>
                    <a:gd name="connsiteY5" fmla="*/ 52647 h 116576"/>
                    <a:gd name="connsiteX6" fmla="*/ 29516 w 207565"/>
                    <a:gd name="connsiteY6" fmla="*/ 52647 h 116576"/>
                    <a:gd name="connsiteX7" fmla="*/ 0 w 207565"/>
                    <a:gd name="connsiteY7" fmla="*/ 68629 h 116576"/>
                    <a:gd name="connsiteX8" fmla="*/ 29516 w 207565"/>
                    <a:gd name="connsiteY8" fmla="*/ 63929 h 116576"/>
                    <a:gd name="connsiteX9" fmla="*/ 29516 w 207565"/>
                    <a:gd name="connsiteY9" fmla="*/ 116576 h 116576"/>
                    <a:gd name="connsiteX10" fmla="*/ 51415 w 207565"/>
                    <a:gd name="connsiteY10" fmla="*/ 116576 h 116576"/>
                    <a:gd name="connsiteX11" fmla="*/ 51415 w 207565"/>
                    <a:gd name="connsiteY11" fmla="*/ 55468 h 116576"/>
                    <a:gd name="connsiteX12" fmla="*/ 57128 w 207565"/>
                    <a:gd name="connsiteY12" fmla="*/ 52647 h 116576"/>
                    <a:gd name="connsiteX13" fmla="*/ 120921 w 207565"/>
                    <a:gd name="connsiteY13" fmla="*/ 52647 h 116576"/>
                    <a:gd name="connsiteX14" fmla="*/ 120921 w 207565"/>
                    <a:gd name="connsiteY14" fmla="*/ 52647 h 116576"/>
                    <a:gd name="connsiteX15" fmla="*/ 148533 w 207565"/>
                    <a:gd name="connsiteY15" fmla="*/ 52647 h 116576"/>
                    <a:gd name="connsiteX16" fmla="*/ 155198 w 207565"/>
                    <a:gd name="connsiteY16" fmla="*/ 57348 h 116576"/>
                    <a:gd name="connsiteX17" fmla="*/ 155198 w 207565"/>
                    <a:gd name="connsiteY17" fmla="*/ 64869 h 116576"/>
                    <a:gd name="connsiteX18" fmla="*/ 51415 w 207565"/>
                    <a:gd name="connsiteY18" fmla="*/ 64869 h 116576"/>
                    <a:gd name="connsiteX19" fmla="*/ 51415 w 207565"/>
                    <a:gd name="connsiteY19" fmla="*/ 74270 h 116576"/>
                    <a:gd name="connsiteX20" fmla="*/ 94261 w 207565"/>
                    <a:gd name="connsiteY20" fmla="*/ 74270 h 116576"/>
                    <a:gd name="connsiteX21" fmla="*/ 94261 w 207565"/>
                    <a:gd name="connsiteY21" fmla="*/ 103414 h 116576"/>
                    <a:gd name="connsiteX22" fmla="*/ 82836 w 207565"/>
                    <a:gd name="connsiteY22" fmla="*/ 103414 h 116576"/>
                    <a:gd name="connsiteX23" fmla="*/ 83788 w 207565"/>
                    <a:gd name="connsiteY23" fmla="*/ 89312 h 116576"/>
                    <a:gd name="connsiteX24" fmla="*/ 55224 w 207565"/>
                    <a:gd name="connsiteY24" fmla="*/ 79911 h 116576"/>
                    <a:gd name="connsiteX25" fmla="*/ 55224 w 207565"/>
                    <a:gd name="connsiteY25" fmla="*/ 80851 h 116576"/>
                    <a:gd name="connsiteX26" fmla="*/ 76171 w 207565"/>
                    <a:gd name="connsiteY26" fmla="*/ 102474 h 116576"/>
                    <a:gd name="connsiteX27" fmla="*/ 51415 w 207565"/>
                    <a:gd name="connsiteY27" fmla="*/ 102474 h 116576"/>
                    <a:gd name="connsiteX28" fmla="*/ 51415 w 207565"/>
                    <a:gd name="connsiteY28" fmla="*/ 111875 h 116576"/>
                    <a:gd name="connsiteX29" fmla="*/ 155198 w 207565"/>
                    <a:gd name="connsiteY29" fmla="*/ 111875 h 116576"/>
                    <a:gd name="connsiteX30" fmla="*/ 155198 w 207565"/>
                    <a:gd name="connsiteY30" fmla="*/ 116576 h 116576"/>
                    <a:gd name="connsiteX31" fmla="*/ 177097 w 207565"/>
                    <a:gd name="connsiteY31" fmla="*/ 116576 h 116576"/>
                    <a:gd name="connsiteX32" fmla="*/ 177097 w 207565"/>
                    <a:gd name="connsiteY32" fmla="*/ 67689 h 116576"/>
                    <a:gd name="connsiteX33" fmla="*/ 181858 w 207565"/>
                    <a:gd name="connsiteY33" fmla="*/ 68629 h 116576"/>
                    <a:gd name="connsiteX34" fmla="*/ 192331 w 207565"/>
                    <a:gd name="connsiteY34" fmla="*/ 66749 h 116576"/>
                    <a:gd name="connsiteX35" fmla="*/ 198996 w 207565"/>
                    <a:gd name="connsiteY35" fmla="*/ 51707 h 116576"/>
                    <a:gd name="connsiteX36" fmla="*/ 207565 w 207565"/>
                    <a:gd name="connsiteY36" fmla="*/ 43246 h 116576"/>
                    <a:gd name="connsiteX37" fmla="*/ 207565 w 207565"/>
                    <a:gd name="connsiteY37" fmla="*/ 42306 h 116576"/>
                    <a:gd name="connsiteX38" fmla="*/ 116160 w 207565"/>
                    <a:gd name="connsiteY38" fmla="*/ 13162 h 116576"/>
                    <a:gd name="connsiteX39" fmla="*/ 121873 w 207565"/>
                    <a:gd name="connsiteY39" fmla="*/ 43246 h 116576"/>
                    <a:gd name="connsiteX40" fmla="*/ 121873 w 207565"/>
                    <a:gd name="connsiteY40" fmla="*/ 43246 h 116576"/>
                    <a:gd name="connsiteX41" fmla="*/ 71410 w 207565"/>
                    <a:gd name="connsiteY41" fmla="*/ 44186 h 116576"/>
                    <a:gd name="connsiteX42" fmla="*/ 111400 w 207565"/>
                    <a:gd name="connsiteY42" fmla="*/ 16922 h 116576"/>
                    <a:gd name="connsiteX43" fmla="*/ 130442 w 207565"/>
                    <a:gd name="connsiteY43" fmla="*/ 36665 h 116576"/>
                    <a:gd name="connsiteX44" fmla="*/ 121873 w 207565"/>
                    <a:gd name="connsiteY44" fmla="*/ 43246 h 116576"/>
                    <a:gd name="connsiteX45" fmla="*/ 156150 w 207565"/>
                    <a:gd name="connsiteY45" fmla="*/ 102474 h 116576"/>
                    <a:gd name="connsiteX46" fmla="*/ 119969 w 207565"/>
                    <a:gd name="connsiteY46" fmla="*/ 102474 h 116576"/>
                    <a:gd name="connsiteX47" fmla="*/ 151390 w 207565"/>
                    <a:gd name="connsiteY47" fmla="*/ 84612 h 116576"/>
                    <a:gd name="connsiteX48" fmla="*/ 131395 w 207565"/>
                    <a:gd name="connsiteY48" fmla="*/ 76151 h 116576"/>
                    <a:gd name="connsiteX49" fmla="*/ 116160 w 207565"/>
                    <a:gd name="connsiteY49" fmla="*/ 102474 h 116576"/>
                    <a:gd name="connsiteX50" fmla="*/ 112352 w 207565"/>
                    <a:gd name="connsiteY50" fmla="*/ 102474 h 116576"/>
                    <a:gd name="connsiteX51" fmla="*/ 112352 w 207565"/>
                    <a:gd name="connsiteY51" fmla="*/ 73330 h 116576"/>
                    <a:gd name="connsiteX52" fmla="*/ 155198 w 207565"/>
                    <a:gd name="connsiteY52" fmla="*/ 73330 h 116576"/>
                    <a:gd name="connsiteX53" fmla="*/ 155198 w 207565"/>
                    <a:gd name="connsiteY53" fmla="*/ 102474 h 116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207565" h="116576">
                      <a:moveTo>
                        <a:pt x="116160" y="13162"/>
                      </a:moveTo>
                      <a:cubicBezTo>
                        <a:pt x="120921" y="9401"/>
                        <a:pt x="123777" y="6581"/>
                        <a:pt x="121873" y="6581"/>
                      </a:cubicBezTo>
                      <a:cubicBezTo>
                        <a:pt x="111400" y="4701"/>
                        <a:pt x="99022" y="2820"/>
                        <a:pt x="84740" y="0"/>
                      </a:cubicBezTo>
                      <a:lnTo>
                        <a:pt x="83788" y="940"/>
                      </a:lnTo>
                      <a:cubicBezTo>
                        <a:pt x="76171" y="14102"/>
                        <a:pt x="52367" y="37605"/>
                        <a:pt x="29516" y="52647"/>
                      </a:cubicBezTo>
                      <a:lnTo>
                        <a:pt x="29516" y="52647"/>
                      </a:lnTo>
                      <a:lnTo>
                        <a:pt x="29516" y="52647"/>
                      </a:lnTo>
                      <a:cubicBezTo>
                        <a:pt x="19043" y="60168"/>
                        <a:pt x="8569" y="65809"/>
                        <a:pt x="0" y="68629"/>
                      </a:cubicBezTo>
                      <a:cubicBezTo>
                        <a:pt x="0" y="71450"/>
                        <a:pt x="13330" y="69570"/>
                        <a:pt x="29516" y="63929"/>
                      </a:cubicBezTo>
                      <a:lnTo>
                        <a:pt x="29516" y="116576"/>
                      </a:lnTo>
                      <a:lnTo>
                        <a:pt x="51415" y="116576"/>
                      </a:lnTo>
                      <a:lnTo>
                        <a:pt x="51415" y="55468"/>
                      </a:lnTo>
                      <a:cubicBezTo>
                        <a:pt x="53320" y="54528"/>
                        <a:pt x="55224" y="53587"/>
                        <a:pt x="57128" y="52647"/>
                      </a:cubicBezTo>
                      <a:lnTo>
                        <a:pt x="120921" y="52647"/>
                      </a:lnTo>
                      <a:lnTo>
                        <a:pt x="120921" y="52647"/>
                      </a:lnTo>
                      <a:lnTo>
                        <a:pt x="148533" y="52647"/>
                      </a:lnTo>
                      <a:cubicBezTo>
                        <a:pt x="150437" y="54528"/>
                        <a:pt x="153294" y="55468"/>
                        <a:pt x="155198" y="57348"/>
                      </a:cubicBezTo>
                      <a:lnTo>
                        <a:pt x="155198" y="64869"/>
                      </a:lnTo>
                      <a:lnTo>
                        <a:pt x="51415" y="64869"/>
                      </a:lnTo>
                      <a:lnTo>
                        <a:pt x="51415" y="74270"/>
                      </a:lnTo>
                      <a:lnTo>
                        <a:pt x="94261" y="74270"/>
                      </a:lnTo>
                      <a:lnTo>
                        <a:pt x="94261" y="103414"/>
                      </a:lnTo>
                      <a:lnTo>
                        <a:pt x="82836" y="103414"/>
                      </a:lnTo>
                      <a:cubicBezTo>
                        <a:pt x="85692" y="100594"/>
                        <a:pt x="87596" y="94013"/>
                        <a:pt x="83788" y="89312"/>
                      </a:cubicBezTo>
                      <a:cubicBezTo>
                        <a:pt x="80931" y="86492"/>
                        <a:pt x="75219" y="79911"/>
                        <a:pt x="55224" y="79911"/>
                      </a:cubicBezTo>
                      <a:cubicBezTo>
                        <a:pt x="55224" y="79911"/>
                        <a:pt x="55224" y="80851"/>
                        <a:pt x="55224" y="80851"/>
                      </a:cubicBezTo>
                      <a:cubicBezTo>
                        <a:pt x="55224" y="80851"/>
                        <a:pt x="64745" y="88372"/>
                        <a:pt x="76171" y="102474"/>
                      </a:cubicBezTo>
                      <a:lnTo>
                        <a:pt x="51415" y="102474"/>
                      </a:lnTo>
                      <a:lnTo>
                        <a:pt x="51415" y="111875"/>
                      </a:lnTo>
                      <a:lnTo>
                        <a:pt x="155198" y="111875"/>
                      </a:lnTo>
                      <a:lnTo>
                        <a:pt x="155198" y="116576"/>
                      </a:lnTo>
                      <a:lnTo>
                        <a:pt x="177097" y="116576"/>
                      </a:lnTo>
                      <a:lnTo>
                        <a:pt x="177097" y="67689"/>
                      </a:lnTo>
                      <a:cubicBezTo>
                        <a:pt x="179001" y="68629"/>
                        <a:pt x="179954" y="68629"/>
                        <a:pt x="181858" y="68629"/>
                      </a:cubicBezTo>
                      <a:cubicBezTo>
                        <a:pt x="188523" y="69570"/>
                        <a:pt x="190427" y="71450"/>
                        <a:pt x="192331" y="66749"/>
                      </a:cubicBezTo>
                      <a:cubicBezTo>
                        <a:pt x="192331" y="60168"/>
                        <a:pt x="194236" y="57348"/>
                        <a:pt x="198996" y="51707"/>
                      </a:cubicBezTo>
                      <a:cubicBezTo>
                        <a:pt x="200900" y="49827"/>
                        <a:pt x="206613" y="46066"/>
                        <a:pt x="207565" y="43246"/>
                      </a:cubicBezTo>
                      <a:lnTo>
                        <a:pt x="207565" y="42306"/>
                      </a:lnTo>
                      <a:cubicBezTo>
                        <a:pt x="179954" y="37605"/>
                        <a:pt x="159006" y="43246"/>
                        <a:pt x="116160" y="13162"/>
                      </a:cubicBezTo>
                      <a:close/>
                      <a:moveTo>
                        <a:pt x="121873" y="43246"/>
                      </a:moveTo>
                      <a:lnTo>
                        <a:pt x="121873" y="43246"/>
                      </a:lnTo>
                      <a:lnTo>
                        <a:pt x="71410" y="44186"/>
                      </a:lnTo>
                      <a:cubicBezTo>
                        <a:pt x="81884" y="37605"/>
                        <a:pt x="99974" y="25383"/>
                        <a:pt x="111400" y="16922"/>
                      </a:cubicBezTo>
                      <a:cubicBezTo>
                        <a:pt x="115208" y="22563"/>
                        <a:pt x="121873" y="29144"/>
                        <a:pt x="130442" y="36665"/>
                      </a:cubicBezTo>
                      <a:lnTo>
                        <a:pt x="121873" y="43246"/>
                      </a:lnTo>
                      <a:close/>
                      <a:moveTo>
                        <a:pt x="156150" y="102474"/>
                      </a:moveTo>
                      <a:lnTo>
                        <a:pt x="119969" y="102474"/>
                      </a:lnTo>
                      <a:cubicBezTo>
                        <a:pt x="128538" y="98714"/>
                        <a:pt x="151390" y="84612"/>
                        <a:pt x="151390" y="84612"/>
                      </a:cubicBezTo>
                      <a:cubicBezTo>
                        <a:pt x="151390" y="84612"/>
                        <a:pt x="134251" y="78031"/>
                        <a:pt x="131395" y="76151"/>
                      </a:cubicBezTo>
                      <a:cubicBezTo>
                        <a:pt x="131395" y="76151"/>
                        <a:pt x="126634" y="85552"/>
                        <a:pt x="116160" y="102474"/>
                      </a:cubicBezTo>
                      <a:lnTo>
                        <a:pt x="112352" y="102474"/>
                      </a:lnTo>
                      <a:lnTo>
                        <a:pt x="112352" y="73330"/>
                      </a:lnTo>
                      <a:lnTo>
                        <a:pt x="155198" y="73330"/>
                      </a:lnTo>
                      <a:lnTo>
                        <a:pt x="155198" y="102474"/>
                      </a:lnTo>
                      <a:close/>
                    </a:path>
                  </a:pathLst>
                </a:custGeom>
                <a:solidFill>
                  <a:srgbClr val="004A93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" name="任意形状 19">
                  <a:extLst>
                    <a:ext uri="{FF2B5EF4-FFF2-40B4-BE49-F238E27FC236}">
                      <a16:creationId xmlns:a16="http://schemas.microsoft.com/office/drawing/2014/main" id="{889B9581-E1EC-4DF8-D9E4-A5720D8FFB99}"/>
                    </a:ext>
                  </a:extLst>
                </p:cNvPr>
                <p:cNvSpPr/>
                <p:nvPr/>
              </p:nvSpPr>
              <p:spPr>
                <a:xfrm>
                  <a:off x="5452679" y="6390002"/>
                  <a:ext cx="22851" cy="66749"/>
                </a:xfrm>
                <a:custGeom>
                  <a:avLst/>
                  <a:gdLst>
                    <a:gd name="connsiteX0" fmla="*/ 22851 w 22851"/>
                    <a:gd name="connsiteY0" fmla="*/ 66749 h 66749"/>
                    <a:gd name="connsiteX1" fmla="*/ 22851 w 22851"/>
                    <a:gd name="connsiteY1" fmla="*/ 2820 h 66749"/>
                    <a:gd name="connsiteX2" fmla="*/ 0 w 22851"/>
                    <a:gd name="connsiteY2" fmla="*/ 0 h 66749"/>
                    <a:gd name="connsiteX3" fmla="*/ 952 w 22851"/>
                    <a:gd name="connsiteY3" fmla="*/ 66749 h 66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851" h="66749">
                      <a:moveTo>
                        <a:pt x="22851" y="66749"/>
                      </a:moveTo>
                      <a:lnTo>
                        <a:pt x="22851" y="2820"/>
                      </a:lnTo>
                      <a:lnTo>
                        <a:pt x="0" y="0"/>
                      </a:lnTo>
                      <a:lnTo>
                        <a:pt x="952" y="66749"/>
                      </a:lnTo>
                      <a:close/>
                    </a:path>
                  </a:pathLst>
                </a:custGeom>
                <a:solidFill>
                  <a:srgbClr val="004A93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" name="任意形状 20">
                  <a:extLst>
                    <a:ext uri="{FF2B5EF4-FFF2-40B4-BE49-F238E27FC236}">
                      <a16:creationId xmlns:a16="http://schemas.microsoft.com/office/drawing/2014/main" id="{82D9A307-C8DF-FF01-F803-CAD2BC1A347C}"/>
                    </a:ext>
                  </a:extLst>
                </p:cNvPr>
                <p:cNvSpPr/>
                <p:nvPr/>
              </p:nvSpPr>
              <p:spPr>
                <a:xfrm>
                  <a:off x="5619302" y="6274366"/>
                  <a:ext cx="205660" cy="181547"/>
                </a:xfrm>
                <a:custGeom>
                  <a:avLst/>
                  <a:gdLst>
                    <a:gd name="connsiteX0" fmla="*/ 116160 w 205660"/>
                    <a:gd name="connsiteY0" fmla="*/ 63929 h 181547"/>
                    <a:gd name="connsiteX1" fmla="*/ 159958 w 205660"/>
                    <a:gd name="connsiteY1" fmla="*/ 63929 h 181547"/>
                    <a:gd name="connsiteX2" fmla="*/ 198044 w 205660"/>
                    <a:gd name="connsiteY2" fmla="*/ 63929 h 181547"/>
                    <a:gd name="connsiteX3" fmla="*/ 198996 w 205660"/>
                    <a:gd name="connsiteY3" fmla="*/ 60168 h 181547"/>
                    <a:gd name="connsiteX4" fmla="*/ 178049 w 205660"/>
                    <a:gd name="connsiteY4" fmla="*/ 43246 h 181547"/>
                    <a:gd name="connsiteX5" fmla="*/ 173288 w 205660"/>
                    <a:gd name="connsiteY5" fmla="*/ 43246 h 181547"/>
                    <a:gd name="connsiteX6" fmla="*/ 159958 w 205660"/>
                    <a:gd name="connsiteY6" fmla="*/ 53587 h 181547"/>
                    <a:gd name="connsiteX7" fmla="*/ 159958 w 205660"/>
                    <a:gd name="connsiteY7" fmla="*/ 53587 h 181547"/>
                    <a:gd name="connsiteX8" fmla="*/ 109495 w 205660"/>
                    <a:gd name="connsiteY8" fmla="*/ 53587 h 181547"/>
                    <a:gd name="connsiteX9" fmla="*/ 109495 w 205660"/>
                    <a:gd name="connsiteY9" fmla="*/ 0 h 181547"/>
                    <a:gd name="connsiteX10" fmla="*/ 84740 w 205660"/>
                    <a:gd name="connsiteY10" fmla="*/ 0 h 181547"/>
                    <a:gd name="connsiteX11" fmla="*/ 84740 w 205660"/>
                    <a:gd name="connsiteY11" fmla="*/ 54528 h 181547"/>
                    <a:gd name="connsiteX12" fmla="*/ 5713 w 205660"/>
                    <a:gd name="connsiteY12" fmla="*/ 54528 h 181547"/>
                    <a:gd name="connsiteX13" fmla="*/ 5713 w 205660"/>
                    <a:gd name="connsiteY13" fmla="*/ 63929 h 181547"/>
                    <a:gd name="connsiteX14" fmla="*/ 84740 w 205660"/>
                    <a:gd name="connsiteY14" fmla="*/ 63929 h 181547"/>
                    <a:gd name="connsiteX15" fmla="*/ 0 w 205660"/>
                    <a:gd name="connsiteY15" fmla="*/ 180505 h 181547"/>
                    <a:gd name="connsiteX16" fmla="*/ 3808 w 205660"/>
                    <a:gd name="connsiteY16" fmla="*/ 181445 h 181547"/>
                    <a:gd name="connsiteX17" fmla="*/ 109495 w 205660"/>
                    <a:gd name="connsiteY17" fmla="*/ 64869 h 181547"/>
                    <a:gd name="connsiteX18" fmla="*/ 185666 w 205660"/>
                    <a:gd name="connsiteY18" fmla="*/ 181445 h 181547"/>
                    <a:gd name="connsiteX19" fmla="*/ 205661 w 205660"/>
                    <a:gd name="connsiteY19" fmla="*/ 159822 h 181547"/>
                    <a:gd name="connsiteX20" fmla="*/ 205661 w 205660"/>
                    <a:gd name="connsiteY20" fmla="*/ 157942 h 181547"/>
                    <a:gd name="connsiteX21" fmla="*/ 116160 w 205660"/>
                    <a:gd name="connsiteY21" fmla="*/ 63929 h 181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05660" h="181547">
                      <a:moveTo>
                        <a:pt x="116160" y="63929"/>
                      </a:moveTo>
                      <a:lnTo>
                        <a:pt x="159958" y="63929"/>
                      </a:lnTo>
                      <a:cubicBezTo>
                        <a:pt x="159958" y="63929"/>
                        <a:pt x="195187" y="63929"/>
                        <a:pt x="198044" y="63929"/>
                      </a:cubicBezTo>
                      <a:cubicBezTo>
                        <a:pt x="200900" y="63929"/>
                        <a:pt x="198996" y="60168"/>
                        <a:pt x="198996" y="60168"/>
                      </a:cubicBezTo>
                      <a:cubicBezTo>
                        <a:pt x="198996" y="60168"/>
                        <a:pt x="180905" y="44186"/>
                        <a:pt x="178049" y="43246"/>
                      </a:cubicBezTo>
                      <a:cubicBezTo>
                        <a:pt x="174240" y="41366"/>
                        <a:pt x="173288" y="43246"/>
                        <a:pt x="173288" y="43246"/>
                      </a:cubicBezTo>
                      <a:lnTo>
                        <a:pt x="159958" y="53587"/>
                      </a:lnTo>
                      <a:lnTo>
                        <a:pt x="159958" y="53587"/>
                      </a:lnTo>
                      <a:lnTo>
                        <a:pt x="109495" y="53587"/>
                      </a:lnTo>
                      <a:lnTo>
                        <a:pt x="109495" y="0"/>
                      </a:lnTo>
                      <a:lnTo>
                        <a:pt x="84740" y="0"/>
                      </a:lnTo>
                      <a:lnTo>
                        <a:pt x="84740" y="54528"/>
                      </a:lnTo>
                      <a:lnTo>
                        <a:pt x="5713" y="54528"/>
                      </a:lnTo>
                      <a:lnTo>
                        <a:pt x="5713" y="63929"/>
                      </a:lnTo>
                      <a:lnTo>
                        <a:pt x="84740" y="63929"/>
                      </a:lnTo>
                      <a:cubicBezTo>
                        <a:pt x="82836" y="91193"/>
                        <a:pt x="74266" y="155121"/>
                        <a:pt x="0" y="180505"/>
                      </a:cubicBezTo>
                      <a:cubicBezTo>
                        <a:pt x="952" y="181445"/>
                        <a:pt x="1904" y="181445"/>
                        <a:pt x="3808" y="181445"/>
                      </a:cubicBezTo>
                      <a:cubicBezTo>
                        <a:pt x="99974" y="170163"/>
                        <a:pt x="109495" y="87432"/>
                        <a:pt x="109495" y="64869"/>
                      </a:cubicBezTo>
                      <a:cubicBezTo>
                        <a:pt x="130442" y="159822"/>
                        <a:pt x="170432" y="183325"/>
                        <a:pt x="185666" y="181445"/>
                      </a:cubicBezTo>
                      <a:cubicBezTo>
                        <a:pt x="188522" y="181445"/>
                        <a:pt x="182810" y="164523"/>
                        <a:pt x="205661" y="159822"/>
                      </a:cubicBezTo>
                      <a:lnTo>
                        <a:pt x="205661" y="157942"/>
                      </a:lnTo>
                      <a:cubicBezTo>
                        <a:pt x="187570" y="153241"/>
                        <a:pt x="137107" y="127858"/>
                        <a:pt x="116160" y="63929"/>
                      </a:cubicBezTo>
                      <a:close/>
                    </a:path>
                  </a:pathLst>
                </a:custGeom>
                <a:solidFill>
                  <a:srgbClr val="004A93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" name="任意形状 21">
                  <a:extLst>
                    <a:ext uri="{FF2B5EF4-FFF2-40B4-BE49-F238E27FC236}">
                      <a16:creationId xmlns:a16="http://schemas.microsoft.com/office/drawing/2014/main" id="{4457DE78-8C40-4B07-A4DA-D2AEB93182F6}"/>
                    </a:ext>
                  </a:extLst>
                </p:cNvPr>
                <p:cNvSpPr/>
                <p:nvPr/>
              </p:nvSpPr>
              <p:spPr>
                <a:xfrm>
                  <a:off x="5013322" y="6279066"/>
                  <a:ext cx="45681" cy="37899"/>
                </a:xfrm>
                <a:custGeom>
                  <a:avLst/>
                  <a:gdLst>
                    <a:gd name="connsiteX0" fmla="*/ 29939 w 45681"/>
                    <a:gd name="connsiteY0" fmla="*/ 34785 h 37899"/>
                    <a:gd name="connsiteX1" fmla="*/ 44221 w 45681"/>
                    <a:gd name="connsiteY1" fmla="*/ 16922 h 37899"/>
                    <a:gd name="connsiteX2" fmla="*/ 423 w 45681"/>
                    <a:gd name="connsiteY2" fmla="*/ 0 h 37899"/>
                    <a:gd name="connsiteX3" fmla="*/ 423 w 45681"/>
                    <a:gd name="connsiteY3" fmla="*/ 940 h 37899"/>
                    <a:gd name="connsiteX4" fmla="*/ 29939 w 45681"/>
                    <a:gd name="connsiteY4" fmla="*/ 34785 h 37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681" h="37899">
                      <a:moveTo>
                        <a:pt x="29939" y="34785"/>
                      </a:moveTo>
                      <a:cubicBezTo>
                        <a:pt x="37556" y="45126"/>
                        <a:pt x="49934" y="27264"/>
                        <a:pt x="44221" y="16922"/>
                      </a:cubicBezTo>
                      <a:cubicBezTo>
                        <a:pt x="42317" y="15042"/>
                        <a:pt x="30892" y="1880"/>
                        <a:pt x="423" y="0"/>
                      </a:cubicBezTo>
                      <a:cubicBezTo>
                        <a:pt x="423" y="940"/>
                        <a:pt x="-529" y="940"/>
                        <a:pt x="423" y="940"/>
                      </a:cubicBezTo>
                      <a:cubicBezTo>
                        <a:pt x="423" y="1880"/>
                        <a:pt x="13753" y="11282"/>
                        <a:pt x="29939" y="34785"/>
                      </a:cubicBezTo>
                      <a:close/>
                    </a:path>
                  </a:pathLst>
                </a:custGeom>
                <a:solidFill>
                  <a:srgbClr val="004A93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" name="任意形状 22">
                  <a:extLst>
                    <a:ext uri="{FF2B5EF4-FFF2-40B4-BE49-F238E27FC236}">
                      <a16:creationId xmlns:a16="http://schemas.microsoft.com/office/drawing/2014/main" id="{B7C94BB6-8A0F-05C9-2F8C-7A582F6F05A3}"/>
                    </a:ext>
                  </a:extLst>
                </p:cNvPr>
                <p:cNvSpPr/>
                <p:nvPr/>
              </p:nvSpPr>
              <p:spPr>
                <a:xfrm>
                  <a:off x="5005734" y="6300706"/>
                  <a:ext cx="200342" cy="157409"/>
                </a:xfrm>
                <a:custGeom>
                  <a:avLst/>
                  <a:gdLst>
                    <a:gd name="connsiteX0" fmla="*/ 46097 w 200342"/>
                    <a:gd name="connsiteY0" fmla="*/ 140062 h 157409"/>
                    <a:gd name="connsiteX1" fmla="*/ 34671 w 200342"/>
                    <a:gd name="connsiteY1" fmla="*/ 109038 h 157409"/>
                    <a:gd name="connsiteX2" fmla="*/ 42288 w 200342"/>
                    <a:gd name="connsiteY2" fmla="*/ 80834 h 157409"/>
                    <a:gd name="connsiteX3" fmla="*/ 60379 w 200342"/>
                    <a:gd name="connsiteY3" fmla="*/ 83655 h 157409"/>
                    <a:gd name="connsiteX4" fmla="*/ 79421 w 200342"/>
                    <a:gd name="connsiteY4" fmla="*/ 83655 h 157409"/>
                    <a:gd name="connsiteX5" fmla="*/ 105129 w 200342"/>
                    <a:gd name="connsiteY5" fmla="*/ 125020 h 157409"/>
                    <a:gd name="connsiteX6" fmla="*/ 48953 w 200342"/>
                    <a:gd name="connsiteY6" fmla="*/ 151344 h 157409"/>
                    <a:gd name="connsiteX7" fmla="*/ 48953 w 200342"/>
                    <a:gd name="connsiteY7" fmla="*/ 152284 h 157409"/>
                    <a:gd name="connsiteX8" fmla="*/ 116555 w 200342"/>
                    <a:gd name="connsiteY8" fmla="*/ 134422 h 157409"/>
                    <a:gd name="connsiteX9" fmla="*/ 180348 w 200342"/>
                    <a:gd name="connsiteY9" fmla="*/ 154164 h 157409"/>
                    <a:gd name="connsiteX10" fmla="*/ 197486 w 200342"/>
                    <a:gd name="connsiteY10" fmla="*/ 131601 h 157409"/>
                    <a:gd name="connsiteX11" fmla="*/ 193677 w 200342"/>
                    <a:gd name="connsiteY11" fmla="*/ 129721 h 157409"/>
                    <a:gd name="connsiteX12" fmla="*/ 137502 w 200342"/>
                    <a:gd name="connsiteY12" fmla="*/ 122200 h 157409"/>
                    <a:gd name="connsiteX13" fmla="*/ 175587 w 200342"/>
                    <a:gd name="connsiteY13" fmla="*/ 86475 h 157409"/>
                    <a:gd name="connsiteX14" fmla="*/ 179395 w 200342"/>
                    <a:gd name="connsiteY14" fmla="*/ 80834 h 157409"/>
                    <a:gd name="connsiteX15" fmla="*/ 170826 w 200342"/>
                    <a:gd name="connsiteY15" fmla="*/ 75193 h 157409"/>
                    <a:gd name="connsiteX16" fmla="*/ 200343 w 200342"/>
                    <a:gd name="connsiteY16" fmla="*/ 56391 h 157409"/>
                    <a:gd name="connsiteX17" fmla="*/ 178443 w 200342"/>
                    <a:gd name="connsiteY17" fmla="*/ 42289 h 157409"/>
                    <a:gd name="connsiteX18" fmla="*/ 173683 w 200342"/>
                    <a:gd name="connsiteY18" fmla="*/ 50750 h 157409"/>
                    <a:gd name="connsiteX19" fmla="*/ 68948 w 200342"/>
                    <a:gd name="connsiteY19" fmla="*/ 50750 h 157409"/>
                    <a:gd name="connsiteX20" fmla="*/ 67044 w 200342"/>
                    <a:gd name="connsiteY20" fmla="*/ 42289 h 157409"/>
                    <a:gd name="connsiteX21" fmla="*/ 66092 w 200342"/>
                    <a:gd name="connsiteY21" fmla="*/ 42289 h 157409"/>
                    <a:gd name="connsiteX22" fmla="*/ 46097 w 200342"/>
                    <a:gd name="connsiteY22" fmla="*/ 74253 h 157409"/>
                    <a:gd name="connsiteX23" fmla="*/ 65139 w 200342"/>
                    <a:gd name="connsiteY23" fmla="*/ 4684 h 157409"/>
                    <a:gd name="connsiteX24" fmla="*/ 61331 w 200342"/>
                    <a:gd name="connsiteY24" fmla="*/ 7504 h 157409"/>
                    <a:gd name="connsiteX25" fmla="*/ 25150 w 200342"/>
                    <a:gd name="connsiteY25" fmla="*/ 91176 h 157409"/>
                    <a:gd name="connsiteX26" fmla="*/ 8964 w 200342"/>
                    <a:gd name="connsiteY26" fmla="*/ 100577 h 157409"/>
                    <a:gd name="connsiteX27" fmla="*/ 1346 w 200342"/>
                    <a:gd name="connsiteY27" fmla="*/ 101517 h 157409"/>
                    <a:gd name="connsiteX28" fmla="*/ 394 w 200342"/>
                    <a:gd name="connsiteY28" fmla="*/ 104337 h 157409"/>
                    <a:gd name="connsiteX29" fmla="*/ 7059 w 200342"/>
                    <a:gd name="connsiteY29" fmla="*/ 105277 h 157409"/>
                    <a:gd name="connsiteX30" fmla="*/ 22293 w 200342"/>
                    <a:gd name="connsiteY30" fmla="*/ 154164 h 157409"/>
                    <a:gd name="connsiteX31" fmla="*/ 46097 w 200342"/>
                    <a:gd name="connsiteY31" fmla="*/ 140062 h 157409"/>
                    <a:gd name="connsiteX32" fmla="*/ 117507 w 200342"/>
                    <a:gd name="connsiteY32" fmla="*/ 113739 h 157409"/>
                    <a:gd name="connsiteX33" fmla="*/ 85134 w 200342"/>
                    <a:gd name="connsiteY33" fmla="*/ 83655 h 157409"/>
                    <a:gd name="connsiteX34" fmla="*/ 143214 w 200342"/>
                    <a:gd name="connsiteY34" fmla="*/ 83655 h 157409"/>
                    <a:gd name="connsiteX35" fmla="*/ 117507 w 200342"/>
                    <a:gd name="connsiteY35" fmla="*/ 113739 h 157409"/>
                    <a:gd name="connsiteX36" fmla="*/ 68948 w 200342"/>
                    <a:gd name="connsiteY36" fmla="*/ 61091 h 157409"/>
                    <a:gd name="connsiteX37" fmla="*/ 168922 w 200342"/>
                    <a:gd name="connsiteY37" fmla="*/ 61091 h 157409"/>
                    <a:gd name="connsiteX38" fmla="*/ 163209 w 200342"/>
                    <a:gd name="connsiteY38" fmla="*/ 71433 h 157409"/>
                    <a:gd name="connsiteX39" fmla="*/ 154640 w 200342"/>
                    <a:gd name="connsiteY39" fmla="*/ 66732 h 157409"/>
                    <a:gd name="connsiteX40" fmla="*/ 148927 w 200342"/>
                    <a:gd name="connsiteY40" fmla="*/ 75193 h 157409"/>
                    <a:gd name="connsiteX41" fmla="*/ 66092 w 200342"/>
                    <a:gd name="connsiteY41" fmla="*/ 75193 h 157409"/>
                    <a:gd name="connsiteX42" fmla="*/ 68948 w 200342"/>
                    <a:gd name="connsiteY42" fmla="*/ 61091 h 15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200342" h="157409">
                      <a:moveTo>
                        <a:pt x="46097" y="140062"/>
                      </a:moveTo>
                      <a:cubicBezTo>
                        <a:pt x="45145" y="125020"/>
                        <a:pt x="40384" y="118439"/>
                        <a:pt x="34671" y="109038"/>
                      </a:cubicBezTo>
                      <a:cubicBezTo>
                        <a:pt x="35623" y="103397"/>
                        <a:pt x="38480" y="93056"/>
                        <a:pt x="42288" y="80834"/>
                      </a:cubicBezTo>
                      <a:cubicBezTo>
                        <a:pt x="44192" y="85535"/>
                        <a:pt x="54666" y="87415"/>
                        <a:pt x="60379" y="83655"/>
                      </a:cubicBezTo>
                      <a:lnTo>
                        <a:pt x="79421" y="83655"/>
                      </a:lnTo>
                      <a:cubicBezTo>
                        <a:pt x="85134" y="101517"/>
                        <a:pt x="94656" y="114679"/>
                        <a:pt x="105129" y="125020"/>
                      </a:cubicBezTo>
                      <a:cubicBezTo>
                        <a:pt x="89895" y="136302"/>
                        <a:pt x="71804" y="145703"/>
                        <a:pt x="48953" y="151344"/>
                      </a:cubicBezTo>
                      <a:cubicBezTo>
                        <a:pt x="48953" y="151344"/>
                        <a:pt x="48953" y="153224"/>
                        <a:pt x="48953" y="152284"/>
                      </a:cubicBezTo>
                      <a:cubicBezTo>
                        <a:pt x="75613" y="151344"/>
                        <a:pt x="97512" y="143823"/>
                        <a:pt x="116555" y="134422"/>
                      </a:cubicBezTo>
                      <a:cubicBezTo>
                        <a:pt x="146071" y="156045"/>
                        <a:pt x="180348" y="156985"/>
                        <a:pt x="180348" y="154164"/>
                      </a:cubicBezTo>
                      <a:cubicBezTo>
                        <a:pt x="181300" y="139122"/>
                        <a:pt x="190821" y="135362"/>
                        <a:pt x="197486" y="131601"/>
                      </a:cubicBezTo>
                      <a:cubicBezTo>
                        <a:pt x="198438" y="129721"/>
                        <a:pt x="196534" y="129721"/>
                        <a:pt x="193677" y="129721"/>
                      </a:cubicBezTo>
                      <a:cubicBezTo>
                        <a:pt x="175587" y="130661"/>
                        <a:pt x="155592" y="127841"/>
                        <a:pt x="137502" y="122200"/>
                      </a:cubicBezTo>
                      <a:cubicBezTo>
                        <a:pt x="154640" y="109978"/>
                        <a:pt x="167018" y="96816"/>
                        <a:pt x="175587" y="86475"/>
                      </a:cubicBezTo>
                      <a:lnTo>
                        <a:pt x="179395" y="80834"/>
                      </a:lnTo>
                      <a:cubicBezTo>
                        <a:pt x="179395" y="80834"/>
                        <a:pt x="175587" y="78014"/>
                        <a:pt x="170826" y="75193"/>
                      </a:cubicBezTo>
                      <a:cubicBezTo>
                        <a:pt x="183204" y="67672"/>
                        <a:pt x="200343" y="56391"/>
                        <a:pt x="200343" y="56391"/>
                      </a:cubicBezTo>
                      <a:cubicBezTo>
                        <a:pt x="200343" y="56391"/>
                        <a:pt x="182252" y="45109"/>
                        <a:pt x="178443" y="42289"/>
                      </a:cubicBezTo>
                      <a:cubicBezTo>
                        <a:pt x="178443" y="42289"/>
                        <a:pt x="176539" y="45109"/>
                        <a:pt x="173683" y="50750"/>
                      </a:cubicBezTo>
                      <a:lnTo>
                        <a:pt x="68948" y="50750"/>
                      </a:lnTo>
                      <a:cubicBezTo>
                        <a:pt x="68948" y="47930"/>
                        <a:pt x="67996" y="45109"/>
                        <a:pt x="67044" y="42289"/>
                      </a:cubicBezTo>
                      <a:cubicBezTo>
                        <a:pt x="66092" y="42289"/>
                        <a:pt x="66092" y="42289"/>
                        <a:pt x="66092" y="42289"/>
                      </a:cubicBezTo>
                      <a:cubicBezTo>
                        <a:pt x="66092" y="42289"/>
                        <a:pt x="60379" y="56391"/>
                        <a:pt x="46097" y="74253"/>
                      </a:cubicBezTo>
                      <a:cubicBezTo>
                        <a:pt x="53714" y="47930"/>
                        <a:pt x="63235" y="15965"/>
                        <a:pt x="65139" y="4684"/>
                      </a:cubicBezTo>
                      <a:cubicBezTo>
                        <a:pt x="65139" y="4684"/>
                        <a:pt x="66092" y="-7538"/>
                        <a:pt x="61331" y="7504"/>
                      </a:cubicBezTo>
                      <a:cubicBezTo>
                        <a:pt x="52762" y="36648"/>
                        <a:pt x="41336" y="62972"/>
                        <a:pt x="25150" y="91176"/>
                      </a:cubicBezTo>
                      <a:cubicBezTo>
                        <a:pt x="24198" y="93056"/>
                        <a:pt x="17533" y="100577"/>
                        <a:pt x="8964" y="100577"/>
                      </a:cubicBezTo>
                      <a:lnTo>
                        <a:pt x="1346" y="101517"/>
                      </a:lnTo>
                      <a:cubicBezTo>
                        <a:pt x="394" y="101517"/>
                        <a:pt x="-558" y="102457"/>
                        <a:pt x="394" y="104337"/>
                      </a:cubicBezTo>
                      <a:cubicBezTo>
                        <a:pt x="5155" y="106218"/>
                        <a:pt x="3251" y="103397"/>
                        <a:pt x="7059" y="105277"/>
                      </a:cubicBezTo>
                      <a:cubicBezTo>
                        <a:pt x="27054" y="109038"/>
                        <a:pt x="20389" y="141943"/>
                        <a:pt x="22293" y="154164"/>
                      </a:cubicBezTo>
                      <a:cubicBezTo>
                        <a:pt x="20389" y="160745"/>
                        <a:pt x="44192" y="157925"/>
                        <a:pt x="46097" y="140062"/>
                      </a:cubicBezTo>
                      <a:close/>
                      <a:moveTo>
                        <a:pt x="117507" y="113739"/>
                      </a:moveTo>
                      <a:cubicBezTo>
                        <a:pt x="105129" y="106218"/>
                        <a:pt x="93703" y="96816"/>
                        <a:pt x="85134" y="83655"/>
                      </a:cubicBezTo>
                      <a:lnTo>
                        <a:pt x="143214" y="83655"/>
                      </a:lnTo>
                      <a:cubicBezTo>
                        <a:pt x="136549" y="93996"/>
                        <a:pt x="127980" y="104337"/>
                        <a:pt x="117507" y="113739"/>
                      </a:cubicBezTo>
                      <a:close/>
                      <a:moveTo>
                        <a:pt x="68948" y="61091"/>
                      </a:moveTo>
                      <a:lnTo>
                        <a:pt x="168922" y="61091"/>
                      </a:lnTo>
                      <a:cubicBezTo>
                        <a:pt x="167018" y="63912"/>
                        <a:pt x="165113" y="67672"/>
                        <a:pt x="163209" y="71433"/>
                      </a:cubicBezTo>
                      <a:cubicBezTo>
                        <a:pt x="160353" y="69553"/>
                        <a:pt x="157496" y="67672"/>
                        <a:pt x="154640" y="66732"/>
                      </a:cubicBezTo>
                      <a:cubicBezTo>
                        <a:pt x="154640" y="66732"/>
                        <a:pt x="151784" y="71433"/>
                        <a:pt x="148927" y="75193"/>
                      </a:cubicBezTo>
                      <a:lnTo>
                        <a:pt x="66092" y="75193"/>
                      </a:lnTo>
                      <a:cubicBezTo>
                        <a:pt x="67996" y="71433"/>
                        <a:pt x="68948" y="66732"/>
                        <a:pt x="68948" y="61091"/>
                      </a:cubicBezTo>
                      <a:close/>
                    </a:path>
                  </a:pathLst>
                </a:custGeom>
                <a:solidFill>
                  <a:srgbClr val="004A93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" name="任意形状 23">
                  <a:extLst>
                    <a:ext uri="{FF2B5EF4-FFF2-40B4-BE49-F238E27FC236}">
                      <a16:creationId xmlns:a16="http://schemas.microsoft.com/office/drawing/2014/main" id="{B4FB32E3-5ECD-5FB2-433B-60B06000B47A}"/>
                    </a:ext>
                  </a:extLst>
                </p:cNvPr>
                <p:cNvSpPr/>
                <p:nvPr/>
              </p:nvSpPr>
              <p:spPr>
                <a:xfrm>
                  <a:off x="5003801" y="6321372"/>
                  <a:ext cx="40146" cy="37671"/>
                </a:xfrm>
                <a:custGeom>
                  <a:avLst/>
                  <a:gdLst>
                    <a:gd name="connsiteX0" fmla="*/ 26131 w 40146"/>
                    <a:gd name="connsiteY0" fmla="*/ 35725 h 37671"/>
                    <a:gd name="connsiteX1" fmla="*/ 38508 w 40146"/>
                    <a:gd name="connsiteY1" fmla="*/ 16922 h 37671"/>
                    <a:gd name="connsiteX2" fmla="*/ 423 w 40146"/>
                    <a:gd name="connsiteY2" fmla="*/ 0 h 37671"/>
                    <a:gd name="connsiteX3" fmla="*/ 423 w 40146"/>
                    <a:gd name="connsiteY3" fmla="*/ 940 h 37671"/>
                    <a:gd name="connsiteX4" fmla="*/ 26131 w 40146"/>
                    <a:gd name="connsiteY4" fmla="*/ 35725 h 37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46" h="37671">
                      <a:moveTo>
                        <a:pt x="26131" y="35725"/>
                      </a:moveTo>
                      <a:cubicBezTo>
                        <a:pt x="33748" y="43246"/>
                        <a:pt x="44221" y="27264"/>
                        <a:pt x="38508" y="16922"/>
                      </a:cubicBezTo>
                      <a:cubicBezTo>
                        <a:pt x="35652" y="13162"/>
                        <a:pt x="28035" y="2820"/>
                        <a:pt x="423" y="0"/>
                      </a:cubicBezTo>
                      <a:cubicBezTo>
                        <a:pt x="423" y="940"/>
                        <a:pt x="-529" y="940"/>
                        <a:pt x="423" y="940"/>
                      </a:cubicBezTo>
                      <a:cubicBezTo>
                        <a:pt x="423" y="1880"/>
                        <a:pt x="13753" y="14102"/>
                        <a:pt x="26131" y="35725"/>
                      </a:cubicBezTo>
                      <a:close/>
                    </a:path>
                  </a:pathLst>
                </a:custGeom>
                <a:solidFill>
                  <a:srgbClr val="004A93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" name="任意形状 24">
                  <a:extLst>
                    <a:ext uri="{FF2B5EF4-FFF2-40B4-BE49-F238E27FC236}">
                      <a16:creationId xmlns:a16="http://schemas.microsoft.com/office/drawing/2014/main" id="{F8CB59D4-0695-D2EA-7ECE-C212DE0DF942}"/>
                    </a:ext>
                  </a:extLst>
                </p:cNvPr>
                <p:cNvSpPr/>
                <p:nvPr/>
              </p:nvSpPr>
              <p:spPr>
                <a:xfrm>
                  <a:off x="5073730" y="6274366"/>
                  <a:ext cx="131711" cy="68629"/>
                </a:xfrm>
                <a:custGeom>
                  <a:avLst/>
                  <a:gdLst>
                    <a:gd name="connsiteX0" fmla="*/ 77123 w 131711"/>
                    <a:gd name="connsiteY0" fmla="*/ 68629 h 68629"/>
                    <a:gd name="connsiteX1" fmla="*/ 99022 w 131711"/>
                    <a:gd name="connsiteY1" fmla="*/ 68629 h 68629"/>
                    <a:gd name="connsiteX2" fmla="*/ 99022 w 131711"/>
                    <a:gd name="connsiteY2" fmla="*/ 40426 h 68629"/>
                    <a:gd name="connsiteX3" fmla="*/ 104735 w 131711"/>
                    <a:gd name="connsiteY3" fmla="*/ 40426 h 68629"/>
                    <a:gd name="connsiteX4" fmla="*/ 104735 w 131711"/>
                    <a:gd name="connsiteY4" fmla="*/ 40426 h 68629"/>
                    <a:gd name="connsiteX5" fmla="*/ 130442 w 131711"/>
                    <a:gd name="connsiteY5" fmla="*/ 40426 h 68629"/>
                    <a:gd name="connsiteX6" fmla="*/ 130442 w 131711"/>
                    <a:gd name="connsiteY6" fmla="*/ 37605 h 68629"/>
                    <a:gd name="connsiteX7" fmla="*/ 113304 w 131711"/>
                    <a:gd name="connsiteY7" fmla="*/ 23503 h 68629"/>
                    <a:gd name="connsiteX8" fmla="*/ 109495 w 131711"/>
                    <a:gd name="connsiteY8" fmla="*/ 23503 h 68629"/>
                    <a:gd name="connsiteX9" fmla="*/ 99974 w 131711"/>
                    <a:gd name="connsiteY9" fmla="*/ 31024 h 68629"/>
                    <a:gd name="connsiteX10" fmla="*/ 98070 w 131711"/>
                    <a:gd name="connsiteY10" fmla="*/ 31024 h 68629"/>
                    <a:gd name="connsiteX11" fmla="*/ 98070 w 131711"/>
                    <a:gd name="connsiteY11" fmla="*/ 2820 h 68629"/>
                    <a:gd name="connsiteX12" fmla="*/ 76171 w 131711"/>
                    <a:gd name="connsiteY12" fmla="*/ 0 h 68629"/>
                    <a:gd name="connsiteX13" fmla="*/ 76171 w 131711"/>
                    <a:gd name="connsiteY13" fmla="*/ 9401 h 68629"/>
                    <a:gd name="connsiteX14" fmla="*/ 0 w 131711"/>
                    <a:gd name="connsiteY14" fmla="*/ 9401 h 68629"/>
                    <a:gd name="connsiteX15" fmla="*/ 0 w 131711"/>
                    <a:gd name="connsiteY15" fmla="*/ 17862 h 68629"/>
                    <a:gd name="connsiteX16" fmla="*/ 76171 w 131711"/>
                    <a:gd name="connsiteY16" fmla="*/ 17862 h 68629"/>
                    <a:gd name="connsiteX17" fmla="*/ 76171 w 131711"/>
                    <a:gd name="connsiteY17" fmla="*/ 31964 h 68629"/>
                    <a:gd name="connsiteX18" fmla="*/ 4761 w 131711"/>
                    <a:gd name="connsiteY18" fmla="*/ 31964 h 68629"/>
                    <a:gd name="connsiteX19" fmla="*/ 4761 w 131711"/>
                    <a:gd name="connsiteY19" fmla="*/ 40426 h 68629"/>
                    <a:gd name="connsiteX20" fmla="*/ 76171 w 131711"/>
                    <a:gd name="connsiteY20" fmla="*/ 40426 h 68629"/>
                    <a:gd name="connsiteX21" fmla="*/ 76171 w 131711"/>
                    <a:gd name="connsiteY21" fmla="*/ 54528 h 68629"/>
                    <a:gd name="connsiteX22" fmla="*/ 0 w 131711"/>
                    <a:gd name="connsiteY22" fmla="*/ 54528 h 68629"/>
                    <a:gd name="connsiteX23" fmla="*/ 0 w 131711"/>
                    <a:gd name="connsiteY23" fmla="*/ 62989 h 68629"/>
                    <a:gd name="connsiteX24" fmla="*/ 76171 w 131711"/>
                    <a:gd name="connsiteY24" fmla="*/ 62989 h 68629"/>
                    <a:gd name="connsiteX25" fmla="*/ 76171 w 131711"/>
                    <a:gd name="connsiteY25" fmla="*/ 68629 h 68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31711" h="68629">
                      <a:moveTo>
                        <a:pt x="77123" y="68629"/>
                      </a:moveTo>
                      <a:lnTo>
                        <a:pt x="99022" y="68629"/>
                      </a:lnTo>
                      <a:lnTo>
                        <a:pt x="99022" y="40426"/>
                      </a:lnTo>
                      <a:lnTo>
                        <a:pt x="104735" y="40426"/>
                      </a:lnTo>
                      <a:lnTo>
                        <a:pt x="104735" y="40426"/>
                      </a:lnTo>
                      <a:lnTo>
                        <a:pt x="130442" y="40426"/>
                      </a:lnTo>
                      <a:cubicBezTo>
                        <a:pt x="133299" y="40426"/>
                        <a:pt x="130442" y="37605"/>
                        <a:pt x="130442" y="37605"/>
                      </a:cubicBezTo>
                      <a:cubicBezTo>
                        <a:pt x="130442" y="37605"/>
                        <a:pt x="115208" y="25384"/>
                        <a:pt x="113304" y="23503"/>
                      </a:cubicBezTo>
                      <a:cubicBezTo>
                        <a:pt x="110448" y="22563"/>
                        <a:pt x="109495" y="23503"/>
                        <a:pt x="109495" y="23503"/>
                      </a:cubicBezTo>
                      <a:lnTo>
                        <a:pt x="99974" y="31024"/>
                      </a:lnTo>
                      <a:lnTo>
                        <a:pt x="98070" y="31024"/>
                      </a:lnTo>
                      <a:lnTo>
                        <a:pt x="98070" y="2820"/>
                      </a:lnTo>
                      <a:lnTo>
                        <a:pt x="76171" y="0"/>
                      </a:lnTo>
                      <a:lnTo>
                        <a:pt x="76171" y="9401"/>
                      </a:lnTo>
                      <a:lnTo>
                        <a:pt x="0" y="9401"/>
                      </a:lnTo>
                      <a:lnTo>
                        <a:pt x="0" y="17862"/>
                      </a:lnTo>
                      <a:lnTo>
                        <a:pt x="76171" y="17862"/>
                      </a:lnTo>
                      <a:lnTo>
                        <a:pt x="76171" y="31964"/>
                      </a:lnTo>
                      <a:lnTo>
                        <a:pt x="4761" y="31964"/>
                      </a:lnTo>
                      <a:lnTo>
                        <a:pt x="4761" y="40426"/>
                      </a:lnTo>
                      <a:lnTo>
                        <a:pt x="76171" y="40426"/>
                      </a:lnTo>
                      <a:lnTo>
                        <a:pt x="76171" y="54528"/>
                      </a:lnTo>
                      <a:lnTo>
                        <a:pt x="0" y="54528"/>
                      </a:lnTo>
                      <a:lnTo>
                        <a:pt x="0" y="62989"/>
                      </a:lnTo>
                      <a:lnTo>
                        <a:pt x="76171" y="62989"/>
                      </a:lnTo>
                      <a:lnTo>
                        <a:pt x="76171" y="68629"/>
                      </a:lnTo>
                      <a:close/>
                    </a:path>
                  </a:pathLst>
                </a:custGeom>
                <a:solidFill>
                  <a:srgbClr val="004A93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" name="任意形状 25">
                  <a:extLst>
                    <a:ext uri="{FF2B5EF4-FFF2-40B4-BE49-F238E27FC236}">
                      <a16:creationId xmlns:a16="http://schemas.microsoft.com/office/drawing/2014/main" id="{5146DB8E-FFDF-293E-F633-68C3E871E5A1}"/>
                    </a:ext>
                  </a:extLst>
                </p:cNvPr>
                <p:cNvSpPr/>
                <p:nvPr/>
              </p:nvSpPr>
              <p:spPr>
                <a:xfrm>
                  <a:off x="4391050" y="6553584"/>
                  <a:ext cx="82835" cy="120336"/>
                </a:xfrm>
                <a:custGeom>
                  <a:avLst/>
                  <a:gdLst>
                    <a:gd name="connsiteX0" fmla="*/ 62841 w 82835"/>
                    <a:gd name="connsiteY0" fmla="*/ 0 h 120336"/>
                    <a:gd name="connsiteX1" fmla="*/ 59032 w 82835"/>
                    <a:gd name="connsiteY1" fmla="*/ 0 h 120336"/>
                    <a:gd name="connsiteX2" fmla="*/ 59032 w 82835"/>
                    <a:gd name="connsiteY2" fmla="*/ 940 h 120336"/>
                    <a:gd name="connsiteX3" fmla="*/ 62841 w 82835"/>
                    <a:gd name="connsiteY3" fmla="*/ 11282 h 120336"/>
                    <a:gd name="connsiteX4" fmla="*/ 62841 w 82835"/>
                    <a:gd name="connsiteY4" fmla="*/ 51707 h 120336"/>
                    <a:gd name="connsiteX5" fmla="*/ 19995 w 82835"/>
                    <a:gd name="connsiteY5" fmla="*/ 51707 h 120336"/>
                    <a:gd name="connsiteX6" fmla="*/ 19995 w 82835"/>
                    <a:gd name="connsiteY6" fmla="*/ 11282 h 120336"/>
                    <a:gd name="connsiteX7" fmla="*/ 23803 w 82835"/>
                    <a:gd name="connsiteY7" fmla="*/ 940 h 120336"/>
                    <a:gd name="connsiteX8" fmla="*/ 23803 w 82835"/>
                    <a:gd name="connsiteY8" fmla="*/ 0 h 120336"/>
                    <a:gd name="connsiteX9" fmla="*/ 0 w 82835"/>
                    <a:gd name="connsiteY9" fmla="*/ 0 h 120336"/>
                    <a:gd name="connsiteX10" fmla="*/ 0 w 82835"/>
                    <a:gd name="connsiteY10" fmla="*/ 940 h 120336"/>
                    <a:gd name="connsiteX11" fmla="*/ 3808 w 82835"/>
                    <a:gd name="connsiteY11" fmla="*/ 11282 h 120336"/>
                    <a:gd name="connsiteX12" fmla="*/ 3808 w 82835"/>
                    <a:gd name="connsiteY12" fmla="*/ 109055 h 120336"/>
                    <a:gd name="connsiteX13" fmla="*/ 0 w 82835"/>
                    <a:gd name="connsiteY13" fmla="*/ 119397 h 120336"/>
                    <a:gd name="connsiteX14" fmla="*/ 0 w 82835"/>
                    <a:gd name="connsiteY14" fmla="*/ 120337 h 120336"/>
                    <a:gd name="connsiteX15" fmla="*/ 23803 w 82835"/>
                    <a:gd name="connsiteY15" fmla="*/ 120337 h 120336"/>
                    <a:gd name="connsiteX16" fmla="*/ 23803 w 82835"/>
                    <a:gd name="connsiteY16" fmla="*/ 119397 h 120336"/>
                    <a:gd name="connsiteX17" fmla="*/ 19995 w 82835"/>
                    <a:gd name="connsiteY17" fmla="*/ 109055 h 120336"/>
                    <a:gd name="connsiteX18" fmla="*/ 19995 w 82835"/>
                    <a:gd name="connsiteY18" fmla="*/ 64869 h 120336"/>
                    <a:gd name="connsiteX19" fmla="*/ 62841 w 82835"/>
                    <a:gd name="connsiteY19" fmla="*/ 64869 h 120336"/>
                    <a:gd name="connsiteX20" fmla="*/ 62841 w 82835"/>
                    <a:gd name="connsiteY20" fmla="*/ 109995 h 120336"/>
                    <a:gd name="connsiteX21" fmla="*/ 59032 w 82835"/>
                    <a:gd name="connsiteY21" fmla="*/ 119397 h 120336"/>
                    <a:gd name="connsiteX22" fmla="*/ 59032 w 82835"/>
                    <a:gd name="connsiteY22" fmla="*/ 120337 h 120336"/>
                    <a:gd name="connsiteX23" fmla="*/ 82836 w 82835"/>
                    <a:gd name="connsiteY23" fmla="*/ 120337 h 120336"/>
                    <a:gd name="connsiteX24" fmla="*/ 82836 w 82835"/>
                    <a:gd name="connsiteY24" fmla="*/ 119397 h 120336"/>
                    <a:gd name="connsiteX25" fmla="*/ 79027 w 82835"/>
                    <a:gd name="connsiteY25" fmla="*/ 109055 h 120336"/>
                    <a:gd name="connsiteX26" fmla="*/ 79027 w 82835"/>
                    <a:gd name="connsiteY26" fmla="*/ 109055 h 120336"/>
                    <a:gd name="connsiteX27" fmla="*/ 79027 w 82835"/>
                    <a:gd name="connsiteY27" fmla="*/ 11282 h 120336"/>
                    <a:gd name="connsiteX28" fmla="*/ 82836 w 82835"/>
                    <a:gd name="connsiteY28" fmla="*/ 940 h 120336"/>
                    <a:gd name="connsiteX29" fmla="*/ 82836 w 82835"/>
                    <a:gd name="connsiteY29" fmla="*/ 0 h 120336"/>
                    <a:gd name="connsiteX30" fmla="*/ 79027 w 82835"/>
                    <a:gd name="connsiteY30" fmla="*/ 0 h 120336"/>
                    <a:gd name="connsiteX31" fmla="*/ 62841 w 82835"/>
                    <a:gd name="connsiteY31" fmla="*/ 0 h 120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82835" h="120336">
                      <a:moveTo>
                        <a:pt x="62841" y="0"/>
                      </a:moveTo>
                      <a:lnTo>
                        <a:pt x="59032" y="0"/>
                      </a:lnTo>
                      <a:lnTo>
                        <a:pt x="59032" y="940"/>
                      </a:lnTo>
                      <a:cubicBezTo>
                        <a:pt x="62841" y="2820"/>
                        <a:pt x="62841" y="11282"/>
                        <a:pt x="62841" y="11282"/>
                      </a:cubicBezTo>
                      <a:lnTo>
                        <a:pt x="62841" y="51707"/>
                      </a:lnTo>
                      <a:lnTo>
                        <a:pt x="19995" y="51707"/>
                      </a:lnTo>
                      <a:lnTo>
                        <a:pt x="19995" y="11282"/>
                      </a:lnTo>
                      <a:cubicBezTo>
                        <a:pt x="19995" y="11282"/>
                        <a:pt x="19995" y="2820"/>
                        <a:pt x="23803" y="940"/>
                      </a:cubicBezTo>
                      <a:lnTo>
                        <a:pt x="23803" y="0"/>
                      </a:lnTo>
                      <a:lnTo>
                        <a:pt x="0" y="0"/>
                      </a:lnTo>
                      <a:lnTo>
                        <a:pt x="0" y="940"/>
                      </a:lnTo>
                      <a:cubicBezTo>
                        <a:pt x="3808" y="2820"/>
                        <a:pt x="3808" y="11282"/>
                        <a:pt x="3808" y="11282"/>
                      </a:cubicBezTo>
                      <a:lnTo>
                        <a:pt x="3808" y="109055"/>
                      </a:lnTo>
                      <a:cubicBezTo>
                        <a:pt x="3808" y="109055"/>
                        <a:pt x="3808" y="117516"/>
                        <a:pt x="0" y="119397"/>
                      </a:cubicBezTo>
                      <a:lnTo>
                        <a:pt x="0" y="120337"/>
                      </a:lnTo>
                      <a:lnTo>
                        <a:pt x="23803" y="120337"/>
                      </a:lnTo>
                      <a:lnTo>
                        <a:pt x="23803" y="119397"/>
                      </a:lnTo>
                      <a:cubicBezTo>
                        <a:pt x="19995" y="117516"/>
                        <a:pt x="19995" y="109055"/>
                        <a:pt x="19995" y="109055"/>
                      </a:cubicBezTo>
                      <a:lnTo>
                        <a:pt x="19995" y="64869"/>
                      </a:lnTo>
                      <a:lnTo>
                        <a:pt x="62841" y="64869"/>
                      </a:lnTo>
                      <a:lnTo>
                        <a:pt x="62841" y="109995"/>
                      </a:lnTo>
                      <a:cubicBezTo>
                        <a:pt x="62841" y="111875"/>
                        <a:pt x="62841" y="118456"/>
                        <a:pt x="59032" y="119397"/>
                      </a:cubicBezTo>
                      <a:lnTo>
                        <a:pt x="59032" y="120337"/>
                      </a:lnTo>
                      <a:lnTo>
                        <a:pt x="82836" y="120337"/>
                      </a:lnTo>
                      <a:lnTo>
                        <a:pt x="82836" y="119397"/>
                      </a:lnTo>
                      <a:cubicBezTo>
                        <a:pt x="79027" y="117516"/>
                        <a:pt x="79027" y="109055"/>
                        <a:pt x="79027" y="109055"/>
                      </a:cubicBezTo>
                      <a:lnTo>
                        <a:pt x="79027" y="109055"/>
                      </a:lnTo>
                      <a:lnTo>
                        <a:pt x="79027" y="11282"/>
                      </a:lnTo>
                      <a:cubicBezTo>
                        <a:pt x="79027" y="11282"/>
                        <a:pt x="79027" y="2820"/>
                        <a:pt x="82836" y="940"/>
                      </a:cubicBezTo>
                      <a:lnTo>
                        <a:pt x="82836" y="0"/>
                      </a:lnTo>
                      <a:lnTo>
                        <a:pt x="79027" y="0"/>
                      </a:lnTo>
                      <a:lnTo>
                        <a:pt x="62841" y="0"/>
                      </a:lnTo>
                      <a:close/>
                    </a:path>
                  </a:pathLst>
                </a:custGeom>
                <a:solidFill>
                  <a:srgbClr val="004A93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" name="任意形状 26">
                  <a:extLst>
                    <a:ext uri="{FF2B5EF4-FFF2-40B4-BE49-F238E27FC236}">
                      <a16:creationId xmlns:a16="http://schemas.microsoft.com/office/drawing/2014/main" id="{8A4225BA-52F6-93FA-8295-2453AEF8332F}"/>
                    </a:ext>
                  </a:extLst>
                </p:cNvPr>
                <p:cNvSpPr/>
                <p:nvPr/>
              </p:nvSpPr>
              <p:spPr>
                <a:xfrm>
                  <a:off x="4701445" y="6551517"/>
                  <a:ext cx="75218" cy="125223"/>
                </a:xfrm>
                <a:custGeom>
                  <a:avLst/>
                  <a:gdLst>
                    <a:gd name="connsiteX0" fmla="*/ 55224 w 75218"/>
                    <a:gd name="connsiteY0" fmla="*/ 57535 h 125223"/>
                    <a:gd name="connsiteX1" fmla="*/ 59032 w 75218"/>
                    <a:gd name="connsiteY1" fmla="*/ 67876 h 125223"/>
                    <a:gd name="connsiteX2" fmla="*/ 59032 w 75218"/>
                    <a:gd name="connsiteY2" fmla="*/ 67876 h 125223"/>
                    <a:gd name="connsiteX3" fmla="*/ 59032 w 75218"/>
                    <a:gd name="connsiteY3" fmla="*/ 106421 h 125223"/>
                    <a:gd name="connsiteX4" fmla="*/ 37133 w 75218"/>
                    <a:gd name="connsiteY4" fmla="*/ 112062 h 125223"/>
                    <a:gd name="connsiteX5" fmla="*/ 15234 w 75218"/>
                    <a:gd name="connsiteY5" fmla="*/ 79158 h 125223"/>
                    <a:gd name="connsiteX6" fmla="*/ 15234 w 75218"/>
                    <a:gd name="connsiteY6" fmla="*/ 38732 h 125223"/>
                    <a:gd name="connsiteX7" fmla="*/ 38085 w 75218"/>
                    <a:gd name="connsiteY7" fmla="*/ 12408 h 125223"/>
                    <a:gd name="connsiteX8" fmla="*/ 68554 w 75218"/>
                    <a:gd name="connsiteY8" fmla="*/ 22750 h 125223"/>
                    <a:gd name="connsiteX9" fmla="*/ 68554 w 75218"/>
                    <a:gd name="connsiteY9" fmla="*/ 22750 h 125223"/>
                    <a:gd name="connsiteX10" fmla="*/ 68554 w 75218"/>
                    <a:gd name="connsiteY10" fmla="*/ 3947 h 125223"/>
                    <a:gd name="connsiteX11" fmla="*/ 38085 w 75218"/>
                    <a:gd name="connsiteY11" fmla="*/ 187 h 125223"/>
                    <a:gd name="connsiteX12" fmla="*/ 0 w 75218"/>
                    <a:gd name="connsiteY12" fmla="*/ 39672 h 125223"/>
                    <a:gd name="connsiteX13" fmla="*/ 0 w 75218"/>
                    <a:gd name="connsiteY13" fmla="*/ 79158 h 125223"/>
                    <a:gd name="connsiteX14" fmla="*/ 38085 w 75218"/>
                    <a:gd name="connsiteY14" fmla="*/ 125224 h 125223"/>
                    <a:gd name="connsiteX15" fmla="*/ 75219 w 75218"/>
                    <a:gd name="connsiteY15" fmla="*/ 115823 h 125223"/>
                    <a:gd name="connsiteX16" fmla="*/ 75219 w 75218"/>
                    <a:gd name="connsiteY16" fmla="*/ 57535 h 125223"/>
                    <a:gd name="connsiteX17" fmla="*/ 55224 w 75218"/>
                    <a:gd name="connsiteY17" fmla="*/ 57535 h 125223"/>
                    <a:gd name="connsiteX18" fmla="*/ 55224 w 75218"/>
                    <a:gd name="connsiteY18" fmla="*/ 57535 h 125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75218" h="125223">
                      <a:moveTo>
                        <a:pt x="55224" y="57535"/>
                      </a:moveTo>
                      <a:cubicBezTo>
                        <a:pt x="59032" y="59415"/>
                        <a:pt x="59032" y="67876"/>
                        <a:pt x="59032" y="67876"/>
                      </a:cubicBezTo>
                      <a:lnTo>
                        <a:pt x="59032" y="67876"/>
                      </a:lnTo>
                      <a:lnTo>
                        <a:pt x="59032" y="106421"/>
                      </a:lnTo>
                      <a:cubicBezTo>
                        <a:pt x="56176" y="108302"/>
                        <a:pt x="48559" y="112062"/>
                        <a:pt x="37133" y="112062"/>
                      </a:cubicBezTo>
                      <a:cubicBezTo>
                        <a:pt x="22851" y="112062"/>
                        <a:pt x="15234" y="105481"/>
                        <a:pt x="15234" y="79158"/>
                      </a:cubicBezTo>
                      <a:lnTo>
                        <a:pt x="15234" y="38732"/>
                      </a:lnTo>
                      <a:cubicBezTo>
                        <a:pt x="15234" y="13349"/>
                        <a:pt x="33325" y="12408"/>
                        <a:pt x="38085" y="12408"/>
                      </a:cubicBezTo>
                      <a:cubicBezTo>
                        <a:pt x="47607" y="11468"/>
                        <a:pt x="62841" y="15229"/>
                        <a:pt x="68554" y="22750"/>
                      </a:cubicBezTo>
                      <a:lnTo>
                        <a:pt x="68554" y="22750"/>
                      </a:lnTo>
                      <a:lnTo>
                        <a:pt x="68554" y="3947"/>
                      </a:lnTo>
                      <a:cubicBezTo>
                        <a:pt x="61889" y="2067"/>
                        <a:pt x="50463" y="-753"/>
                        <a:pt x="38085" y="187"/>
                      </a:cubicBezTo>
                      <a:cubicBezTo>
                        <a:pt x="12378" y="187"/>
                        <a:pt x="0" y="15229"/>
                        <a:pt x="0" y="39672"/>
                      </a:cubicBezTo>
                      <a:lnTo>
                        <a:pt x="0" y="79158"/>
                      </a:lnTo>
                      <a:cubicBezTo>
                        <a:pt x="0" y="112062"/>
                        <a:pt x="12378" y="125224"/>
                        <a:pt x="38085" y="125224"/>
                      </a:cubicBezTo>
                      <a:cubicBezTo>
                        <a:pt x="53319" y="125224"/>
                        <a:pt x="65697" y="121464"/>
                        <a:pt x="75219" y="115823"/>
                      </a:cubicBezTo>
                      <a:lnTo>
                        <a:pt x="75219" y="57535"/>
                      </a:lnTo>
                      <a:lnTo>
                        <a:pt x="55224" y="57535"/>
                      </a:lnTo>
                      <a:lnTo>
                        <a:pt x="55224" y="57535"/>
                      </a:lnTo>
                      <a:close/>
                    </a:path>
                  </a:pathLst>
                </a:custGeom>
                <a:solidFill>
                  <a:srgbClr val="004A93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" name="任意形状 27">
                  <a:extLst>
                    <a:ext uri="{FF2B5EF4-FFF2-40B4-BE49-F238E27FC236}">
                      <a16:creationId xmlns:a16="http://schemas.microsoft.com/office/drawing/2014/main" id="{250E9DE2-45B0-61A7-CF39-69E872B9D5F9}"/>
                    </a:ext>
                  </a:extLst>
                </p:cNvPr>
                <p:cNvSpPr/>
                <p:nvPr/>
              </p:nvSpPr>
              <p:spPr>
                <a:xfrm>
                  <a:off x="4587189" y="6552644"/>
                  <a:ext cx="92356" cy="122222"/>
                </a:xfrm>
                <a:custGeom>
                  <a:avLst/>
                  <a:gdLst>
                    <a:gd name="connsiteX0" fmla="*/ 89501 w 92356"/>
                    <a:gd name="connsiteY0" fmla="*/ 940 h 122222"/>
                    <a:gd name="connsiteX1" fmla="*/ 76171 w 92356"/>
                    <a:gd name="connsiteY1" fmla="*/ 940 h 122222"/>
                    <a:gd name="connsiteX2" fmla="*/ 76171 w 92356"/>
                    <a:gd name="connsiteY2" fmla="*/ 940 h 122222"/>
                    <a:gd name="connsiteX3" fmla="*/ 72362 w 92356"/>
                    <a:gd name="connsiteY3" fmla="*/ 940 h 122222"/>
                    <a:gd name="connsiteX4" fmla="*/ 72362 w 92356"/>
                    <a:gd name="connsiteY4" fmla="*/ 1880 h 122222"/>
                    <a:gd name="connsiteX5" fmla="*/ 76171 w 92356"/>
                    <a:gd name="connsiteY5" fmla="*/ 11282 h 122222"/>
                    <a:gd name="connsiteX6" fmla="*/ 76171 w 92356"/>
                    <a:gd name="connsiteY6" fmla="*/ 102474 h 122222"/>
                    <a:gd name="connsiteX7" fmla="*/ 28564 w 92356"/>
                    <a:gd name="connsiteY7" fmla="*/ 1880 h 122222"/>
                    <a:gd name="connsiteX8" fmla="*/ 6665 w 92356"/>
                    <a:gd name="connsiteY8" fmla="*/ 1880 h 122222"/>
                    <a:gd name="connsiteX9" fmla="*/ 6665 w 92356"/>
                    <a:gd name="connsiteY9" fmla="*/ 1880 h 122222"/>
                    <a:gd name="connsiteX10" fmla="*/ 0 w 92356"/>
                    <a:gd name="connsiteY10" fmla="*/ 1880 h 122222"/>
                    <a:gd name="connsiteX11" fmla="*/ 0 w 92356"/>
                    <a:gd name="connsiteY11" fmla="*/ 2820 h 122222"/>
                    <a:gd name="connsiteX12" fmla="*/ 6665 w 92356"/>
                    <a:gd name="connsiteY12" fmla="*/ 15982 h 122222"/>
                    <a:gd name="connsiteX13" fmla="*/ 6665 w 92356"/>
                    <a:gd name="connsiteY13" fmla="*/ 112816 h 122222"/>
                    <a:gd name="connsiteX14" fmla="*/ 2856 w 92356"/>
                    <a:gd name="connsiteY14" fmla="*/ 121277 h 122222"/>
                    <a:gd name="connsiteX15" fmla="*/ 2856 w 92356"/>
                    <a:gd name="connsiteY15" fmla="*/ 122217 h 122222"/>
                    <a:gd name="connsiteX16" fmla="*/ 6665 w 92356"/>
                    <a:gd name="connsiteY16" fmla="*/ 122217 h 122222"/>
                    <a:gd name="connsiteX17" fmla="*/ 19995 w 92356"/>
                    <a:gd name="connsiteY17" fmla="*/ 122217 h 122222"/>
                    <a:gd name="connsiteX18" fmla="*/ 23803 w 92356"/>
                    <a:gd name="connsiteY18" fmla="*/ 122217 h 122222"/>
                    <a:gd name="connsiteX19" fmla="*/ 23803 w 92356"/>
                    <a:gd name="connsiteY19" fmla="*/ 121277 h 122222"/>
                    <a:gd name="connsiteX20" fmla="*/ 19995 w 92356"/>
                    <a:gd name="connsiteY20" fmla="*/ 112816 h 122222"/>
                    <a:gd name="connsiteX21" fmla="*/ 19995 w 92356"/>
                    <a:gd name="connsiteY21" fmla="*/ 16922 h 122222"/>
                    <a:gd name="connsiteX22" fmla="*/ 19995 w 92356"/>
                    <a:gd name="connsiteY22" fmla="*/ 16922 h 122222"/>
                    <a:gd name="connsiteX23" fmla="*/ 59032 w 92356"/>
                    <a:gd name="connsiteY23" fmla="*/ 100594 h 122222"/>
                    <a:gd name="connsiteX24" fmla="*/ 88548 w 92356"/>
                    <a:gd name="connsiteY24" fmla="*/ 122217 h 122222"/>
                    <a:gd name="connsiteX25" fmla="*/ 88548 w 92356"/>
                    <a:gd name="connsiteY25" fmla="*/ 9401 h 122222"/>
                    <a:gd name="connsiteX26" fmla="*/ 92357 w 92356"/>
                    <a:gd name="connsiteY26" fmla="*/ 940 h 122222"/>
                    <a:gd name="connsiteX27" fmla="*/ 92357 w 92356"/>
                    <a:gd name="connsiteY27" fmla="*/ 0 h 122222"/>
                    <a:gd name="connsiteX28" fmla="*/ 89501 w 92356"/>
                    <a:gd name="connsiteY28" fmla="*/ 940 h 122222"/>
                    <a:gd name="connsiteX29" fmla="*/ 89501 w 92356"/>
                    <a:gd name="connsiteY29" fmla="*/ 940 h 122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92356" h="122222">
                      <a:moveTo>
                        <a:pt x="89501" y="940"/>
                      </a:moveTo>
                      <a:lnTo>
                        <a:pt x="76171" y="940"/>
                      </a:lnTo>
                      <a:lnTo>
                        <a:pt x="76171" y="940"/>
                      </a:lnTo>
                      <a:lnTo>
                        <a:pt x="72362" y="940"/>
                      </a:lnTo>
                      <a:lnTo>
                        <a:pt x="72362" y="1880"/>
                      </a:lnTo>
                      <a:cubicBezTo>
                        <a:pt x="75219" y="2820"/>
                        <a:pt x="76171" y="9401"/>
                        <a:pt x="76171" y="11282"/>
                      </a:cubicBezTo>
                      <a:lnTo>
                        <a:pt x="76171" y="102474"/>
                      </a:lnTo>
                      <a:lnTo>
                        <a:pt x="28564" y="1880"/>
                      </a:lnTo>
                      <a:lnTo>
                        <a:pt x="6665" y="1880"/>
                      </a:lnTo>
                      <a:lnTo>
                        <a:pt x="6665" y="1880"/>
                      </a:lnTo>
                      <a:lnTo>
                        <a:pt x="0" y="1880"/>
                      </a:lnTo>
                      <a:lnTo>
                        <a:pt x="0" y="2820"/>
                      </a:lnTo>
                      <a:cubicBezTo>
                        <a:pt x="4761" y="6581"/>
                        <a:pt x="5713" y="10341"/>
                        <a:pt x="6665" y="15982"/>
                      </a:cubicBezTo>
                      <a:lnTo>
                        <a:pt x="6665" y="112816"/>
                      </a:lnTo>
                      <a:cubicBezTo>
                        <a:pt x="6665" y="115636"/>
                        <a:pt x="5713" y="120337"/>
                        <a:pt x="2856" y="121277"/>
                      </a:cubicBezTo>
                      <a:lnTo>
                        <a:pt x="2856" y="122217"/>
                      </a:lnTo>
                      <a:lnTo>
                        <a:pt x="6665" y="122217"/>
                      </a:lnTo>
                      <a:lnTo>
                        <a:pt x="19995" y="122217"/>
                      </a:lnTo>
                      <a:lnTo>
                        <a:pt x="23803" y="122217"/>
                      </a:lnTo>
                      <a:lnTo>
                        <a:pt x="23803" y="121277"/>
                      </a:lnTo>
                      <a:cubicBezTo>
                        <a:pt x="20947" y="120337"/>
                        <a:pt x="19995" y="114696"/>
                        <a:pt x="19995" y="112816"/>
                      </a:cubicBezTo>
                      <a:lnTo>
                        <a:pt x="19995" y="16922"/>
                      </a:lnTo>
                      <a:lnTo>
                        <a:pt x="19995" y="16922"/>
                      </a:lnTo>
                      <a:cubicBezTo>
                        <a:pt x="19995" y="16922"/>
                        <a:pt x="39037" y="59228"/>
                        <a:pt x="59032" y="100594"/>
                      </a:cubicBezTo>
                      <a:cubicBezTo>
                        <a:pt x="70458" y="123157"/>
                        <a:pt x="88548" y="122217"/>
                        <a:pt x="88548" y="122217"/>
                      </a:cubicBezTo>
                      <a:lnTo>
                        <a:pt x="88548" y="9401"/>
                      </a:lnTo>
                      <a:cubicBezTo>
                        <a:pt x="88548" y="6581"/>
                        <a:pt x="89501" y="1880"/>
                        <a:pt x="92357" y="940"/>
                      </a:cubicBezTo>
                      <a:lnTo>
                        <a:pt x="92357" y="0"/>
                      </a:lnTo>
                      <a:lnTo>
                        <a:pt x="89501" y="940"/>
                      </a:lnTo>
                      <a:lnTo>
                        <a:pt x="89501" y="940"/>
                      </a:lnTo>
                      <a:close/>
                    </a:path>
                  </a:pathLst>
                </a:custGeom>
                <a:solidFill>
                  <a:srgbClr val="004A93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" name="任意形状 28">
                  <a:extLst>
                    <a:ext uri="{FF2B5EF4-FFF2-40B4-BE49-F238E27FC236}">
                      <a16:creationId xmlns:a16="http://schemas.microsoft.com/office/drawing/2014/main" id="{DCD414D5-5FA9-EA78-0A42-8775C5AE353A}"/>
                    </a:ext>
                  </a:extLst>
                </p:cNvPr>
                <p:cNvSpPr/>
                <p:nvPr/>
              </p:nvSpPr>
              <p:spPr>
                <a:xfrm>
                  <a:off x="4493880" y="6550764"/>
                  <a:ext cx="76170" cy="125037"/>
                </a:xfrm>
                <a:custGeom>
                  <a:avLst/>
                  <a:gdLst>
                    <a:gd name="connsiteX0" fmla="*/ 38085 w 76170"/>
                    <a:gd name="connsiteY0" fmla="*/ 0 h 125037"/>
                    <a:gd name="connsiteX1" fmla="*/ 0 w 76170"/>
                    <a:gd name="connsiteY1" fmla="*/ 39485 h 125037"/>
                    <a:gd name="connsiteX2" fmla="*/ 0 w 76170"/>
                    <a:gd name="connsiteY2" fmla="*/ 78971 h 125037"/>
                    <a:gd name="connsiteX3" fmla="*/ 38085 w 76170"/>
                    <a:gd name="connsiteY3" fmla="*/ 125037 h 125037"/>
                    <a:gd name="connsiteX4" fmla="*/ 76171 w 76170"/>
                    <a:gd name="connsiteY4" fmla="*/ 78971 h 125037"/>
                    <a:gd name="connsiteX5" fmla="*/ 76171 w 76170"/>
                    <a:gd name="connsiteY5" fmla="*/ 39485 h 125037"/>
                    <a:gd name="connsiteX6" fmla="*/ 38085 w 76170"/>
                    <a:gd name="connsiteY6" fmla="*/ 0 h 125037"/>
                    <a:gd name="connsiteX7" fmla="*/ 60937 w 76170"/>
                    <a:gd name="connsiteY7" fmla="*/ 78971 h 125037"/>
                    <a:gd name="connsiteX8" fmla="*/ 39037 w 76170"/>
                    <a:gd name="connsiteY8" fmla="*/ 111875 h 125037"/>
                    <a:gd name="connsiteX9" fmla="*/ 17138 w 76170"/>
                    <a:gd name="connsiteY9" fmla="*/ 78971 h 125037"/>
                    <a:gd name="connsiteX10" fmla="*/ 17138 w 76170"/>
                    <a:gd name="connsiteY10" fmla="*/ 38545 h 125037"/>
                    <a:gd name="connsiteX11" fmla="*/ 39037 w 76170"/>
                    <a:gd name="connsiteY11" fmla="*/ 13162 h 125037"/>
                    <a:gd name="connsiteX12" fmla="*/ 60937 w 76170"/>
                    <a:gd name="connsiteY12" fmla="*/ 38545 h 125037"/>
                    <a:gd name="connsiteX13" fmla="*/ 60937 w 76170"/>
                    <a:gd name="connsiteY13" fmla="*/ 78971 h 1250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6170" h="125037">
                      <a:moveTo>
                        <a:pt x="38085" y="0"/>
                      </a:moveTo>
                      <a:cubicBezTo>
                        <a:pt x="12378" y="0"/>
                        <a:pt x="0" y="15042"/>
                        <a:pt x="0" y="39485"/>
                      </a:cubicBezTo>
                      <a:lnTo>
                        <a:pt x="0" y="78971"/>
                      </a:lnTo>
                      <a:cubicBezTo>
                        <a:pt x="0" y="111875"/>
                        <a:pt x="12378" y="125037"/>
                        <a:pt x="38085" y="125037"/>
                      </a:cubicBezTo>
                      <a:cubicBezTo>
                        <a:pt x="63793" y="125037"/>
                        <a:pt x="76171" y="111875"/>
                        <a:pt x="76171" y="78971"/>
                      </a:cubicBezTo>
                      <a:lnTo>
                        <a:pt x="76171" y="39485"/>
                      </a:lnTo>
                      <a:cubicBezTo>
                        <a:pt x="76171" y="15982"/>
                        <a:pt x="63793" y="0"/>
                        <a:pt x="38085" y="0"/>
                      </a:cubicBezTo>
                      <a:close/>
                      <a:moveTo>
                        <a:pt x="60937" y="78971"/>
                      </a:moveTo>
                      <a:cubicBezTo>
                        <a:pt x="60937" y="105295"/>
                        <a:pt x="53319" y="111875"/>
                        <a:pt x="39037" y="111875"/>
                      </a:cubicBezTo>
                      <a:cubicBezTo>
                        <a:pt x="24755" y="111875"/>
                        <a:pt x="17138" y="105295"/>
                        <a:pt x="17138" y="78971"/>
                      </a:cubicBezTo>
                      <a:lnTo>
                        <a:pt x="17138" y="38545"/>
                      </a:lnTo>
                      <a:cubicBezTo>
                        <a:pt x="17138" y="13162"/>
                        <a:pt x="34277" y="13162"/>
                        <a:pt x="39037" y="13162"/>
                      </a:cubicBezTo>
                      <a:cubicBezTo>
                        <a:pt x="43798" y="13162"/>
                        <a:pt x="60937" y="14102"/>
                        <a:pt x="60937" y="38545"/>
                      </a:cubicBezTo>
                      <a:lnTo>
                        <a:pt x="60937" y="78971"/>
                      </a:lnTo>
                      <a:close/>
                    </a:path>
                  </a:pathLst>
                </a:custGeom>
                <a:solidFill>
                  <a:srgbClr val="004A93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" name="任意形状 29">
                  <a:extLst>
                    <a:ext uri="{FF2B5EF4-FFF2-40B4-BE49-F238E27FC236}">
                      <a16:creationId xmlns:a16="http://schemas.microsoft.com/office/drawing/2014/main" id="{285507E8-10CE-7A81-1423-9CD0CDE27E1D}"/>
                    </a:ext>
                  </a:extLst>
                </p:cNvPr>
                <p:cNvSpPr/>
                <p:nvPr/>
              </p:nvSpPr>
              <p:spPr>
                <a:xfrm>
                  <a:off x="5040405" y="6552644"/>
                  <a:ext cx="92356" cy="122222"/>
                </a:xfrm>
                <a:custGeom>
                  <a:avLst/>
                  <a:gdLst>
                    <a:gd name="connsiteX0" fmla="*/ 71410 w 92356"/>
                    <a:gd name="connsiteY0" fmla="*/ 940 h 122222"/>
                    <a:gd name="connsiteX1" fmla="*/ 75219 w 92356"/>
                    <a:gd name="connsiteY1" fmla="*/ 10341 h 122222"/>
                    <a:gd name="connsiteX2" fmla="*/ 75219 w 92356"/>
                    <a:gd name="connsiteY2" fmla="*/ 101534 h 122222"/>
                    <a:gd name="connsiteX3" fmla="*/ 27612 w 92356"/>
                    <a:gd name="connsiteY3" fmla="*/ 940 h 122222"/>
                    <a:gd name="connsiteX4" fmla="*/ 18091 w 92356"/>
                    <a:gd name="connsiteY4" fmla="*/ 940 h 122222"/>
                    <a:gd name="connsiteX5" fmla="*/ 18091 w 92356"/>
                    <a:gd name="connsiteY5" fmla="*/ 940 h 122222"/>
                    <a:gd name="connsiteX6" fmla="*/ 0 w 92356"/>
                    <a:gd name="connsiteY6" fmla="*/ 940 h 122222"/>
                    <a:gd name="connsiteX7" fmla="*/ 0 w 92356"/>
                    <a:gd name="connsiteY7" fmla="*/ 1880 h 122222"/>
                    <a:gd name="connsiteX8" fmla="*/ 6665 w 92356"/>
                    <a:gd name="connsiteY8" fmla="*/ 15042 h 122222"/>
                    <a:gd name="connsiteX9" fmla="*/ 6665 w 92356"/>
                    <a:gd name="connsiteY9" fmla="*/ 111875 h 122222"/>
                    <a:gd name="connsiteX10" fmla="*/ 2856 w 92356"/>
                    <a:gd name="connsiteY10" fmla="*/ 120337 h 122222"/>
                    <a:gd name="connsiteX11" fmla="*/ 2856 w 92356"/>
                    <a:gd name="connsiteY11" fmla="*/ 121277 h 122222"/>
                    <a:gd name="connsiteX12" fmla="*/ 6665 w 92356"/>
                    <a:gd name="connsiteY12" fmla="*/ 121277 h 122222"/>
                    <a:gd name="connsiteX13" fmla="*/ 19995 w 92356"/>
                    <a:gd name="connsiteY13" fmla="*/ 121277 h 122222"/>
                    <a:gd name="connsiteX14" fmla="*/ 23803 w 92356"/>
                    <a:gd name="connsiteY14" fmla="*/ 121277 h 122222"/>
                    <a:gd name="connsiteX15" fmla="*/ 23803 w 92356"/>
                    <a:gd name="connsiteY15" fmla="*/ 120337 h 122222"/>
                    <a:gd name="connsiteX16" fmla="*/ 19995 w 92356"/>
                    <a:gd name="connsiteY16" fmla="*/ 111875 h 122222"/>
                    <a:gd name="connsiteX17" fmla="*/ 19995 w 92356"/>
                    <a:gd name="connsiteY17" fmla="*/ 16922 h 122222"/>
                    <a:gd name="connsiteX18" fmla="*/ 19995 w 92356"/>
                    <a:gd name="connsiteY18" fmla="*/ 16922 h 122222"/>
                    <a:gd name="connsiteX19" fmla="*/ 59032 w 92356"/>
                    <a:gd name="connsiteY19" fmla="*/ 100594 h 122222"/>
                    <a:gd name="connsiteX20" fmla="*/ 88548 w 92356"/>
                    <a:gd name="connsiteY20" fmla="*/ 122217 h 122222"/>
                    <a:gd name="connsiteX21" fmla="*/ 88548 w 92356"/>
                    <a:gd name="connsiteY21" fmla="*/ 9401 h 122222"/>
                    <a:gd name="connsiteX22" fmla="*/ 92357 w 92356"/>
                    <a:gd name="connsiteY22" fmla="*/ 940 h 122222"/>
                    <a:gd name="connsiteX23" fmla="*/ 92357 w 92356"/>
                    <a:gd name="connsiteY23" fmla="*/ 0 h 122222"/>
                    <a:gd name="connsiteX24" fmla="*/ 71410 w 92356"/>
                    <a:gd name="connsiteY24" fmla="*/ 940 h 122222"/>
                    <a:gd name="connsiteX25" fmla="*/ 71410 w 92356"/>
                    <a:gd name="connsiteY25" fmla="*/ 940 h 122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92356" h="122222">
                      <a:moveTo>
                        <a:pt x="71410" y="940"/>
                      </a:moveTo>
                      <a:cubicBezTo>
                        <a:pt x="74266" y="1880"/>
                        <a:pt x="75219" y="8461"/>
                        <a:pt x="75219" y="10341"/>
                      </a:cubicBezTo>
                      <a:lnTo>
                        <a:pt x="75219" y="101534"/>
                      </a:lnTo>
                      <a:lnTo>
                        <a:pt x="27612" y="940"/>
                      </a:lnTo>
                      <a:lnTo>
                        <a:pt x="18091" y="940"/>
                      </a:lnTo>
                      <a:lnTo>
                        <a:pt x="18091" y="940"/>
                      </a:lnTo>
                      <a:lnTo>
                        <a:pt x="0" y="940"/>
                      </a:lnTo>
                      <a:lnTo>
                        <a:pt x="0" y="1880"/>
                      </a:lnTo>
                      <a:cubicBezTo>
                        <a:pt x="4761" y="5641"/>
                        <a:pt x="5713" y="9401"/>
                        <a:pt x="6665" y="15042"/>
                      </a:cubicBezTo>
                      <a:lnTo>
                        <a:pt x="6665" y="111875"/>
                      </a:lnTo>
                      <a:cubicBezTo>
                        <a:pt x="6665" y="114696"/>
                        <a:pt x="5713" y="119397"/>
                        <a:pt x="2856" y="120337"/>
                      </a:cubicBezTo>
                      <a:lnTo>
                        <a:pt x="2856" y="121277"/>
                      </a:lnTo>
                      <a:lnTo>
                        <a:pt x="6665" y="121277"/>
                      </a:lnTo>
                      <a:lnTo>
                        <a:pt x="19995" y="121277"/>
                      </a:lnTo>
                      <a:lnTo>
                        <a:pt x="23803" y="121277"/>
                      </a:lnTo>
                      <a:lnTo>
                        <a:pt x="23803" y="120337"/>
                      </a:lnTo>
                      <a:cubicBezTo>
                        <a:pt x="20947" y="119397"/>
                        <a:pt x="19995" y="113756"/>
                        <a:pt x="19995" y="111875"/>
                      </a:cubicBezTo>
                      <a:lnTo>
                        <a:pt x="19995" y="16922"/>
                      </a:lnTo>
                      <a:lnTo>
                        <a:pt x="19995" y="16922"/>
                      </a:lnTo>
                      <a:cubicBezTo>
                        <a:pt x="19995" y="16922"/>
                        <a:pt x="39038" y="59228"/>
                        <a:pt x="59032" y="100594"/>
                      </a:cubicBezTo>
                      <a:cubicBezTo>
                        <a:pt x="70458" y="123157"/>
                        <a:pt x="88548" y="122217"/>
                        <a:pt x="88548" y="122217"/>
                      </a:cubicBezTo>
                      <a:lnTo>
                        <a:pt x="88548" y="9401"/>
                      </a:lnTo>
                      <a:cubicBezTo>
                        <a:pt x="88548" y="6581"/>
                        <a:pt x="89501" y="1880"/>
                        <a:pt x="92357" y="940"/>
                      </a:cubicBezTo>
                      <a:lnTo>
                        <a:pt x="92357" y="0"/>
                      </a:lnTo>
                      <a:lnTo>
                        <a:pt x="71410" y="940"/>
                      </a:lnTo>
                      <a:lnTo>
                        <a:pt x="71410" y="940"/>
                      </a:lnTo>
                      <a:close/>
                    </a:path>
                  </a:pathLst>
                </a:custGeom>
                <a:solidFill>
                  <a:srgbClr val="004A93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" name="任意形状 30">
                  <a:extLst>
                    <a:ext uri="{FF2B5EF4-FFF2-40B4-BE49-F238E27FC236}">
                      <a16:creationId xmlns:a16="http://schemas.microsoft.com/office/drawing/2014/main" id="{9DB06C93-D713-A551-E639-A8FD06C3BA67}"/>
                    </a:ext>
                  </a:extLst>
                </p:cNvPr>
                <p:cNvSpPr/>
                <p:nvPr/>
              </p:nvSpPr>
              <p:spPr>
                <a:xfrm>
                  <a:off x="4854739" y="6553584"/>
                  <a:ext cx="85692" cy="120336"/>
                </a:xfrm>
                <a:custGeom>
                  <a:avLst/>
                  <a:gdLst>
                    <a:gd name="connsiteX0" fmla="*/ 74266 w 85692"/>
                    <a:gd name="connsiteY0" fmla="*/ 108115 h 120336"/>
                    <a:gd name="connsiteX1" fmla="*/ 37133 w 85692"/>
                    <a:gd name="connsiteY1" fmla="*/ 54528 h 120336"/>
                    <a:gd name="connsiteX2" fmla="*/ 80931 w 85692"/>
                    <a:gd name="connsiteY2" fmla="*/ 940 h 120336"/>
                    <a:gd name="connsiteX3" fmla="*/ 77123 w 85692"/>
                    <a:gd name="connsiteY3" fmla="*/ 940 h 120336"/>
                    <a:gd name="connsiteX4" fmla="*/ 77123 w 85692"/>
                    <a:gd name="connsiteY4" fmla="*/ 940 h 120336"/>
                    <a:gd name="connsiteX5" fmla="*/ 56176 w 85692"/>
                    <a:gd name="connsiteY5" fmla="*/ 940 h 120336"/>
                    <a:gd name="connsiteX6" fmla="*/ 56176 w 85692"/>
                    <a:gd name="connsiteY6" fmla="*/ 1880 h 120336"/>
                    <a:gd name="connsiteX7" fmla="*/ 45702 w 85692"/>
                    <a:gd name="connsiteY7" fmla="*/ 22563 h 120336"/>
                    <a:gd name="connsiteX8" fmla="*/ 45702 w 85692"/>
                    <a:gd name="connsiteY8" fmla="*/ 22563 h 120336"/>
                    <a:gd name="connsiteX9" fmla="*/ 20947 w 85692"/>
                    <a:gd name="connsiteY9" fmla="*/ 53587 h 120336"/>
                    <a:gd name="connsiteX10" fmla="*/ 19995 w 85692"/>
                    <a:gd name="connsiteY10" fmla="*/ 53587 h 120336"/>
                    <a:gd name="connsiteX11" fmla="*/ 19995 w 85692"/>
                    <a:gd name="connsiteY11" fmla="*/ 10341 h 120336"/>
                    <a:gd name="connsiteX12" fmla="*/ 23803 w 85692"/>
                    <a:gd name="connsiteY12" fmla="*/ 940 h 120336"/>
                    <a:gd name="connsiteX13" fmla="*/ 23803 w 85692"/>
                    <a:gd name="connsiteY13" fmla="*/ 0 h 120336"/>
                    <a:gd name="connsiteX14" fmla="*/ 0 w 85692"/>
                    <a:gd name="connsiteY14" fmla="*/ 0 h 120336"/>
                    <a:gd name="connsiteX15" fmla="*/ 0 w 85692"/>
                    <a:gd name="connsiteY15" fmla="*/ 940 h 120336"/>
                    <a:gd name="connsiteX16" fmla="*/ 3809 w 85692"/>
                    <a:gd name="connsiteY16" fmla="*/ 10341 h 120336"/>
                    <a:gd name="connsiteX17" fmla="*/ 3809 w 85692"/>
                    <a:gd name="connsiteY17" fmla="*/ 109055 h 120336"/>
                    <a:gd name="connsiteX18" fmla="*/ 3809 w 85692"/>
                    <a:gd name="connsiteY18" fmla="*/ 109055 h 120336"/>
                    <a:gd name="connsiteX19" fmla="*/ 0 w 85692"/>
                    <a:gd name="connsiteY19" fmla="*/ 119397 h 120336"/>
                    <a:gd name="connsiteX20" fmla="*/ 0 w 85692"/>
                    <a:gd name="connsiteY20" fmla="*/ 120337 h 120336"/>
                    <a:gd name="connsiteX21" fmla="*/ 3809 w 85692"/>
                    <a:gd name="connsiteY21" fmla="*/ 120337 h 120336"/>
                    <a:gd name="connsiteX22" fmla="*/ 3809 w 85692"/>
                    <a:gd name="connsiteY22" fmla="*/ 120337 h 120336"/>
                    <a:gd name="connsiteX23" fmla="*/ 19043 w 85692"/>
                    <a:gd name="connsiteY23" fmla="*/ 120337 h 120336"/>
                    <a:gd name="connsiteX24" fmla="*/ 19043 w 85692"/>
                    <a:gd name="connsiteY24" fmla="*/ 120337 h 120336"/>
                    <a:gd name="connsiteX25" fmla="*/ 22851 w 85692"/>
                    <a:gd name="connsiteY25" fmla="*/ 120337 h 120336"/>
                    <a:gd name="connsiteX26" fmla="*/ 22851 w 85692"/>
                    <a:gd name="connsiteY26" fmla="*/ 119397 h 120336"/>
                    <a:gd name="connsiteX27" fmla="*/ 19043 w 85692"/>
                    <a:gd name="connsiteY27" fmla="*/ 109055 h 120336"/>
                    <a:gd name="connsiteX28" fmla="*/ 19043 w 85692"/>
                    <a:gd name="connsiteY28" fmla="*/ 57348 h 120336"/>
                    <a:gd name="connsiteX29" fmla="*/ 19995 w 85692"/>
                    <a:gd name="connsiteY29" fmla="*/ 57348 h 120336"/>
                    <a:gd name="connsiteX30" fmla="*/ 58080 w 85692"/>
                    <a:gd name="connsiteY30" fmla="*/ 113756 h 120336"/>
                    <a:gd name="connsiteX31" fmla="*/ 74266 w 85692"/>
                    <a:gd name="connsiteY31" fmla="*/ 119397 h 120336"/>
                    <a:gd name="connsiteX32" fmla="*/ 85692 w 85692"/>
                    <a:gd name="connsiteY32" fmla="*/ 119397 h 120336"/>
                    <a:gd name="connsiteX33" fmla="*/ 85692 w 85692"/>
                    <a:gd name="connsiteY33" fmla="*/ 118456 h 120336"/>
                    <a:gd name="connsiteX34" fmla="*/ 74266 w 85692"/>
                    <a:gd name="connsiteY34" fmla="*/ 108115 h 120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85692" h="120336">
                      <a:moveTo>
                        <a:pt x="74266" y="108115"/>
                      </a:moveTo>
                      <a:lnTo>
                        <a:pt x="37133" y="54528"/>
                      </a:lnTo>
                      <a:lnTo>
                        <a:pt x="80931" y="940"/>
                      </a:lnTo>
                      <a:lnTo>
                        <a:pt x="77123" y="940"/>
                      </a:lnTo>
                      <a:lnTo>
                        <a:pt x="77123" y="940"/>
                      </a:lnTo>
                      <a:lnTo>
                        <a:pt x="56176" y="940"/>
                      </a:lnTo>
                      <a:lnTo>
                        <a:pt x="56176" y="1880"/>
                      </a:lnTo>
                      <a:cubicBezTo>
                        <a:pt x="62841" y="5641"/>
                        <a:pt x="52367" y="14102"/>
                        <a:pt x="45702" y="22563"/>
                      </a:cubicBezTo>
                      <a:lnTo>
                        <a:pt x="45702" y="22563"/>
                      </a:lnTo>
                      <a:lnTo>
                        <a:pt x="20947" y="53587"/>
                      </a:lnTo>
                      <a:lnTo>
                        <a:pt x="19995" y="53587"/>
                      </a:lnTo>
                      <a:lnTo>
                        <a:pt x="19995" y="10341"/>
                      </a:lnTo>
                      <a:cubicBezTo>
                        <a:pt x="19995" y="8461"/>
                        <a:pt x="20947" y="2820"/>
                        <a:pt x="23803" y="940"/>
                      </a:cubicBezTo>
                      <a:lnTo>
                        <a:pt x="23803" y="0"/>
                      </a:lnTo>
                      <a:lnTo>
                        <a:pt x="0" y="0"/>
                      </a:lnTo>
                      <a:lnTo>
                        <a:pt x="0" y="940"/>
                      </a:lnTo>
                      <a:cubicBezTo>
                        <a:pt x="3809" y="2820"/>
                        <a:pt x="3809" y="9401"/>
                        <a:pt x="3809" y="10341"/>
                      </a:cubicBezTo>
                      <a:lnTo>
                        <a:pt x="3809" y="109055"/>
                      </a:lnTo>
                      <a:lnTo>
                        <a:pt x="3809" y="109055"/>
                      </a:lnTo>
                      <a:cubicBezTo>
                        <a:pt x="3809" y="109055"/>
                        <a:pt x="3809" y="117516"/>
                        <a:pt x="0" y="119397"/>
                      </a:cubicBezTo>
                      <a:lnTo>
                        <a:pt x="0" y="120337"/>
                      </a:lnTo>
                      <a:lnTo>
                        <a:pt x="3809" y="120337"/>
                      </a:lnTo>
                      <a:lnTo>
                        <a:pt x="3809" y="120337"/>
                      </a:lnTo>
                      <a:lnTo>
                        <a:pt x="19043" y="120337"/>
                      </a:lnTo>
                      <a:lnTo>
                        <a:pt x="19043" y="120337"/>
                      </a:lnTo>
                      <a:lnTo>
                        <a:pt x="22851" y="120337"/>
                      </a:lnTo>
                      <a:lnTo>
                        <a:pt x="22851" y="119397"/>
                      </a:lnTo>
                      <a:cubicBezTo>
                        <a:pt x="19043" y="117516"/>
                        <a:pt x="19043" y="109055"/>
                        <a:pt x="19043" y="109055"/>
                      </a:cubicBezTo>
                      <a:lnTo>
                        <a:pt x="19043" y="57348"/>
                      </a:lnTo>
                      <a:lnTo>
                        <a:pt x="19995" y="57348"/>
                      </a:lnTo>
                      <a:lnTo>
                        <a:pt x="58080" y="113756"/>
                      </a:lnTo>
                      <a:cubicBezTo>
                        <a:pt x="60937" y="119397"/>
                        <a:pt x="63793" y="119397"/>
                        <a:pt x="74266" y="119397"/>
                      </a:cubicBezTo>
                      <a:lnTo>
                        <a:pt x="85692" y="119397"/>
                      </a:lnTo>
                      <a:lnTo>
                        <a:pt x="85692" y="118456"/>
                      </a:lnTo>
                      <a:cubicBezTo>
                        <a:pt x="81884" y="115636"/>
                        <a:pt x="78075" y="111875"/>
                        <a:pt x="74266" y="108115"/>
                      </a:cubicBezTo>
                      <a:close/>
                    </a:path>
                  </a:pathLst>
                </a:custGeom>
                <a:solidFill>
                  <a:srgbClr val="004A93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" name="任意形状 31">
                  <a:extLst>
                    <a:ext uri="{FF2B5EF4-FFF2-40B4-BE49-F238E27FC236}">
                      <a16:creationId xmlns:a16="http://schemas.microsoft.com/office/drawing/2014/main" id="{C504DAE4-5D40-F7C8-393A-ECBED3F013E0}"/>
                    </a:ext>
                  </a:extLst>
                </p:cNvPr>
                <p:cNvSpPr/>
                <p:nvPr/>
              </p:nvSpPr>
              <p:spPr>
                <a:xfrm>
                  <a:off x="5154661" y="6551517"/>
                  <a:ext cx="75218" cy="125223"/>
                </a:xfrm>
                <a:custGeom>
                  <a:avLst/>
                  <a:gdLst>
                    <a:gd name="connsiteX0" fmla="*/ 55224 w 75218"/>
                    <a:gd name="connsiteY0" fmla="*/ 57535 h 125223"/>
                    <a:gd name="connsiteX1" fmla="*/ 59032 w 75218"/>
                    <a:gd name="connsiteY1" fmla="*/ 67876 h 125223"/>
                    <a:gd name="connsiteX2" fmla="*/ 59032 w 75218"/>
                    <a:gd name="connsiteY2" fmla="*/ 67876 h 125223"/>
                    <a:gd name="connsiteX3" fmla="*/ 59032 w 75218"/>
                    <a:gd name="connsiteY3" fmla="*/ 106421 h 125223"/>
                    <a:gd name="connsiteX4" fmla="*/ 37133 w 75218"/>
                    <a:gd name="connsiteY4" fmla="*/ 112062 h 125223"/>
                    <a:gd name="connsiteX5" fmla="*/ 15234 w 75218"/>
                    <a:gd name="connsiteY5" fmla="*/ 79158 h 125223"/>
                    <a:gd name="connsiteX6" fmla="*/ 15234 w 75218"/>
                    <a:gd name="connsiteY6" fmla="*/ 38732 h 125223"/>
                    <a:gd name="connsiteX7" fmla="*/ 38085 w 75218"/>
                    <a:gd name="connsiteY7" fmla="*/ 12408 h 125223"/>
                    <a:gd name="connsiteX8" fmla="*/ 68554 w 75218"/>
                    <a:gd name="connsiteY8" fmla="*/ 22750 h 125223"/>
                    <a:gd name="connsiteX9" fmla="*/ 68554 w 75218"/>
                    <a:gd name="connsiteY9" fmla="*/ 22750 h 125223"/>
                    <a:gd name="connsiteX10" fmla="*/ 68554 w 75218"/>
                    <a:gd name="connsiteY10" fmla="*/ 3947 h 125223"/>
                    <a:gd name="connsiteX11" fmla="*/ 38085 w 75218"/>
                    <a:gd name="connsiteY11" fmla="*/ 187 h 125223"/>
                    <a:gd name="connsiteX12" fmla="*/ 0 w 75218"/>
                    <a:gd name="connsiteY12" fmla="*/ 39672 h 125223"/>
                    <a:gd name="connsiteX13" fmla="*/ 0 w 75218"/>
                    <a:gd name="connsiteY13" fmla="*/ 79158 h 125223"/>
                    <a:gd name="connsiteX14" fmla="*/ 38085 w 75218"/>
                    <a:gd name="connsiteY14" fmla="*/ 125224 h 125223"/>
                    <a:gd name="connsiteX15" fmla="*/ 75219 w 75218"/>
                    <a:gd name="connsiteY15" fmla="*/ 115823 h 125223"/>
                    <a:gd name="connsiteX16" fmla="*/ 75219 w 75218"/>
                    <a:gd name="connsiteY16" fmla="*/ 57535 h 125223"/>
                    <a:gd name="connsiteX17" fmla="*/ 55224 w 75218"/>
                    <a:gd name="connsiteY17" fmla="*/ 57535 h 125223"/>
                    <a:gd name="connsiteX18" fmla="*/ 55224 w 75218"/>
                    <a:gd name="connsiteY18" fmla="*/ 57535 h 125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75218" h="125223">
                      <a:moveTo>
                        <a:pt x="55224" y="57535"/>
                      </a:moveTo>
                      <a:cubicBezTo>
                        <a:pt x="59032" y="59415"/>
                        <a:pt x="59032" y="67876"/>
                        <a:pt x="59032" y="67876"/>
                      </a:cubicBezTo>
                      <a:lnTo>
                        <a:pt x="59032" y="67876"/>
                      </a:lnTo>
                      <a:lnTo>
                        <a:pt x="59032" y="106421"/>
                      </a:lnTo>
                      <a:cubicBezTo>
                        <a:pt x="56176" y="108302"/>
                        <a:pt x="48559" y="112062"/>
                        <a:pt x="37133" y="112062"/>
                      </a:cubicBezTo>
                      <a:cubicBezTo>
                        <a:pt x="22851" y="112062"/>
                        <a:pt x="15234" y="105481"/>
                        <a:pt x="15234" y="79158"/>
                      </a:cubicBezTo>
                      <a:lnTo>
                        <a:pt x="15234" y="38732"/>
                      </a:lnTo>
                      <a:cubicBezTo>
                        <a:pt x="15234" y="13349"/>
                        <a:pt x="33325" y="12408"/>
                        <a:pt x="38085" y="12408"/>
                      </a:cubicBezTo>
                      <a:cubicBezTo>
                        <a:pt x="47607" y="11468"/>
                        <a:pt x="62841" y="15229"/>
                        <a:pt x="68554" y="22750"/>
                      </a:cubicBezTo>
                      <a:lnTo>
                        <a:pt x="68554" y="22750"/>
                      </a:lnTo>
                      <a:lnTo>
                        <a:pt x="68554" y="3947"/>
                      </a:lnTo>
                      <a:cubicBezTo>
                        <a:pt x="61889" y="2067"/>
                        <a:pt x="50463" y="-753"/>
                        <a:pt x="38085" y="187"/>
                      </a:cubicBezTo>
                      <a:cubicBezTo>
                        <a:pt x="12378" y="187"/>
                        <a:pt x="0" y="15229"/>
                        <a:pt x="0" y="39672"/>
                      </a:cubicBezTo>
                      <a:lnTo>
                        <a:pt x="0" y="79158"/>
                      </a:lnTo>
                      <a:cubicBezTo>
                        <a:pt x="0" y="112062"/>
                        <a:pt x="12378" y="125224"/>
                        <a:pt x="38085" y="125224"/>
                      </a:cubicBezTo>
                      <a:cubicBezTo>
                        <a:pt x="53319" y="125224"/>
                        <a:pt x="65697" y="121464"/>
                        <a:pt x="75219" y="115823"/>
                      </a:cubicBezTo>
                      <a:lnTo>
                        <a:pt x="75219" y="57535"/>
                      </a:lnTo>
                      <a:lnTo>
                        <a:pt x="55224" y="57535"/>
                      </a:lnTo>
                      <a:lnTo>
                        <a:pt x="55224" y="57535"/>
                      </a:lnTo>
                      <a:close/>
                    </a:path>
                  </a:pathLst>
                </a:custGeom>
                <a:solidFill>
                  <a:srgbClr val="004A93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" name="任意形状 32">
                  <a:extLst>
                    <a:ext uri="{FF2B5EF4-FFF2-40B4-BE49-F238E27FC236}">
                      <a16:creationId xmlns:a16="http://schemas.microsoft.com/office/drawing/2014/main" id="{DEC59FC8-431B-73F3-2883-AA2327D714F0}"/>
                    </a:ext>
                  </a:extLst>
                </p:cNvPr>
                <p:cNvSpPr/>
                <p:nvPr/>
              </p:nvSpPr>
              <p:spPr>
                <a:xfrm>
                  <a:off x="4947096" y="6551665"/>
                  <a:ext cx="76170" cy="125076"/>
                </a:xfrm>
                <a:custGeom>
                  <a:avLst/>
                  <a:gdLst>
                    <a:gd name="connsiteX0" fmla="*/ 38085 w 76170"/>
                    <a:gd name="connsiteY0" fmla="*/ 39 h 125076"/>
                    <a:gd name="connsiteX1" fmla="*/ 0 w 76170"/>
                    <a:gd name="connsiteY1" fmla="*/ 39525 h 125076"/>
                    <a:gd name="connsiteX2" fmla="*/ 0 w 76170"/>
                    <a:gd name="connsiteY2" fmla="*/ 79010 h 125076"/>
                    <a:gd name="connsiteX3" fmla="*/ 38085 w 76170"/>
                    <a:gd name="connsiteY3" fmla="*/ 125077 h 125076"/>
                    <a:gd name="connsiteX4" fmla="*/ 76171 w 76170"/>
                    <a:gd name="connsiteY4" fmla="*/ 79010 h 125076"/>
                    <a:gd name="connsiteX5" fmla="*/ 76171 w 76170"/>
                    <a:gd name="connsiteY5" fmla="*/ 39525 h 125076"/>
                    <a:gd name="connsiteX6" fmla="*/ 38085 w 76170"/>
                    <a:gd name="connsiteY6" fmla="*/ 39 h 125076"/>
                    <a:gd name="connsiteX7" fmla="*/ 38085 w 76170"/>
                    <a:gd name="connsiteY7" fmla="*/ 110975 h 125076"/>
                    <a:gd name="connsiteX8" fmla="*/ 16186 w 76170"/>
                    <a:gd name="connsiteY8" fmla="*/ 78070 h 125076"/>
                    <a:gd name="connsiteX9" fmla="*/ 16186 w 76170"/>
                    <a:gd name="connsiteY9" fmla="*/ 37645 h 125076"/>
                    <a:gd name="connsiteX10" fmla="*/ 38085 w 76170"/>
                    <a:gd name="connsiteY10" fmla="*/ 12261 h 125076"/>
                    <a:gd name="connsiteX11" fmla="*/ 59984 w 76170"/>
                    <a:gd name="connsiteY11" fmla="*/ 37645 h 125076"/>
                    <a:gd name="connsiteX12" fmla="*/ 59984 w 76170"/>
                    <a:gd name="connsiteY12" fmla="*/ 78070 h 125076"/>
                    <a:gd name="connsiteX13" fmla="*/ 38085 w 76170"/>
                    <a:gd name="connsiteY13" fmla="*/ 110975 h 125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6170" h="125076">
                      <a:moveTo>
                        <a:pt x="38085" y="39"/>
                      </a:moveTo>
                      <a:cubicBezTo>
                        <a:pt x="12378" y="39"/>
                        <a:pt x="0" y="15081"/>
                        <a:pt x="0" y="39525"/>
                      </a:cubicBezTo>
                      <a:lnTo>
                        <a:pt x="0" y="79010"/>
                      </a:lnTo>
                      <a:cubicBezTo>
                        <a:pt x="0" y="111915"/>
                        <a:pt x="12378" y="125077"/>
                        <a:pt x="38085" y="125077"/>
                      </a:cubicBezTo>
                      <a:cubicBezTo>
                        <a:pt x="63793" y="125077"/>
                        <a:pt x="76171" y="111915"/>
                        <a:pt x="76171" y="79010"/>
                      </a:cubicBezTo>
                      <a:lnTo>
                        <a:pt x="76171" y="39525"/>
                      </a:lnTo>
                      <a:cubicBezTo>
                        <a:pt x="76171" y="15081"/>
                        <a:pt x="63793" y="-901"/>
                        <a:pt x="38085" y="39"/>
                      </a:cubicBezTo>
                      <a:close/>
                      <a:moveTo>
                        <a:pt x="38085" y="110975"/>
                      </a:moveTo>
                      <a:cubicBezTo>
                        <a:pt x="23803" y="110975"/>
                        <a:pt x="16186" y="104394"/>
                        <a:pt x="16186" y="78070"/>
                      </a:cubicBezTo>
                      <a:lnTo>
                        <a:pt x="16186" y="37645"/>
                      </a:lnTo>
                      <a:cubicBezTo>
                        <a:pt x="16186" y="12261"/>
                        <a:pt x="33325" y="12261"/>
                        <a:pt x="38085" y="12261"/>
                      </a:cubicBezTo>
                      <a:cubicBezTo>
                        <a:pt x="42846" y="12261"/>
                        <a:pt x="59984" y="13201"/>
                        <a:pt x="59984" y="37645"/>
                      </a:cubicBezTo>
                      <a:lnTo>
                        <a:pt x="59984" y="78070"/>
                      </a:lnTo>
                      <a:cubicBezTo>
                        <a:pt x="59984" y="104394"/>
                        <a:pt x="52367" y="110975"/>
                        <a:pt x="38085" y="110975"/>
                      </a:cubicBezTo>
                      <a:close/>
                    </a:path>
                  </a:pathLst>
                </a:custGeom>
                <a:solidFill>
                  <a:srgbClr val="004A93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" name="任意形状 33">
                  <a:extLst>
                    <a:ext uri="{FF2B5EF4-FFF2-40B4-BE49-F238E27FC236}">
                      <a16:creationId xmlns:a16="http://schemas.microsoft.com/office/drawing/2014/main" id="{3408FA3F-8A94-540E-F612-C5EFCFCEFF47}"/>
                    </a:ext>
                  </a:extLst>
                </p:cNvPr>
                <p:cNvSpPr/>
                <p:nvPr/>
              </p:nvSpPr>
              <p:spPr>
                <a:xfrm>
                  <a:off x="5703090" y="6553584"/>
                  <a:ext cx="23803" cy="121276"/>
                </a:xfrm>
                <a:custGeom>
                  <a:avLst/>
                  <a:gdLst>
                    <a:gd name="connsiteX0" fmla="*/ 19043 w 23803"/>
                    <a:gd name="connsiteY0" fmla="*/ 0 h 121276"/>
                    <a:gd name="connsiteX1" fmla="*/ 3809 w 23803"/>
                    <a:gd name="connsiteY1" fmla="*/ 0 h 121276"/>
                    <a:gd name="connsiteX2" fmla="*/ 3809 w 23803"/>
                    <a:gd name="connsiteY2" fmla="*/ 0 h 121276"/>
                    <a:gd name="connsiteX3" fmla="*/ 0 w 23803"/>
                    <a:gd name="connsiteY3" fmla="*/ 0 h 121276"/>
                    <a:gd name="connsiteX4" fmla="*/ 0 w 23803"/>
                    <a:gd name="connsiteY4" fmla="*/ 940 h 121276"/>
                    <a:gd name="connsiteX5" fmla="*/ 3809 w 23803"/>
                    <a:gd name="connsiteY5" fmla="*/ 11282 h 121276"/>
                    <a:gd name="connsiteX6" fmla="*/ 3809 w 23803"/>
                    <a:gd name="connsiteY6" fmla="*/ 11282 h 121276"/>
                    <a:gd name="connsiteX7" fmla="*/ 3809 w 23803"/>
                    <a:gd name="connsiteY7" fmla="*/ 109995 h 121276"/>
                    <a:gd name="connsiteX8" fmla="*/ 3809 w 23803"/>
                    <a:gd name="connsiteY8" fmla="*/ 109995 h 121276"/>
                    <a:gd name="connsiteX9" fmla="*/ 0 w 23803"/>
                    <a:gd name="connsiteY9" fmla="*/ 120337 h 121276"/>
                    <a:gd name="connsiteX10" fmla="*/ 0 w 23803"/>
                    <a:gd name="connsiteY10" fmla="*/ 121277 h 121276"/>
                    <a:gd name="connsiteX11" fmla="*/ 23803 w 23803"/>
                    <a:gd name="connsiteY11" fmla="*/ 121277 h 121276"/>
                    <a:gd name="connsiteX12" fmla="*/ 23803 w 23803"/>
                    <a:gd name="connsiteY12" fmla="*/ 120337 h 121276"/>
                    <a:gd name="connsiteX13" fmla="*/ 19995 w 23803"/>
                    <a:gd name="connsiteY13" fmla="*/ 111875 h 121276"/>
                    <a:gd name="connsiteX14" fmla="*/ 19995 w 23803"/>
                    <a:gd name="connsiteY14" fmla="*/ 9401 h 121276"/>
                    <a:gd name="connsiteX15" fmla="*/ 23803 w 23803"/>
                    <a:gd name="connsiteY15" fmla="*/ 940 h 121276"/>
                    <a:gd name="connsiteX16" fmla="*/ 23803 w 23803"/>
                    <a:gd name="connsiteY16" fmla="*/ 0 h 121276"/>
                    <a:gd name="connsiteX17" fmla="*/ 19043 w 23803"/>
                    <a:gd name="connsiteY17" fmla="*/ 0 h 121276"/>
                    <a:gd name="connsiteX18" fmla="*/ 19043 w 23803"/>
                    <a:gd name="connsiteY18" fmla="*/ 0 h 121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3803" h="121276">
                      <a:moveTo>
                        <a:pt x="19043" y="0"/>
                      </a:moveTo>
                      <a:lnTo>
                        <a:pt x="3809" y="0"/>
                      </a:lnTo>
                      <a:lnTo>
                        <a:pt x="3809" y="0"/>
                      </a:lnTo>
                      <a:lnTo>
                        <a:pt x="0" y="0"/>
                      </a:lnTo>
                      <a:lnTo>
                        <a:pt x="0" y="940"/>
                      </a:lnTo>
                      <a:cubicBezTo>
                        <a:pt x="3809" y="2820"/>
                        <a:pt x="3809" y="11282"/>
                        <a:pt x="3809" y="11282"/>
                      </a:cubicBezTo>
                      <a:lnTo>
                        <a:pt x="3809" y="11282"/>
                      </a:lnTo>
                      <a:lnTo>
                        <a:pt x="3809" y="109995"/>
                      </a:lnTo>
                      <a:lnTo>
                        <a:pt x="3809" y="109995"/>
                      </a:lnTo>
                      <a:cubicBezTo>
                        <a:pt x="3809" y="109995"/>
                        <a:pt x="3809" y="118456"/>
                        <a:pt x="0" y="120337"/>
                      </a:cubicBezTo>
                      <a:lnTo>
                        <a:pt x="0" y="121277"/>
                      </a:lnTo>
                      <a:lnTo>
                        <a:pt x="23803" y="121277"/>
                      </a:lnTo>
                      <a:lnTo>
                        <a:pt x="23803" y="120337"/>
                      </a:lnTo>
                      <a:cubicBezTo>
                        <a:pt x="20947" y="119397"/>
                        <a:pt x="19995" y="113756"/>
                        <a:pt x="19995" y="111875"/>
                      </a:cubicBezTo>
                      <a:lnTo>
                        <a:pt x="19995" y="9401"/>
                      </a:lnTo>
                      <a:cubicBezTo>
                        <a:pt x="19995" y="6581"/>
                        <a:pt x="20947" y="1880"/>
                        <a:pt x="23803" y="940"/>
                      </a:cubicBezTo>
                      <a:lnTo>
                        <a:pt x="23803" y="0"/>
                      </a:lnTo>
                      <a:lnTo>
                        <a:pt x="19043" y="0"/>
                      </a:lnTo>
                      <a:lnTo>
                        <a:pt x="19043" y="0"/>
                      </a:lnTo>
                      <a:close/>
                    </a:path>
                  </a:pathLst>
                </a:custGeom>
                <a:solidFill>
                  <a:srgbClr val="004A93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" name="任意形状 34">
                  <a:extLst>
                    <a:ext uri="{FF2B5EF4-FFF2-40B4-BE49-F238E27FC236}">
                      <a16:creationId xmlns:a16="http://schemas.microsoft.com/office/drawing/2014/main" id="{A66D8299-69C3-1083-3F1F-7A547C4889C6}"/>
                    </a:ext>
                  </a:extLst>
                </p:cNvPr>
                <p:cNvSpPr/>
                <p:nvPr/>
              </p:nvSpPr>
              <p:spPr>
                <a:xfrm>
                  <a:off x="5827819" y="6552644"/>
                  <a:ext cx="82835" cy="121276"/>
                </a:xfrm>
                <a:custGeom>
                  <a:avLst/>
                  <a:gdLst>
                    <a:gd name="connsiteX0" fmla="*/ 77123 w 82835"/>
                    <a:gd name="connsiteY0" fmla="*/ 940 h 121276"/>
                    <a:gd name="connsiteX1" fmla="*/ 9521 w 82835"/>
                    <a:gd name="connsiteY1" fmla="*/ 940 h 121276"/>
                    <a:gd name="connsiteX2" fmla="*/ 9521 w 82835"/>
                    <a:gd name="connsiteY2" fmla="*/ 940 h 121276"/>
                    <a:gd name="connsiteX3" fmla="*/ 4761 w 82835"/>
                    <a:gd name="connsiteY3" fmla="*/ 0 h 121276"/>
                    <a:gd name="connsiteX4" fmla="*/ 4761 w 82835"/>
                    <a:gd name="connsiteY4" fmla="*/ 0 h 121276"/>
                    <a:gd name="connsiteX5" fmla="*/ 0 w 82835"/>
                    <a:gd name="connsiteY5" fmla="*/ 19743 h 121276"/>
                    <a:gd name="connsiteX6" fmla="*/ 0 w 82835"/>
                    <a:gd name="connsiteY6" fmla="*/ 19743 h 121276"/>
                    <a:gd name="connsiteX7" fmla="*/ 12378 w 82835"/>
                    <a:gd name="connsiteY7" fmla="*/ 14102 h 121276"/>
                    <a:gd name="connsiteX8" fmla="*/ 33325 w 82835"/>
                    <a:gd name="connsiteY8" fmla="*/ 14102 h 121276"/>
                    <a:gd name="connsiteX9" fmla="*/ 33325 w 82835"/>
                    <a:gd name="connsiteY9" fmla="*/ 109995 h 121276"/>
                    <a:gd name="connsiteX10" fmla="*/ 33325 w 82835"/>
                    <a:gd name="connsiteY10" fmla="*/ 109995 h 121276"/>
                    <a:gd name="connsiteX11" fmla="*/ 29516 w 82835"/>
                    <a:gd name="connsiteY11" fmla="*/ 120337 h 121276"/>
                    <a:gd name="connsiteX12" fmla="*/ 29516 w 82835"/>
                    <a:gd name="connsiteY12" fmla="*/ 121277 h 121276"/>
                    <a:gd name="connsiteX13" fmla="*/ 53320 w 82835"/>
                    <a:gd name="connsiteY13" fmla="*/ 121277 h 121276"/>
                    <a:gd name="connsiteX14" fmla="*/ 53320 w 82835"/>
                    <a:gd name="connsiteY14" fmla="*/ 120337 h 121276"/>
                    <a:gd name="connsiteX15" fmla="*/ 49511 w 82835"/>
                    <a:gd name="connsiteY15" fmla="*/ 110935 h 121276"/>
                    <a:gd name="connsiteX16" fmla="*/ 49511 w 82835"/>
                    <a:gd name="connsiteY16" fmla="*/ 14102 h 121276"/>
                    <a:gd name="connsiteX17" fmla="*/ 72362 w 82835"/>
                    <a:gd name="connsiteY17" fmla="*/ 14102 h 121276"/>
                    <a:gd name="connsiteX18" fmla="*/ 79027 w 82835"/>
                    <a:gd name="connsiteY18" fmla="*/ 19743 h 121276"/>
                    <a:gd name="connsiteX19" fmla="*/ 79027 w 82835"/>
                    <a:gd name="connsiteY19" fmla="*/ 19743 h 121276"/>
                    <a:gd name="connsiteX20" fmla="*/ 82836 w 82835"/>
                    <a:gd name="connsiteY20" fmla="*/ 0 h 121276"/>
                    <a:gd name="connsiteX21" fmla="*/ 82836 w 82835"/>
                    <a:gd name="connsiteY21" fmla="*/ 0 h 121276"/>
                    <a:gd name="connsiteX22" fmla="*/ 77123 w 82835"/>
                    <a:gd name="connsiteY22" fmla="*/ 940 h 121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82835" h="121276">
                      <a:moveTo>
                        <a:pt x="77123" y="940"/>
                      </a:moveTo>
                      <a:lnTo>
                        <a:pt x="9521" y="940"/>
                      </a:lnTo>
                      <a:lnTo>
                        <a:pt x="9521" y="940"/>
                      </a:lnTo>
                      <a:cubicBezTo>
                        <a:pt x="7617" y="940"/>
                        <a:pt x="6665" y="940"/>
                        <a:pt x="4761" y="0"/>
                      </a:cubicBezTo>
                      <a:lnTo>
                        <a:pt x="4761" y="0"/>
                      </a:lnTo>
                      <a:lnTo>
                        <a:pt x="0" y="19743"/>
                      </a:lnTo>
                      <a:lnTo>
                        <a:pt x="0" y="19743"/>
                      </a:lnTo>
                      <a:cubicBezTo>
                        <a:pt x="3808" y="15042"/>
                        <a:pt x="7617" y="15042"/>
                        <a:pt x="12378" y="14102"/>
                      </a:cubicBezTo>
                      <a:lnTo>
                        <a:pt x="33325" y="14102"/>
                      </a:lnTo>
                      <a:lnTo>
                        <a:pt x="33325" y="109995"/>
                      </a:lnTo>
                      <a:lnTo>
                        <a:pt x="33325" y="109995"/>
                      </a:lnTo>
                      <a:cubicBezTo>
                        <a:pt x="33325" y="109995"/>
                        <a:pt x="33325" y="118456"/>
                        <a:pt x="29516" y="120337"/>
                      </a:cubicBezTo>
                      <a:lnTo>
                        <a:pt x="29516" y="121277"/>
                      </a:lnTo>
                      <a:lnTo>
                        <a:pt x="53320" y="121277"/>
                      </a:lnTo>
                      <a:lnTo>
                        <a:pt x="53320" y="120337"/>
                      </a:lnTo>
                      <a:cubicBezTo>
                        <a:pt x="50463" y="119397"/>
                        <a:pt x="49511" y="113756"/>
                        <a:pt x="49511" y="110935"/>
                      </a:cubicBezTo>
                      <a:lnTo>
                        <a:pt x="49511" y="14102"/>
                      </a:lnTo>
                      <a:lnTo>
                        <a:pt x="72362" y="14102"/>
                      </a:lnTo>
                      <a:cubicBezTo>
                        <a:pt x="75219" y="14102"/>
                        <a:pt x="78075" y="15042"/>
                        <a:pt x="79027" y="19743"/>
                      </a:cubicBezTo>
                      <a:lnTo>
                        <a:pt x="79027" y="19743"/>
                      </a:lnTo>
                      <a:lnTo>
                        <a:pt x="82836" y="0"/>
                      </a:lnTo>
                      <a:lnTo>
                        <a:pt x="82836" y="0"/>
                      </a:lnTo>
                      <a:cubicBezTo>
                        <a:pt x="80931" y="940"/>
                        <a:pt x="79027" y="940"/>
                        <a:pt x="77123" y="940"/>
                      </a:cubicBezTo>
                      <a:close/>
                    </a:path>
                  </a:pathLst>
                </a:custGeom>
                <a:solidFill>
                  <a:srgbClr val="004A93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" name="任意形状 35">
                  <a:extLst>
                    <a:ext uri="{FF2B5EF4-FFF2-40B4-BE49-F238E27FC236}">
                      <a16:creationId xmlns:a16="http://schemas.microsoft.com/office/drawing/2014/main" id="{949DF73A-C3D8-2F14-861F-AC6624CB4675}"/>
                    </a:ext>
                  </a:extLst>
                </p:cNvPr>
                <p:cNvSpPr/>
                <p:nvPr/>
              </p:nvSpPr>
              <p:spPr>
                <a:xfrm>
                  <a:off x="5743080" y="6550764"/>
                  <a:ext cx="72373" cy="125100"/>
                </a:xfrm>
                <a:custGeom>
                  <a:avLst/>
                  <a:gdLst>
                    <a:gd name="connsiteX0" fmla="*/ 16186 w 72373"/>
                    <a:gd name="connsiteY0" fmla="*/ 31024 h 125100"/>
                    <a:gd name="connsiteX1" fmla="*/ 35229 w 72373"/>
                    <a:gd name="connsiteY1" fmla="*/ 13162 h 125100"/>
                    <a:gd name="connsiteX2" fmla="*/ 39990 w 72373"/>
                    <a:gd name="connsiteY2" fmla="*/ 13162 h 125100"/>
                    <a:gd name="connsiteX3" fmla="*/ 39990 w 72373"/>
                    <a:gd name="connsiteY3" fmla="*/ 13162 h 125100"/>
                    <a:gd name="connsiteX4" fmla="*/ 65697 w 72373"/>
                    <a:gd name="connsiteY4" fmla="*/ 22563 h 125100"/>
                    <a:gd name="connsiteX5" fmla="*/ 64745 w 72373"/>
                    <a:gd name="connsiteY5" fmla="*/ 3760 h 125100"/>
                    <a:gd name="connsiteX6" fmla="*/ 39038 w 72373"/>
                    <a:gd name="connsiteY6" fmla="*/ 0 h 125100"/>
                    <a:gd name="connsiteX7" fmla="*/ 39038 w 72373"/>
                    <a:gd name="connsiteY7" fmla="*/ 1880 h 125100"/>
                    <a:gd name="connsiteX8" fmla="*/ 39038 w 72373"/>
                    <a:gd name="connsiteY8" fmla="*/ 0 h 125100"/>
                    <a:gd name="connsiteX9" fmla="*/ 35229 w 72373"/>
                    <a:gd name="connsiteY9" fmla="*/ 0 h 125100"/>
                    <a:gd name="connsiteX10" fmla="*/ 0 w 72373"/>
                    <a:gd name="connsiteY10" fmla="*/ 32905 h 125100"/>
                    <a:gd name="connsiteX11" fmla="*/ 56176 w 72373"/>
                    <a:gd name="connsiteY11" fmla="*/ 92133 h 125100"/>
                    <a:gd name="connsiteX12" fmla="*/ 35229 w 72373"/>
                    <a:gd name="connsiteY12" fmla="*/ 110935 h 125100"/>
                    <a:gd name="connsiteX13" fmla="*/ 27612 w 72373"/>
                    <a:gd name="connsiteY13" fmla="*/ 110935 h 125100"/>
                    <a:gd name="connsiteX14" fmla="*/ 0 w 72373"/>
                    <a:gd name="connsiteY14" fmla="*/ 99654 h 125100"/>
                    <a:gd name="connsiteX15" fmla="*/ 3808 w 72373"/>
                    <a:gd name="connsiteY15" fmla="*/ 120337 h 125100"/>
                    <a:gd name="connsiteX16" fmla="*/ 33325 w 72373"/>
                    <a:gd name="connsiteY16" fmla="*/ 125037 h 125100"/>
                    <a:gd name="connsiteX17" fmla="*/ 72362 w 72373"/>
                    <a:gd name="connsiteY17" fmla="*/ 92133 h 125100"/>
                    <a:gd name="connsiteX18" fmla="*/ 16186 w 72373"/>
                    <a:gd name="connsiteY18" fmla="*/ 31024 h 125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72373" h="125100">
                      <a:moveTo>
                        <a:pt x="16186" y="31024"/>
                      </a:moveTo>
                      <a:cubicBezTo>
                        <a:pt x="16186" y="17862"/>
                        <a:pt x="25708" y="13162"/>
                        <a:pt x="35229" y="13162"/>
                      </a:cubicBezTo>
                      <a:cubicBezTo>
                        <a:pt x="37133" y="13162"/>
                        <a:pt x="39990" y="13162"/>
                        <a:pt x="39990" y="13162"/>
                      </a:cubicBezTo>
                      <a:lnTo>
                        <a:pt x="39990" y="13162"/>
                      </a:lnTo>
                      <a:cubicBezTo>
                        <a:pt x="46654" y="13162"/>
                        <a:pt x="60937" y="15982"/>
                        <a:pt x="65697" y="22563"/>
                      </a:cubicBezTo>
                      <a:lnTo>
                        <a:pt x="64745" y="3760"/>
                      </a:lnTo>
                      <a:cubicBezTo>
                        <a:pt x="59032" y="1880"/>
                        <a:pt x="45702" y="0"/>
                        <a:pt x="39038" y="0"/>
                      </a:cubicBezTo>
                      <a:lnTo>
                        <a:pt x="39038" y="1880"/>
                      </a:lnTo>
                      <a:lnTo>
                        <a:pt x="39038" y="0"/>
                      </a:lnTo>
                      <a:cubicBezTo>
                        <a:pt x="38085" y="0"/>
                        <a:pt x="36181" y="0"/>
                        <a:pt x="35229" y="0"/>
                      </a:cubicBezTo>
                      <a:cubicBezTo>
                        <a:pt x="15234" y="0"/>
                        <a:pt x="0" y="11282"/>
                        <a:pt x="0" y="32905"/>
                      </a:cubicBezTo>
                      <a:cubicBezTo>
                        <a:pt x="0" y="68629"/>
                        <a:pt x="56176" y="65809"/>
                        <a:pt x="56176" y="92133"/>
                      </a:cubicBezTo>
                      <a:cubicBezTo>
                        <a:pt x="56176" y="105295"/>
                        <a:pt x="46654" y="110935"/>
                        <a:pt x="35229" y="110935"/>
                      </a:cubicBezTo>
                      <a:lnTo>
                        <a:pt x="27612" y="110935"/>
                      </a:lnTo>
                      <a:cubicBezTo>
                        <a:pt x="18090" y="110935"/>
                        <a:pt x="7617" y="107175"/>
                        <a:pt x="0" y="99654"/>
                      </a:cubicBezTo>
                      <a:lnTo>
                        <a:pt x="3808" y="120337"/>
                      </a:lnTo>
                      <a:cubicBezTo>
                        <a:pt x="10474" y="123157"/>
                        <a:pt x="24756" y="125037"/>
                        <a:pt x="33325" y="125037"/>
                      </a:cubicBezTo>
                      <a:cubicBezTo>
                        <a:pt x="52367" y="125977"/>
                        <a:pt x="72362" y="116576"/>
                        <a:pt x="72362" y="92133"/>
                      </a:cubicBezTo>
                      <a:cubicBezTo>
                        <a:pt x="73314" y="53587"/>
                        <a:pt x="16186" y="57348"/>
                        <a:pt x="16186" y="31024"/>
                      </a:cubicBezTo>
                      <a:close/>
                    </a:path>
                  </a:pathLst>
                </a:custGeom>
                <a:solidFill>
                  <a:srgbClr val="004A93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" name="任意形状 36">
                  <a:extLst>
                    <a:ext uri="{FF2B5EF4-FFF2-40B4-BE49-F238E27FC236}">
                      <a16:creationId xmlns:a16="http://schemas.microsoft.com/office/drawing/2014/main" id="{04A1E422-1531-E87C-5354-4B9147E0BD8B}"/>
                    </a:ext>
                  </a:extLst>
                </p:cNvPr>
                <p:cNvSpPr/>
                <p:nvPr/>
              </p:nvSpPr>
              <p:spPr>
                <a:xfrm>
                  <a:off x="5603116" y="6552644"/>
                  <a:ext cx="83787" cy="122216"/>
                </a:xfrm>
                <a:custGeom>
                  <a:avLst/>
                  <a:gdLst>
                    <a:gd name="connsiteX0" fmla="*/ 79979 w 83787"/>
                    <a:gd name="connsiteY0" fmla="*/ 940 h 122216"/>
                    <a:gd name="connsiteX1" fmla="*/ 10474 w 83787"/>
                    <a:gd name="connsiteY1" fmla="*/ 940 h 122216"/>
                    <a:gd name="connsiteX2" fmla="*/ 10474 w 83787"/>
                    <a:gd name="connsiteY2" fmla="*/ 940 h 122216"/>
                    <a:gd name="connsiteX3" fmla="*/ 9521 w 83787"/>
                    <a:gd name="connsiteY3" fmla="*/ 940 h 122216"/>
                    <a:gd name="connsiteX4" fmla="*/ 4761 w 83787"/>
                    <a:gd name="connsiteY4" fmla="*/ 0 h 122216"/>
                    <a:gd name="connsiteX5" fmla="*/ 4761 w 83787"/>
                    <a:gd name="connsiteY5" fmla="*/ 0 h 122216"/>
                    <a:gd name="connsiteX6" fmla="*/ 0 w 83787"/>
                    <a:gd name="connsiteY6" fmla="*/ 19743 h 122216"/>
                    <a:gd name="connsiteX7" fmla="*/ 0 w 83787"/>
                    <a:gd name="connsiteY7" fmla="*/ 19743 h 122216"/>
                    <a:gd name="connsiteX8" fmla="*/ 14282 w 83787"/>
                    <a:gd name="connsiteY8" fmla="*/ 15042 h 122216"/>
                    <a:gd name="connsiteX9" fmla="*/ 14282 w 83787"/>
                    <a:gd name="connsiteY9" fmla="*/ 15042 h 122216"/>
                    <a:gd name="connsiteX10" fmla="*/ 33325 w 83787"/>
                    <a:gd name="connsiteY10" fmla="*/ 15042 h 122216"/>
                    <a:gd name="connsiteX11" fmla="*/ 33325 w 83787"/>
                    <a:gd name="connsiteY11" fmla="*/ 111875 h 122216"/>
                    <a:gd name="connsiteX12" fmla="*/ 29516 w 83787"/>
                    <a:gd name="connsiteY12" fmla="*/ 121277 h 122216"/>
                    <a:gd name="connsiteX13" fmla="*/ 29516 w 83787"/>
                    <a:gd name="connsiteY13" fmla="*/ 122217 h 122216"/>
                    <a:gd name="connsiteX14" fmla="*/ 53320 w 83787"/>
                    <a:gd name="connsiteY14" fmla="*/ 122217 h 122216"/>
                    <a:gd name="connsiteX15" fmla="*/ 53320 w 83787"/>
                    <a:gd name="connsiteY15" fmla="*/ 121277 h 122216"/>
                    <a:gd name="connsiteX16" fmla="*/ 49511 w 83787"/>
                    <a:gd name="connsiteY16" fmla="*/ 111875 h 122216"/>
                    <a:gd name="connsiteX17" fmla="*/ 49511 w 83787"/>
                    <a:gd name="connsiteY17" fmla="*/ 14102 h 122216"/>
                    <a:gd name="connsiteX18" fmla="*/ 69506 w 83787"/>
                    <a:gd name="connsiteY18" fmla="*/ 14102 h 122216"/>
                    <a:gd name="connsiteX19" fmla="*/ 69506 w 83787"/>
                    <a:gd name="connsiteY19" fmla="*/ 14102 h 122216"/>
                    <a:gd name="connsiteX20" fmla="*/ 79979 w 83787"/>
                    <a:gd name="connsiteY20" fmla="*/ 19743 h 122216"/>
                    <a:gd name="connsiteX21" fmla="*/ 79979 w 83787"/>
                    <a:gd name="connsiteY21" fmla="*/ 19743 h 122216"/>
                    <a:gd name="connsiteX22" fmla="*/ 83788 w 83787"/>
                    <a:gd name="connsiteY22" fmla="*/ 0 h 122216"/>
                    <a:gd name="connsiteX23" fmla="*/ 83788 w 83787"/>
                    <a:gd name="connsiteY23" fmla="*/ 0 h 122216"/>
                    <a:gd name="connsiteX24" fmla="*/ 79979 w 83787"/>
                    <a:gd name="connsiteY24" fmla="*/ 940 h 1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3787" h="122216">
                      <a:moveTo>
                        <a:pt x="79979" y="940"/>
                      </a:moveTo>
                      <a:lnTo>
                        <a:pt x="10474" y="940"/>
                      </a:lnTo>
                      <a:lnTo>
                        <a:pt x="10474" y="940"/>
                      </a:lnTo>
                      <a:lnTo>
                        <a:pt x="9521" y="940"/>
                      </a:lnTo>
                      <a:cubicBezTo>
                        <a:pt x="7617" y="940"/>
                        <a:pt x="6665" y="940"/>
                        <a:pt x="4761" y="0"/>
                      </a:cubicBezTo>
                      <a:lnTo>
                        <a:pt x="4761" y="0"/>
                      </a:lnTo>
                      <a:lnTo>
                        <a:pt x="0" y="19743"/>
                      </a:lnTo>
                      <a:lnTo>
                        <a:pt x="0" y="19743"/>
                      </a:lnTo>
                      <a:cubicBezTo>
                        <a:pt x="3809" y="15042"/>
                        <a:pt x="8569" y="15042"/>
                        <a:pt x="14282" y="15042"/>
                      </a:cubicBezTo>
                      <a:lnTo>
                        <a:pt x="14282" y="15042"/>
                      </a:lnTo>
                      <a:lnTo>
                        <a:pt x="33325" y="15042"/>
                      </a:lnTo>
                      <a:lnTo>
                        <a:pt x="33325" y="111875"/>
                      </a:lnTo>
                      <a:cubicBezTo>
                        <a:pt x="33325" y="113756"/>
                        <a:pt x="32373" y="120337"/>
                        <a:pt x="29516" y="121277"/>
                      </a:cubicBezTo>
                      <a:lnTo>
                        <a:pt x="29516" y="122217"/>
                      </a:lnTo>
                      <a:lnTo>
                        <a:pt x="53320" y="122217"/>
                      </a:lnTo>
                      <a:lnTo>
                        <a:pt x="53320" y="121277"/>
                      </a:lnTo>
                      <a:cubicBezTo>
                        <a:pt x="49511" y="119397"/>
                        <a:pt x="49511" y="113756"/>
                        <a:pt x="49511" y="111875"/>
                      </a:cubicBezTo>
                      <a:lnTo>
                        <a:pt x="49511" y="14102"/>
                      </a:lnTo>
                      <a:lnTo>
                        <a:pt x="69506" y="14102"/>
                      </a:lnTo>
                      <a:lnTo>
                        <a:pt x="69506" y="14102"/>
                      </a:lnTo>
                      <a:cubicBezTo>
                        <a:pt x="73314" y="14102"/>
                        <a:pt x="78075" y="14102"/>
                        <a:pt x="79979" y="19743"/>
                      </a:cubicBezTo>
                      <a:lnTo>
                        <a:pt x="79979" y="19743"/>
                      </a:lnTo>
                      <a:lnTo>
                        <a:pt x="83788" y="0"/>
                      </a:lnTo>
                      <a:lnTo>
                        <a:pt x="83788" y="0"/>
                      </a:lnTo>
                      <a:cubicBezTo>
                        <a:pt x="81884" y="940"/>
                        <a:pt x="80931" y="940"/>
                        <a:pt x="79979" y="940"/>
                      </a:cubicBezTo>
                      <a:close/>
                    </a:path>
                  </a:pathLst>
                </a:custGeom>
                <a:solidFill>
                  <a:srgbClr val="004A93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" name="任意形状 37">
                  <a:extLst>
                    <a:ext uri="{FF2B5EF4-FFF2-40B4-BE49-F238E27FC236}">
                      <a16:creationId xmlns:a16="http://schemas.microsoft.com/office/drawing/2014/main" id="{9427503F-73E2-6BBB-8F5C-3EAC98968A23}"/>
                    </a:ext>
                  </a:extLst>
                </p:cNvPr>
                <p:cNvSpPr/>
                <p:nvPr/>
              </p:nvSpPr>
              <p:spPr>
                <a:xfrm>
                  <a:off x="5311763" y="6553584"/>
                  <a:ext cx="79026" cy="121276"/>
                </a:xfrm>
                <a:custGeom>
                  <a:avLst/>
                  <a:gdLst>
                    <a:gd name="connsiteX0" fmla="*/ 53319 w 79026"/>
                    <a:gd name="connsiteY0" fmla="*/ 57348 h 121276"/>
                    <a:gd name="connsiteX1" fmla="*/ 53319 w 79026"/>
                    <a:gd name="connsiteY1" fmla="*/ 57348 h 121276"/>
                    <a:gd name="connsiteX2" fmla="*/ 74266 w 79026"/>
                    <a:gd name="connsiteY2" fmla="*/ 28204 h 121276"/>
                    <a:gd name="connsiteX3" fmla="*/ 69506 w 79026"/>
                    <a:gd name="connsiteY3" fmla="*/ 12222 h 121276"/>
                    <a:gd name="connsiteX4" fmla="*/ 42846 w 79026"/>
                    <a:gd name="connsiteY4" fmla="*/ 0 h 121276"/>
                    <a:gd name="connsiteX5" fmla="*/ 3808 w 79026"/>
                    <a:gd name="connsiteY5" fmla="*/ 0 h 121276"/>
                    <a:gd name="connsiteX6" fmla="*/ 3808 w 79026"/>
                    <a:gd name="connsiteY6" fmla="*/ 0 h 121276"/>
                    <a:gd name="connsiteX7" fmla="*/ 0 w 79026"/>
                    <a:gd name="connsiteY7" fmla="*/ 0 h 121276"/>
                    <a:gd name="connsiteX8" fmla="*/ 0 w 79026"/>
                    <a:gd name="connsiteY8" fmla="*/ 940 h 121276"/>
                    <a:gd name="connsiteX9" fmla="*/ 3808 w 79026"/>
                    <a:gd name="connsiteY9" fmla="*/ 10341 h 121276"/>
                    <a:gd name="connsiteX10" fmla="*/ 3808 w 79026"/>
                    <a:gd name="connsiteY10" fmla="*/ 110935 h 121276"/>
                    <a:gd name="connsiteX11" fmla="*/ 0 w 79026"/>
                    <a:gd name="connsiteY11" fmla="*/ 120337 h 121276"/>
                    <a:gd name="connsiteX12" fmla="*/ 0 w 79026"/>
                    <a:gd name="connsiteY12" fmla="*/ 121277 h 121276"/>
                    <a:gd name="connsiteX13" fmla="*/ 23803 w 79026"/>
                    <a:gd name="connsiteY13" fmla="*/ 121277 h 121276"/>
                    <a:gd name="connsiteX14" fmla="*/ 23803 w 79026"/>
                    <a:gd name="connsiteY14" fmla="*/ 121277 h 121276"/>
                    <a:gd name="connsiteX15" fmla="*/ 42846 w 79026"/>
                    <a:gd name="connsiteY15" fmla="*/ 121277 h 121276"/>
                    <a:gd name="connsiteX16" fmla="*/ 79027 w 79026"/>
                    <a:gd name="connsiteY16" fmla="*/ 87432 h 121276"/>
                    <a:gd name="connsiteX17" fmla="*/ 53319 w 79026"/>
                    <a:gd name="connsiteY17" fmla="*/ 57348 h 121276"/>
                    <a:gd name="connsiteX18" fmla="*/ 19043 w 79026"/>
                    <a:gd name="connsiteY18" fmla="*/ 13162 h 121276"/>
                    <a:gd name="connsiteX19" fmla="*/ 40942 w 79026"/>
                    <a:gd name="connsiteY19" fmla="*/ 13162 h 121276"/>
                    <a:gd name="connsiteX20" fmla="*/ 59984 w 79026"/>
                    <a:gd name="connsiteY20" fmla="*/ 31024 h 121276"/>
                    <a:gd name="connsiteX21" fmla="*/ 41894 w 79026"/>
                    <a:gd name="connsiteY21" fmla="*/ 49827 h 121276"/>
                    <a:gd name="connsiteX22" fmla="*/ 19043 w 79026"/>
                    <a:gd name="connsiteY22" fmla="*/ 49827 h 121276"/>
                    <a:gd name="connsiteX23" fmla="*/ 19043 w 79026"/>
                    <a:gd name="connsiteY23" fmla="*/ 13162 h 121276"/>
                    <a:gd name="connsiteX24" fmla="*/ 39989 w 79026"/>
                    <a:gd name="connsiteY24" fmla="*/ 106235 h 121276"/>
                    <a:gd name="connsiteX25" fmla="*/ 18090 w 79026"/>
                    <a:gd name="connsiteY25" fmla="*/ 106235 h 121276"/>
                    <a:gd name="connsiteX26" fmla="*/ 18090 w 79026"/>
                    <a:gd name="connsiteY26" fmla="*/ 63929 h 121276"/>
                    <a:gd name="connsiteX27" fmla="*/ 34277 w 79026"/>
                    <a:gd name="connsiteY27" fmla="*/ 63929 h 121276"/>
                    <a:gd name="connsiteX28" fmla="*/ 61889 w 79026"/>
                    <a:gd name="connsiteY28" fmla="*/ 86492 h 121276"/>
                    <a:gd name="connsiteX29" fmla="*/ 39989 w 79026"/>
                    <a:gd name="connsiteY29" fmla="*/ 106235 h 121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9026" h="121276">
                      <a:moveTo>
                        <a:pt x="53319" y="57348"/>
                      </a:moveTo>
                      <a:lnTo>
                        <a:pt x="53319" y="57348"/>
                      </a:lnTo>
                      <a:cubicBezTo>
                        <a:pt x="68553" y="52647"/>
                        <a:pt x="74266" y="43246"/>
                        <a:pt x="74266" y="28204"/>
                      </a:cubicBezTo>
                      <a:cubicBezTo>
                        <a:pt x="74266" y="26324"/>
                        <a:pt x="73314" y="18803"/>
                        <a:pt x="69506" y="12222"/>
                      </a:cubicBezTo>
                      <a:cubicBezTo>
                        <a:pt x="64745" y="5641"/>
                        <a:pt x="59032" y="0"/>
                        <a:pt x="42846" y="0"/>
                      </a:cubicBezTo>
                      <a:lnTo>
                        <a:pt x="3808" y="0"/>
                      </a:lnTo>
                      <a:lnTo>
                        <a:pt x="3808" y="0"/>
                      </a:lnTo>
                      <a:lnTo>
                        <a:pt x="0" y="0"/>
                      </a:lnTo>
                      <a:lnTo>
                        <a:pt x="0" y="940"/>
                      </a:lnTo>
                      <a:cubicBezTo>
                        <a:pt x="2856" y="1880"/>
                        <a:pt x="3808" y="7521"/>
                        <a:pt x="3808" y="10341"/>
                      </a:cubicBezTo>
                      <a:lnTo>
                        <a:pt x="3808" y="110935"/>
                      </a:lnTo>
                      <a:cubicBezTo>
                        <a:pt x="3808" y="112816"/>
                        <a:pt x="2856" y="118456"/>
                        <a:pt x="0" y="120337"/>
                      </a:cubicBezTo>
                      <a:lnTo>
                        <a:pt x="0" y="121277"/>
                      </a:lnTo>
                      <a:lnTo>
                        <a:pt x="23803" y="121277"/>
                      </a:lnTo>
                      <a:lnTo>
                        <a:pt x="23803" y="121277"/>
                      </a:lnTo>
                      <a:lnTo>
                        <a:pt x="42846" y="121277"/>
                      </a:lnTo>
                      <a:cubicBezTo>
                        <a:pt x="56176" y="121277"/>
                        <a:pt x="79027" y="118456"/>
                        <a:pt x="79027" y="87432"/>
                      </a:cubicBezTo>
                      <a:cubicBezTo>
                        <a:pt x="78075" y="69570"/>
                        <a:pt x="71410" y="59228"/>
                        <a:pt x="53319" y="57348"/>
                      </a:cubicBezTo>
                      <a:close/>
                      <a:moveTo>
                        <a:pt x="19043" y="13162"/>
                      </a:moveTo>
                      <a:lnTo>
                        <a:pt x="40942" y="13162"/>
                      </a:lnTo>
                      <a:cubicBezTo>
                        <a:pt x="54271" y="13162"/>
                        <a:pt x="59984" y="21623"/>
                        <a:pt x="59984" y="31024"/>
                      </a:cubicBezTo>
                      <a:cubicBezTo>
                        <a:pt x="59984" y="42306"/>
                        <a:pt x="54271" y="49827"/>
                        <a:pt x="41894" y="49827"/>
                      </a:cubicBezTo>
                      <a:lnTo>
                        <a:pt x="19043" y="49827"/>
                      </a:lnTo>
                      <a:lnTo>
                        <a:pt x="19043" y="13162"/>
                      </a:lnTo>
                      <a:close/>
                      <a:moveTo>
                        <a:pt x="39989" y="106235"/>
                      </a:moveTo>
                      <a:lnTo>
                        <a:pt x="18090" y="106235"/>
                      </a:lnTo>
                      <a:lnTo>
                        <a:pt x="18090" y="63929"/>
                      </a:lnTo>
                      <a:lnTo>
                        <a:pt x="34277" y="63929"/>
                      </a:lnTo>
                      <a:cubicBezTo>
                        <a:pt x="50463" y="63929"/>
                        <a:pt x="61889" y="67689"/>
                        <a:pt x="61889" y="86492"/>
                      </a:cubicBezTo>
                      <a:cubicBezTo>
                        <a:pt x="62841" y="94953"/>
                        <a:pt x="57128" y="106235"/>
                        <a:pt x="39989" y="106235"/>
                      </a:cubicBezTo>
                      <a:close/>
                    </a:path>
                  </a:pathLst>
                </a:custGeom>
                <a:solidFill>
                  <a:srgbClr val="004A93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" name="任意形状 38">
                  <a:extLst>
                    <a:ext uri="{FF2B5EF4-FFF2-40B4-BE49-F238E27FC236}">
                      <a16:creationId xmlns:a16="http://schemas.microsoft.com/office/drawing/2014/main" id="{F50670A7-4A23-0FD0-DD0F-D5FD7D7894A3}"/>
                    </a:ext>
                  </a:extLst>
                </p:cNvPr>
                <p:cNvSpPr/>
                <p:nvPr/>
              </p:nvSpPr>
              <p:spPr>
                <a:xfrm>
                  <a:off x="5516472" y="6553584"/>
                  <a:ext cx="76170" cy="120336"/>
                </a:xfrm>
                <a:custGeom>
                  <a:avLst/>
                  <a:gdLst>
                    <a:gd name="connsiteX0" fmla="*/ 41894 w 76170"/>
                    <a:gd name="connsiteY0" fmla="*/ 0 h 120336"/>
                    <a:gd name="connsiteX1" fmla="*/ 5713 w 76170"/>
                    <a:gd name="connsiteY1" fmla="*/ 0 h 120336"/>
                    <a:gd name="connsiteX2" fmla="*/ 5713 w 76170"/>
                    <a:gd name="connsiteY2" fmla="*/ 0 h 120336"/>
                    <a:gd name="connsiteX3" fmla="*/ 0 w 76170"/>
                    <a:gd name="connsiteY3" fmla="*/ 0 h 120336"/>
                    <a:gd name="connsiteX4" fmla="*/ 0 w 76170"/>
                    <a:gd name="connsiteY4" fmla="*/ 940 h 120336"/>
                    <a:gd name="connsiteX5" fmla="*/ 5713 w 76170"/>
                    <a:gd name="connsiteY5" fmla="*/ 16922 h 120336"/>
                    <a:gd name="connsiteX6" fmla="*/ 5713 w 76170"/>
                    <a:gd name="connsiteY6" fmla="*/ 22563 h 120336"/>
                    <a:gd name="connsiteX7" fmla="*/ 5713 w 76170"/>
                    <a:gd name="connsiteY7" fmla="*/ 23503 h 120336"/>
                    <a:gd name="connsiteX8" fmla="*/ 5713 w 76170"/>
                    <a:gd name="connsiteY8" fmla="*/ 23503 h 120336"/>
                    <a:gd name="connsiteX9" fmla="*/ 5713 w 76170"/>
                    <a:gd name="connsiteY9" fmla="*/ 109995 h 120336"/>
                    <a:gd name="connsiteX10" fmla="*/ 1904 w 76170"/>
                    <a:gd name="connsiteY10" fmla="*/ 119397 h 120336"/>
                    <a:gd name="connsiteX11" fmla="*/ 1904 w 76170"/>
                    <a:gd name="connsiteY11" fmla="*/ 120337 h 120336"/>
                    <a:gd name="connsiteX12" fmla="*/ 25707 w 76170"/>
                    <a:gd name="connsiteY12" fmla="*/ 120337 h 120336"/>
                    <a:gd name="connsiteX13" fmla="*/ 25707 w 76170"/>
                    <a:gd name="connsiteY13" fmla="*/ 119397 h 120336"/>
                    <a:gd name="connsiteX14" fmla="*/ 21899 w 76170"/>
                    <a:gd name="connsiteY14" fmla="*/ 109055 h 120336"/>
                    <a:gd name="connsiteX15" fmla="*/ 21899 w 76170"/>
                    <a:gd name="connsiteY15" fmla="*/ 66749 h 120336"/>
                    <a:gd name="connsiteX16" fmla="*/ 41894 w 76170"/>
                    <a:gd name="connsiteY16" fmla="*/ 66749 h 120336"/>
                    <a:gd name="connsiteX17" fmla="*/ 76171 w 76170"/>
                    <a:gd name="connsiteY17" fmla="*/ 33845 h 120336"/>
                    <a:gd name="connsiteX18" fmla="*/ 41894 w 76170"/>
                    <a:gd name="connsiteY18" fmla="*/ 0 h 120336"/>
                    <a:gd name="connsiteX19" fmla="*/ 39037 w 76170"/>
                    <a:gd name="connsiteY19" fmla="*/ 53587 h 120336"/>
                    <a:gd name="connsiteX20" fmla="*/ 21899 w 76170"/>
                    <a:gd name="connsiteY20" fmla="*/ 53587 h 120336"/>
                    <a:gd name="connsiteX21" fmla="*/ 21899 w 76170"/>
                    <a:gd name="connsiteY21" fmla="*/ 13162 h 120336"/>
                    <a:gd name="connsiteX22" fmla="*/ 42846 w 76170"/>
                    <a:gd name="connsiteY22" fmla="*/ 13162 h 120336"/>
                    <a:gd name="connsiteX23" fmla="*/ 59984 w 76170"/>
                    <a:gd name="connsiteY23" fmla="*/ 32905 h 120336"/>
                    <a:gd name="connsiteX24" fmla="*/ 39037 w 76170"/>
                    <a:gd name="connsiteY24" fmla="*/ 53587 h 120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76170" h="120336">
                      <a:moveTo>
                        <a:pt x="41894" y="0"/>
                      </a:moveTo>
                      <a:lnTo>
                        <a:pt x="5713" y="0"/>
                      </a:lnTo>
                      <a:lnTo>
                        <a:pt x="5713" y="0"/>
                      </a:lnTo>
                      <a:lnTo>
                        <a:pt x="0" y="0"/>
                      </a:lnTo>
                      <a:lnTo>
                        <a:pt x="0" y="940"/>
                      </a:lnTo>
                      <a:cubicBezTo>
                        <a:pt x="4761" y="3760"/>
                        <a:pt x="5713" y="10341"/>
                        <a:pt x="5713" y="16922"/>
                      </a:cubicBezTo>
                      <a:lnTo>
                        <a:pt x="5713" y="22563"/>
                      </a:lnTo>
                      <a:cubicBezTo>
                        <a:pt x="5713" y="22563"/>
                        <a:pt x="5713" y="23503"/>
                        <a:pt x="5713" y="23503"/>
                      </a:cubicBezTo>
                      <a:lnTo>
                        <a:pt x="5713" y="23503"/>
                      </a:lnTo>
                      <a:lnTo>
                        <a:pt x="5713" y="109995"/>
                      </a:lnTo>
                      <a:cubicBezTo>
                        <a:pt x="5713" y="111875"/>
                        <a:pt x="4761" y="117516"/>
                        <a:pt x="1904" y="119397"/>
                      </a:cubicBezTo>
                      <a:lnTo>
                        <a:pt x="1904" y="120337"/>
                      </a:lnTo>
                      <a:lnTo>
                        <a:pt x="25707" y="120337"/>
                      </a:lnTo>
                      <a:lnTo>
                        <a:pt x="25707" y="119397"/>
                      </a:lnTo>
                      <a:cubicBezTo>
                        <a:pt x="21899" y="117516"/>
                        <a:pt x="21899" y="109055"/>
                        <a:pt x="21899" y="109055"/>
                      </a:cubicBezTo>
                      <a:lnTo>
                        <a:pt x="21899" y="66749"/>
                      </a:lnTo>
                      <a:lnTo>
                        <a:pt x="41894" y="66749"/>
                      </a:lnTo>
                      <a:cubicBezTo>
                        <a:pt x="54271" y="66749"/>
                        <a:pt x="76171" y="61108"/>
                        <a:pt x="76171" y="33845"/>
                      </a:cubicBezTo>
                      <a:cubicBezTo>
                        <a:pt x="76171" y="5641"/>
                        <a:pt x="58080" y="0"/>
                        <a:pt x="41894" y="0"/>
                      </a:cubicBezTo>
                      <a:close/>
                      <a:moveTo>
                        <a:pt x="39037" y="53587"/>
                      </a:moveTo>
                      <a:lnTo>
                        <a:pt x="21899" y="53587"/>
                      </a:lnTo>
                      <a:lnTo>
                        <a:pt x="21899" y="13162"/>
                      </a:lnTo>
                      <a:lnTo>
                        <a:pt x="42846" y="13162"/>
                      </a:lnTo>
                      <a:cubicBezTo>
                        <a:pt x="46654" y="13162"/>
                        <a:pt x="59984" y="15042"/>
                        <a:pt x="59984" y="32905"/>
                      </a:cubicBezTo>
                      <a:cubicBezTo>
                        <a:pt x="59984" y="51707"/>
                        <a:pt x="44750" y="53587"/>
                        <a:pt x="39037" y="53587"/>
                      </a:cubicBezTo>
                      <a:close/>
                    </a:path>
                  </a:pathLst>
                </a:custGeom>
                <a:solidFill>
                  <a:srgbClr val="004A93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0" name="任意形状 39">
                  <a:extLst>
                    <a:ext uri="{FF2B5EF4-FFF2-40B4-BE49-F238E27FC236}">
                      <a16:creationId xmlns:a16="http://schemas.microsoft.com/office/drawing/2014/main" id="{5516D1E2-73AC-3F8B-C89A-A4B146581F3F}"/>
                    </a:ext>
                  </a:extLst>
                </p:cNvPr>
                <p:cNvSpPr/>
                <p:nvPr/>
              </p:nvSpPr>
              <p:spPr>
                <a:xfrm>
                  <a:off x="5398407" y="6553584"/>
                  <a:ext cx="106639" cy="120336"/>
                </a:xfrm>
                <a:custGeom>
                  <a:avLst/>
                  <a:gdLst>
                    <a:gd name="connsiteX0" fmla="*/ 94261 w 106639"/>
                    <a:gd name="connsiteY0" fmla="*/ 95893 h 120336"/>
                    <a:gd name="connsiteX1" fmla="*/ 94261 w 106639"/>
                    <a:gd name="connsiteY1" fmla="*/ 95893 h 120336"/>
                    <a:gd name="connsiteX2" fmla="*/ 62841 w 106639"/>
                    <a:gd name="connsiteY2" fmla="*/ 0 h 120336"/>
                    <a:gd name="connsiteX3" fmla="*/ 42846 w 106639"/>
                    <a:gd name="connsiteY3" fmla="*/ 0 h 120336"/>
                    <a:gd name="connsiteX4" fmla="*/ 42846 w 106639"/>
                    <a:gd name="connsiteY4" fmla="*/ 0 h 120336"/>
                    <a:gd name="connsiteX5" fmla="*/ 37133 w 106639"/>
                    <a:gd name="connsiteY5" fmla="*/ 0 h 120336"/>
                    <a:gd name="connsiteX6" fmla="*/ 37133 w 106639"/>
                    <a:gd name="connsiteY6" fmla="*/ 940 h 120336"/>
                    <a:gd name="connsiteX7" fmla="*/ 39990 w 106639"/>
                    <a:gd name="connsiteY7" fmla="*/ 9401 h 120336"/>
                    <a:gd name="connsiteX8" fmla="*/ 39038 w 106639"/>
                    <a:gd name="connsiteY8" fmla="*/ 13162 h 120336"/>
                    <a:gd name="connsiteX9" fmla="*/ 38085 w 106639"/>
                    <a:gd name="connsiteY9" fmla="*/ 16922 h 120336"/>
                    <a:gd name="connsiteX10" fmla="*/ 38085 w 106639"/>
                    <a:gd name="connsiteY10" fmla="*/ 16922 h 120336"/>
                    <a:gd name="connsiteX11" fmla="*/ 8569 w 106639"/>
                    <a:gd name="connsiteY11" fmla="*/ 107175 h 120336"/>
                    <a:gd name="connsiteX12" fmla="*/ 0 w 106639"/>
                    <a:gd name="connsiteY12" fmla="*/ 119397 h 120336"/>
                    <a:gd name="connsiteX13" fmla="*/ 0 w 106639"/>
                    <a:gd name="connsiteY13" fmla="*/ 120337 h 120336"/>
                    <a:gd name="connsiteX14" fmla="*/ 26660 w 106639"/>
                    <a:gd name="connsiteY14" fmla="*/ 120337 h 120336"/>
                    <a:gd name="connsiteX15" fmla="*/ 26660 w 106639"/>
                    <a:gd name="connsiteY15" fmla="*/ 119397 h 120336"/>
                    <a:gd name="connsiteX16" fmla="*/ 22851 w 106639"/>
                    <a:gd name="connsiteY16" fmla="*/ 112816 h 120336"/>
                    <a:gd name="connsiteX17" fmla="*/ 32373 w 106639"/>
                    <a:gd name="connsiteY17" fmla="*/ 80851 h 120336"/>
                    <a:gd name="connsiteX18" fmla="*/ 73314 w 106639"/>
                    <a:gd name="connsiteY18" fmla="*/ 80851 h 120336"/>
                    <a:gd name="connsiteX19" fmla="*/ 82836 w 106639"/>
                    <a:gd name="connsiteY19" fmla="*/ 111875 h 120336"/>
                    <a:gd name="connsiteX20" fmla="*/ 79027 w 106639"/>
                    <a:gd name="connsiteY20" fmla="*/ 119397 h 120336"/>
                    <a:gd name="connsiteX21" fmla="*/ 79027 w 106639"/>
                    <a:gd name="connsiteY21" fmla="*/ 120337 h 120336"/>
                    <a:gd name="connsiteX22" fmla="*/ 106639 w 106639"/>
                    <a:gd name="connsiteY22" fmla="*/ 120337 h 120336"/>
                    <a:gd name="connsiteX23" fmla="*/ 106639 w 106639"/>
                    <a:gd name="connsiteY23" fmla="*/ 119397 h 120336"/>
                    <a:gd name="connsiteX24" fmla="*/ 98070 w 106639"/>
                    <a:gd name="connsiteY24" fmla="*/ 107175 h 120336"/>
                    <a:gd name="connsiteX25" fmla="*/ 94261 w 106639"/>
                    <a:gd name="connsiteY25" fmla="*/ 95893 h 120336"/>
                    <a:gd name="connsiteX26" fmla="*/ 36181 w 106639"/>
                    <a:gd name="connsiteY26" fmla="*/ 67689 h 120336"/>
                    <a:gd name="connsiteX27" fmla="*/ 52367 w 106639"/>
                    <a:gd name="connsiteY27" fmla="*/ 14102 h 120336"/>
                    <a:gd name="connsiteX28" fmla="*/ 52367 w 106639"/>
                    <a:gd name="connsiteY28" fmla="*/ 14102 h 120336"/>
                    <a:gd name="connsiteX29" fmla="*/ 68554 w 106639"/>
                    <a:gd name="connsiteY29" fmla="*/ 67689 h 120336"/>
                    <a:gd name="connsiteX30" fmla="*/ 36181 w 106639"/>
                    <a:gd name="connsiteY30" fmla="*/ 67689 h 120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06639" h="120336">
                      <a:moveTo>
                        <a:pt x="94261" y="95893"/>
                      </a:moveTo>
                      <a:cubicBezTo>
                        <a:pt x="94261" y="95893"/>
                        <a:pt x="94261" y="95893"/>
                        <a:pt x="94261" y="95893"/>
                      </a:cubicBezTo>
                      <a:lnTo>
                        <a:pt x="62841" y="0"/>
                      </a:lnTo>
                      <a:lnTo>
                        <a:pt x="42846" y="0"/>
                      </a:lnTo>
                      <a:lnTo>
                        <a:pt x="42846" y="0"/>
                      </a:lnTo>
                      <a:lnTo>
                        <a:pt x="37133" y="0"/>
                      </a:lnTo>
                      <a:lnTo>
                        <a:pt x="37133" y="940"/>
                      </a:lnTo>
                      <a:cubicBezTo>
                        <a:pt x="40942" y="2820"/>
                        <a:pt x="40942" y="5641"/>
                        <a:pt x="39990" y="9401"/>
                      </a:cubicBezTo>
                      <a:lnTo>
                        <a:pt x="39038" y="13162"/>
                      </a:lnTo>
                      <a:cubicBezTo>
                        <a:pt x="39038" y="14102"/>
                        <a:pt x="38085" y="15982"/>
                        <a:pt x="38085" y="16922"/>
                      </a:cubicBezTo>
                      <a:lnTo>
                        <a:pt x="38085" y="16922"/>
                      </a:lnTo>
                      <a:lnTo>
                        <a:pt x="8569" y="107175"/>
                      </a:lnTo>
                      <a:cubicBezTo>
                        <a:pt x="6665" y="111875"/>
                        <a:pt x="3809" y="116576"/>
                        <a:pt x="0" y="119397"/>
                      </a:cubicBezTo>
                      <a:lnTo>
                        <a:pt x="0" y="120337"/>
                      </a:lnTo>
                      <a:lnTo>
                        <a:pt x="26660" y="120337"/>
                      </a:lnTo>
                      <a:lnTo>
                        <a:pt x="26660" y="119397"/>
                      </a:lnTo>
                      <a:cubicBezTo>
                        <a:pt x="22851" y="117516"/>
                        <a:pt x="21899" y="115636"/>
                        <a:pt x="22851" y="112816"/>
                      </a:cubicBezTo>
                      <a:lnTo>
                        <a:pt x="32373" y="80851"/>
                      </a:lnTo>
                      <a:lnTo>
                        <a:pt x="73314" y="80851"/>
                      </a:lnTo>
                      <a:lnTo>
                        <a:pt x="82836" y="111875"/>
                      </a:lnTo>
                      <a:cubicBezTo>
                        <a:pt x="83788" y="115636"/>
                        <a:pt x="82836" y="116576"/>
                        <a:pt x="79027" y="119397"/>
                      </a:cubicBezTo>
                      <a:lnTo>
                        <a:pt x="79027" y="120337"/>
                      </a:lnTo>
                      <a:lnTo>
                        <a:pt x="106639" y="120337"/>
                      </a:lnTo>
                      <a:lnTo>
                        <a:pt x="106639" y="119397"/>
                      </a:lnTo>
                      <a:cubicBezTo>
                        <a:pt x="102831" y="116576"/>
                        <a:pt x="99974" y="111875"/>
                        <a:pt x="98070" y="107175"/>
                      </a:cubicBezTo>
                      <a:lnTo>
                        <a:pt x="94261" y="95893"/>
                      </a:lnTo>
                      <a:close/>
                      <a:moveTo>
                        <a:pt x="36181" y="67689"/>
                      </a:moveTo>
                      <a:lnTo>
                        <a:pt x="52367" y="14102"/>
                      </a:lnTo>
                      <a:lnTo>
                        <a:pt x="52367" y="14102"/>
                      </a:lnTo>
                      <a:lnTo>
                        <a:pt x="68554" y="67689"/>
                      </a:lnTo>
                      <a:lnTo>
                        <a:pt x="36181" y="67689"/>
                      </a:lnTo>
                      <a:close/>
                    </a:path>
                  </a:pathLst>
                </a:custGeom>
                <a:solidFill>
                  <a:srgbClr val="004A93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1" name="任意形状 40">
                  <a:extLst>
                    <a:ext uri="{FF2B5EF4-FFF2-40B4-BE49-F238E27FC236}">
                      <a16:creationId xmlns:a16="http://schemas.microsoft.com/office/drawing/2014/main" id="{C32DBF32-D284-0B25-BBA7-1A2895E8DD42}"/>
                    </a:ext>
                  </a:extLst>
                </p:cNvPr>
                <p:cNvSpPr/>
                <p:nvPr/>
              </p:nvSpPr>
              <p:spPr>
                <a:xfrm>
                  <a:off x="6197248" y="6553584"/>
                  <a:ext cx="23803" cy="121276"/>
                </a:xfrm>
                <a:custGeom>
                  <a:avLst/>
                  <a:gdLst>
                    <a:gd name="connsiteX0" fmla="*/ 19043 w 23803"/>
                    <a:gd name="connsiteY0" fmla="*/ 0 h 121276"/>
                    <a:gd name="connsiteX1" fmla="*/ 3808 w 23803"/>
                    <a:gd name="connsiteY1" fmla="*/ 0 h 121276"/>
                    <a:gd name="connsiteX2" fmla="*/ 3808 w 23803"/>
                    <a:gd name="connsiteY2" fmla="*/ 0 h 121276"/>
                    <a:gd name="connsiteX3" fmla="*/ 0 w 23803"/>
                    <a:gd name="connsiteY3" fmla="*/ 0 h 121276"/>
                    <a:gd name="connsiteX4" fmla="*/ 0 w 23803"/>
                    <a:gd name="connsiteY4" fmla="*/ 940 h 121276"/>
                    <a:gd name="connsiteX5" fmla="*/ 3808 w 23803"/>
                    <a:gd name="connsiteY5" fmla="*/ 9401 h 121276"/>
                    <a:gd name="connsiteX6" fmla="*/ 3808 w 23803"/>
                    <a:gd name="connsiteY6" fmla="*/ 111875 h 121276"/>
                    <a:gd name="connsiteX7" fmla="*/ 0 w 23803"/>
                    <a:gd name="connsiteY7" fmla="*/ 120337 h 121276"/>
                    <a:gd name="connsiteX8" fmla="*/ 0 w 23803"/>
                    <a:gd name="connsiteY8" fmla="*/ 121277 h 121276"/>
                    <a:gd name="connsiteX9" fmla="*/ 23803 w 23803"/>
                    <a:gd name="connsiteY9" fmla="*/ 121277 h 121276"/>
                    <a:gd name="connsiteX10" fmla="*/ 23803 w 23803"/>
                    <a:gd name="connsiteY10" fmla="*/ 120337 h 121276"/>
                    <a:gd name="connsiteX11" fmla="*/ 19995 w 23803"/>
                    <a:gd name="connsiteY11" fmla="*/ 111875 h 121276"/>
                    <a:gd name="connsiteX12" fmla="*/ 19995 w 23803"/>
                    <a:gd name="connsiteY12" fmla="*/ 10341 h 121276"/>
                    <a:gd name="connsiteX13" fmla="*/ 23803 w 23803"/>
                    <a:gd name="connsiteY13" fmla="*/ 940 h 121276"/>
                    <a:gd name="connsiteX14" fmla="*/ 23803 w 23803"/>
                    <a:gd name="connsiteY14" fmla="*/ 0 h 121276"/>
                    <a:gd name="connsiteX15" fmla="*/ 19043 w 23803"/>
                    <a:gd name="connsiteY15" fmla="*/ 0 h 121276"/>
                    <a:gd name="connsiteX16" fmla="*/ 19043 w 23803"/>
                    <a:gd name="connsiteY16" fmla="*/ 0 h 121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3803" h="121276">
                      <a:moveTo>
                        <a:pt x="19043" y="0"/>
                      </a:moveTo>
                      <a:lnTo>
                        <a:pt x="3808" y="0"/>
                      </a:lnTo>
                      <a:lnTo>
                        <a:pt x="3808" y="0"/>
                      </a:lnTo>
                      <a:lnTo>
                        <a:pt x="0" y="0"/>
                      </a:lnTo>
                      <a:lnTo>
                        <a:pt x="0" y="940"/>
                      </a:lnTo>
                      <a:cubicBezTo>
                        <a:pt x="2856" y="1880"/>
                        <a:pt x="3808" y="6581"/>
                        <a:pt x="3808" y="9401"/>
                      </a:cubicBezTo>
                      <a:lnTo>
                        <a:pt x="3808" y="111875"/>
                      </a:lnTo>
                      <a:cubicBezTo>
                        <a:pt x="3808" y="114696"/>
                        <a:pt x="2856" y="118456"/>
                        <a:pt x="0" y="120337"/>
                      </a:cubicBezTo>
                      <a:lnTo>
                        <a:pt x="0" y="121277"/>
                      </a:lnTo>
                      <a:lnTo>
                        <a:pt x="23803" y="121277"/>
                      </a:lnTo>
                      <a:lnTo>
                        <a:pt x="23803" y="120337"/>
                      </a:lnTo>
                      <a:cubicBezTo>
                        <a:pt x="20947" y="119397"/>
                        <a:pt x="19995" y="113756"/>
                        <a:pt x="19995" y="111875"/>
                      </a:cubicBezTo>
                      <a:lnTo>
                        <a:pt x="19995" y="10341"/>
                      </a:lnTo>
                      <a:cubicBezTo>
                        <a:pt x="19995" y="8461"/>
                        <a:pt x="20947" y="1880"/>
                        <a:pt x="23803" y="940"/>
                      </a:cubicBezTo>
                      <a:lnTo>
                        <a:pt x="23803" y="0"/>
                      </a:lnTo>
                      <a:lnTo>
                        <a:pt x="19043" y="0"/>
                      </a:lnTo>
                      <a:lnTo>
                        <a:pt x="19043" y="0"/>
                      </a:lnTo>
                      <a:close/>
                    </a:path>
                  </a:pathLst>
                </a:custGeom>
                <a:solidFill>
                  <a:srgbClr val="004A93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2" name="任意形状 41">
                  <a:extLst>
                    <a:ext uri="{FF2B5EF4-FFF2-40B4-BE49-F238E27FC236}">
                      <a16:creationId xmlns:a16="http://schemas.microsoft.com/office/drawing/2014/main" id="{2C1CC2B7-CEE3-AADD-A721-1E8FDC087165}"/>
                    </a:ext>
                  </a:extLst>
                </p:cNvPr>
                <p:cNvSpPr/>
                <p:nvPr/>
              </p:nvSpPr>
              <p:spPr>
                <a:xfrm>
                  <a:off x="6234381" y="6553584"/>
                  <a:ext cx="90452" cy="122216"/>
                </a:xfrm>
                <a:custGeom>
                  <a:avLst/>
                  <a:gdLst>
                    <a:gd name="connsiteX0" fmla="*/ 73314 w 90452"/>
                    <a:gd name="connsiteY0" fmla="*/ 0 h 122216"/>
                    <a:gd name="connsiteX1" fmla="*/ 73314 w 90452"/>
                    <a:gd name="connsiteY1" fmla="*/ 0 h 122216"/>
                    <a:gd name="connsiteX2" fmla="*/ 75219 w 90452"/>
                    <a:gd name="connsiteY2" fmla="*/ 3760 h 122216"/>
                    <a:gd name="connsiteX3" fmla="*/ 47607 w 90452"/>
                    <a:gd name="connsiteY3" fmla="*/ 103414 h 122216"/>
                    <a:gd name="connsiteX4" fmla="*/ 47607 w 90452"/>
                    <a:gd name="connsiteY4" fmla="*/ 103414 h 122216"/>
                    <a:gd name="connsiteX5" fmla="*/ 19995 w 90452"/>
                    <a:gd name="connsiteY5" fmla="*/ 0 h 122216"/>
                    <a:gd name="connsiteX6" fmla="*/ 2856 w 90452"/>
                    <a:gd name="connsiteY6" fmla="*/ 0 h 122216"/>
                    <a:gd name="connsiteX7" fmla="*/ 2856 w 90452"/>
                    <a:gd name="connsiteY7" fmla="*/ 0 h 122216"/>
                    <a:gd name="connsiteX8" fmla="*/ 0 w 90452"/>
                    <a:gd name="connsiteY8" fmla="*/ 0 h 122216"/>
                    <a:gd name="connsiteX9" fmla="*/ 0 w 90452"/>
                    <a:gd name="connsiteY9" fmla="*/ 940 h 122216"/>
                    <a:gd name="connsiteX10" fmla="*/ 5713 w 90452"/>
                    <a:gd name="connsiteY10" fmla="*/ 11282 h 122216"/>
                    <a:gd name="connsiteX11" fmla="*/ 8569 w 90452"/>
                    <a:gd name="connsiteY11" fmla="*/ 19743 h 122216"/>
                    <a:gd name="connsiteX12" fmla="*/ 9521 w 90452"/>
                    <a:gd name="connsiteY12" fmla="*/ 24443 h 122216"/>
                    <a:gd name="connsiteX13" fmla="*/ 9521 w 90452"/>
                    <a:gd name="connsiteY13" fmla="*/ 24443 h 122216"/>
                    <a:gd name="connsiteX14" fmla="*/ 29516 w 90452"/>
                    <a:gd name="connsiteY14" fmla="*/ 93073 h 122216"/>
                    <a:gd name="connsiteX15" fmla="*/ 54271 w 90452"/>
                    <a:gd name="connsiteY15" fmla="*/ 122217 h 122216"/>
                    <a:gd name="connsiteX16" fmla="*/ 62841 w 90452"/>
                    <a:gd name="connsiteY16" fmla="*/ 93073 h 122216"/>
                    <a:gd name="connsiteX17" fmla="*/ 90453 w 90452"/>
                    <a:gd name="connsiteY17" fmla="*/ 940 h 122216"/>
                    <a:gd name="connsiteX18" fmla="*/ 77123 w 90452"/>
                    <a:gd name="connsiteY18" fmla="*/ 940 h 122216"/>
                    <a:gd name="connsiteX19" fmla="*/ 73314 w 90452"/>
                    <a:gd name="connsiteY19" fmla="*/ 0 h 1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90452" h="122216">
                      <a:moveTo>
                        <a:pt x="73314" y="0"/>
                      </a:moveTo>
                      <a:lnTo>
                        <a:pt x="73314" y="0"/>
                      </a:lnTo>
                      <a:cubicBezTo>
                        <a:pt x="75219" y="940"/>
                        <a:pt x="75219" y="2820"/>
                        <a:pt x="75219" y="3760"/>
                      </a:cubicBezTo>
                      <a:lnTo>
                        <a:pt x="47607" y="103414"/>
                      </a:lnTo>
                      <a:lnTo>
                        <a:pt x="47607" y="103414"/>
                      </a:lnTo>
                      <a:lnTo>
                        <a:pt x="19995" y="0"/>
                      </a:lnTo>
                      <a:lnTo>
                        <a:pt x="2856" y="0"/>
                      </a:lnTo>
                      <a:lnTo>
                        <a:pt x="2856" y="0"/>
                      </a:lnTo>
                      <a:lnTo>
                        <a:pt x="0" y="0"/>
                      </a:lnTo>
                      <a:lnTo>
                        <a:pt x="0" y="940"/>
                      </a:lnTo>
                      <a:cubicBezTo>
                        <a:pt x="2856" y="3760"/>
                        <a:pt x="4761" y="7521"/>
                        <a:pt x="5713" y="11282"/>
                      </a:cubicBezTo>
                      <a:lnTo>
                        <a:pt x="8569" y="19743"/>
                      </a:lnTo>
                      <a:cubicBezTo>
                        <a:pt x="8569" y="21623"/>
                        <a:pt x="9521" y="22563"/>
                        <a:pt x="9521" y="24443"/>
                      </a:cubicBezTo>
                      <a:lnTo>
                        <a:pt x="9521" y="24443"/>
                      </a:lnTo>
                      <a:lnTo>
                        <a:pt x="29516" y="93073"/>
                      </a:lnTo>
                      <a:cubicBezTo>
                        <a:pt x="36181" y="114696"/>
                        <a:pt x="42846" y="119397"/>
                        <a:pt x="54271" y="122217"/>
                      </a:cubicBezTo>
                      <a:lnTo>
                        <a:pt x="62841" y="93073"/>
                      </a:lnTo>
                      <a:lnTo>
                        <a:pt x="90453" y="940"/>
                      </a:lnTo>
                      <a:lnTo>
                        <a:pt x="77123" y="940"/>
                      </a:lnTo>
                      <a:lnTo>
                        <a:pt x="73314" y="0"/>
                      </a:lnTo>
                      <a:close/>
                    </a:path>
                  </a:pathLst>
                </a:custGeom>
                <a:solidFill>
                  <a:srgbClr val="004A93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" name="任意形状 42">
                  <a:extLst>
                    <a:ext uri="{FF2B5EF4-FFF2-40B4-BE49-F238E27FC236}">
                      <a16:creationId xmlns:a16="http://schemas.microsoft.com/office/drawing/2014/main" id="{3558FDDA-92CC-BDC8-F894-C99B0EB1D69A}"/>
                    </a:ext>
                  </a:extLst>
                </p:cNvPr>
                <p:cNvSpPr/>
                <p:nvPr/>
              </p:nvSpPr>
              <p:spPr>
                <a:xfrm>
                  <a:off x="6342924" y="6552644"/>
                  <a:ext cx="71410" cy="121276"/>
                </a:xfrm>
                <a:custGeom>
                  <a:avLst/>
                  <a:gdLst>
                    <a:gd name="connsiteX0" fmla="*/ 51415 w 71410"/>
                    <a:gd name="connsiteY0" fmla="*/ 107175 h 121276"/>
                    <a:gd name="connsiteX1" fmla="*/ 49511 w 71410"/>
                    <a:gd name="connsiteY1" fmla="*/ 107175 h 121276"/>
                    <a:gd name="connsiteX2" fmla="*/ 48559 w 71410"/>
                    <a:gd name="connsiteY2" fmla="*/ 107175 h 121276"/>
                    <a:gd name="connsiteX3" fmla="*/ 48559 w 71410"/>
                    <a:gd name="connsiteY3" fmla="*/ 107175 h 121276"/>
                    <a:gd name="connsiteX4" fmla="*/ 19043 w 71410"/>
                    <a:gd name="connsiteY4" fmla="*/ 107175 h 121276"/>
                    <a:gd name="connsiteX5" fmla="*/ 19043 w 71410"/>
                    <a:gd name="connsiteY5" fmla="*/ 65809 h 121276"/>
                    <a:gd name="connsiteX6" fmla="*/ 57128 w 71410"/>
                    <a:gd name="connsiteY6" fmla="*/ 65809 h 121276"/>
                    <a:gd name="connsiteX7" fmla="*/ 62841 w 71410"/>
                    <a:gd name="connsiteY7" fmla="*/ 69570 h 121276"/>
                    <a:gd name="connsiteX8" fmla="*/ 62841 w 71410"/>
                    <a:gd name="connsiteY8" fmla="*/ 69570 h 121276"/>
                    <a:gd name="connsiteX9" fmla="*/ 62841 w 71410"/>
                    <a:gd name="connsiteY9" fmla="*/ 51707 h 121276"/>
                    <a:gd name="connsiteX10" fmla="*/ 62841 w 71410"/>
                    <a:gd name="connsiteY10" fmla="*/ 51707 h 121276"/>
                    <a:gd name="connsiteX11" fmla="*/ 57128 w 71410"/>
                    <a:gd name="connsiteY11" fmla="*/ 52647 h 121276"/>
                    <a:gd name="connsiteX12" fmla="*/ 50463 w 71410"/>
                    <a:gd name="connsiteY12" fmla="*/ 52647 h 121276"/>
                    <a:gd name="connsiteX13" fmla="*/ 50463 w 71410"/>
                    <a:gd name="connsiteY13" fmla="*/ 52647 h 121276"/>
                    <a:gd name="connsiteX14" fmla="*/ 19043 w 71410"/>
                    <a:gd name="connsiteY14" fmla="*/ 52647 h 121276"/>
                    <a:gd name="connsiteX15" fmla="*/ 19043 w 71410"/>
                    <a:gd name="connsiteY15" fmla="*/ 14102 h 121276"/>
                    <a:gd name="connsiteX16" fmla="*/ 59032 w 71410"/>
                    <a:gd name="connsiteY16" fmla="*/ 14102 h 121276"/>
                    <a:gd name="connsiteX17" fmla="*/ 65697 w 71410"/>
                    <a:gd name="connsiteY17" fmla="*/ 18803 h 121276"/>
                    <a:gd name="connsiteX18" fmla="*/ 65697 w 71410"/>
                    <a:gd name="connsiteY18" fmla="*/ 18803 h 121276"/>
                    <a:gd name="connsiteX19" fmla="*/ 65697 w 71410"/>
                    <a:gd name="connsiteY19" fmla="*/ 0 h 121276"/>
                    <a:gd name="connsiteX20" fmla="*/ 65697 w 71410"/>
                    <a:gd name="connsiteY20" fmla="*/ 0 h 121276"/>
                    <a:gd name="connsiteX21" fmla="*/ 62841 w 71410"/>
                    <a:gd name="connsiteY21" fmla="*/ 940 h 121276"/>
                    <a:gd name="connsiteX22" fmla="*/ 59984 w 71410"/>
                    <a:gd name="connsiteY22" fmla="*/ 940 h 121276"/>
                    <a:gd name="connsiteX23" fmla="*/ 59984 w 71410"/>
                    <a:gd name="connsiteY23" fmla="*/ 940 h 121276"/>
                    <a:gd name="connsiteX24" fmla="*/ 3808 w 71410"/>
                    <a:gd name="connsiteY24" fmla="*/ 940 h 121276"/>
                    <a:gd name="connsiteX25" fmla="*/ 3808 w 71410"/>
                    <a:gd name="connsiteY25" fmla="*/ 940 h 121276"/>
                    <a:gd name="connsiteX26" fmla="*/ 0 w 71410"/>
                    <a:gd name="connsiteY26" fmla="*/ 940 h 121276"/>
                    <a:gd name="connsiteX27" fmla="*/ 0 w 71410"/>
                    <a:gd name="connsiteY27" fmla="*/ 1880 h 121276"/>
                    <a:gd name="connsiteX28" fmla="*/ 3808 w 71410"/>
                    <a:gd name="connsiteY28" fmla="*/ 10341 h 121276"/>
                    <a:gd name="connsiteX29" fmla="*/ 3808 w 71410"/>
                    <a:gd name="connsiteY29" fmla="*/ 111875 h 121276"/>
                    <a:gd name="connsiteX30" fmla="*/ 0 w 71410"/>
                    <a:gd name="connsiteY30" fmla="*/ 120337 h 121276"/>
                    <a:gd name="connsiteX31" fmla="*/ 0 w 71410"/>
                    <a:gd name="connsiteY31" fmla="*/ 121277 h 121276"/>
                    <a:gd name="connsiteX32" fmla="*/ 23803 w 71410"/>
                    <a:gd name="connsiteY32" fmla="*/ 121277 h 121276"/>
                    <a:gd name="connsiteX33" fmla="*/ 23803 w 71410"/>
                    <a:gd name="connsiteY33" fmla="*/ 121277 h 121276"/>
                    <a:gd name="connsiteX34" fmla="*/ 62841 w 71410"/>
                    <a:gd name="connsiteY34" fmla="*/ 121277 h 121276"/>
                    <a:gd name="connsiteX35" fmla="*/ 62841 w 71410"/>
                    <a:gd name="connsiteY35" fmla="*/ 121277 h 121276"/>
                    <a:gd name="connsiteX36" fmla="*/ 65697 w 71410"/>
                    <a:gd name="connsiteY36" fmla="*/ 121277 h 121276"/>
                    <a:gd name="connsiteX37" fmla="*/ 71410 w 71410"/>
                    <a:gd name="connsiteY37" fmla="*/ 99654 h 121276"/>
                    <a:gd name="connsiteX38" fmla="*/ 71410 w 71410"/>
                    <a:gd name="connsiteY38" fmla="*/ 99654 h 121276"/>
                    <a:gd name="connsiteX39" fmla="*/ 51415 w 71410"/>
                    <a:gd name="connsiteY39" fmla="*/ 107175 h 121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71410" h="121276">
                      <a:moveTo>
                        <a:pt x="51415" y="107175"/>
                      </a:moveTo>
                      <a:lnTo>
                        <a:pt x="49511" y="107175"/>
                      </a:lnTo>
                      <a:cubicBezTo>
                        <a:pt x="49511" y="107175"/>
                        <a:pt x="48559" y="107175"/>
                        <a:pt x="48559" y="107175"/>
                      </a:cubicBezTo>
                      <a:lnTo>
                        <a:pt x="48559" y="107175"/>
                      </a:lnTo>
                      <a:lnTo>
                        <a:pt x="19043" y="107175"/>
                      </a:lnTo>
                      <a:lnTo>
                        <a:pt x="19043" y="65809"/>
                      </a:lnTo>
                      <a:lnTo>
                        <a:pt x="57128" y="65809"/>
                      </a:lnTo>
                      <a:cubicBezTo>
                        <a:pt x="59032" y="65809"/>
                        <a:pt x="61889" y="66749"/>
                        <a:pt x="62841" y="69570"/>
                      </a:cubicBezTo>
                      <a:lnTo>
                        <a:pt x="62841" y="69570"/>
                      </a:lnTo>
                      <a:lnTo>
                        <a:pt x="62841" y="51707"/>
                      </a:lnTo>
                      <a:lnTo>
                        <a:pt x="62841" y="51707"/>
                      </a:lnTo>
                      <a:cubicBezTo>
                        <a:pt x="60937" y="52647"/>
                        <a:pt x="59032" y="52647"/>
                        <a:pt x="57128" y="52647"/>
                      </a:cubicBezTo>
                      <a:lnTo>
                        <a:pt x="50463" y="52647"/>
                      </a:lnTo>
                      <a:lnTo>
                        <a:pt x="50463" y="52647"/>
                      </a:lnTo>
                      <a:lnTo>
                        <a:pt x="19043" y="52647"/>
                      </a:lnTo>
                      <a:lnTo>
                        <a:pt x="19043" y="14102"/>
                      </a:lnTo>
                      <a:lnTo>
                        <a:pt x="59032" y="14102"/>
                      </a:lnTo>
                      <a:cubicBezTo>
                        <a:pt x="60937" y="14102"/>
                        <a:pt x="62841" y="15042"/>
                        <a:pt x="65697" y="18803"/>
                      </a:cubicBezTo>
                      <a:lnTo>
                        <a:pt x="65697" y="18803"/>
                      </a:lnTo>
                      <a:lnTo>
                        <a:pt x="65697" y="0"/>
                      </a:lnTo>
                      <a:lnTo>
                        <a:pt x="65697" y="0"/>
                      </a:lnTo>
                      <a:cubicBezTo>
                        <a:pt x="64745" y="940"/>
                        <a:pt x="63793" y="940"/>
                        <a:pt x="62841" y="940"/>
                      </a:cubicBezTo>
                      <a:lnTo>
                        <a:pt x="59984" y="940"/>
                      </a:lnTo>
                      <a:cubicBezTo>
                        <a:pt x="59984" y="940"/>
                        <a:pt x="59984" y="940"/>
                        <a:pt x="59984" y="940"/>
                      </a:cubicBezTo>
                      <a:lnTo>
                        <a:pt x="3808" y="940"/>
                      </a:lnTo>
                      <a:lnTo>
                        <a:pt x="3808" y="940"/>
                      </a:lnTo>
                      <a:lnTo>
                        <a:pt x="0" y="940"/>
                      </a:lnTo>
                      <a:lnTo>
                        <a:pt x="0" y="1880"/>
                      </a:lnTo>
                      <a:cubicBezTo>
                        <a:pt x="2856" y="2820"/>
                        <a:pt x="3808" y="8461"/>
                        <a:pt x="3808" y="10341"/>
                      </a:cubicBezTo>
                      <a:lnTo>
                        <a:pt x="3808" y="111875"/>
                      </a:lnTo>
                      <a:cubicBezTo>
                        <a:pt x="3808" y="114696"/>
                        <a:pt x="2856" y="119397"/>
                        <a:pt x="0" y="120337"/>
                      </a:cubicBezTo>
                      <a:lnTo>
                        <a:pt x="0" y="121277"/>
                      </a:lnTo>
                      <a:lnTo>
                        <a:pt x="23803" y="121277"/>
                      </a:lnTo>
                      <a:lnTo>
                        <a:pt x="23803" y="121277"/>
                      </a:lnTo>
                      <a:lnTo>
                        <a:pt x="62841" y="121277"/>
                      </a:lnTo>
                      <a:lnTo>
                        <a:pt x="62841" y="121277"/>
                      </a:lnTo>
                      <a:lnTo>
                        <a:pt x="65697" y="121277"/>
                      </a:lnTo>
                      <a:lnTo>
                        <a:pt x="71410" y="99654"/>
                      </a:lnTo>
                      <a:lnTo>
                        <a:pt x="71410" y="99654"/>
                      </a:lnTo>
                      <a:cubicBezTo>
                        <a:pt x="63793" y="105295"/>
                        <a:pt x="58080" y="107175"/>
                        <a:pt x="51415" y="107175"/>
                      </a:cubicBezTo>
                      <a:close/>
                    </a:path>
                  </a:pathLst>
                </a:custGeom>
                <a:solidFill>
                  <a:srgbClr val="004A93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" name="任意形状 43">
                  <a:extLst>
                    <a:ext uri="{FF2B5EF4-FFF2-40B4-BE49-F238E27FC236}">
                      <a16:creationId xmlns:a16="http://schemas.microsoft.com/office/drawing/2014/main" id="{9147AEE0-196A-0880-84C1-C4D8A9B18935}"/>
                    </a:ext>
                  </a:extLst>
                </p:cNvPr>
                <p:cNvSpPr/>
                <p:nvPr/>
              </p:nvSpPr>
              <p:spPr>
                <a:xfrm>
                  <a:off x="6613330" y="6553584"/>
                  <a:ext cx="23803" cy="121276"/>
                </a:xfrm>
                <a:custGeom>
                  <a:avLst/>
                  <a:gdLst>
                    <a:gd name="connsiteX0" fmla="*/ 19043 w 23803"/>
                    <a:gd name="connsiteY0" fmla="*/ 0 h 121276"/>
                    <a:gd name="connsiteX1" fmla="*/ 3808 w 23803"/>
                    <a:gd name="connsiteY1" fmla="*/ 0 h 121276"/>
                    <a:gd name="connsiteX2" fmla="*/ 3808 w 23803"/>
                    <a:gd name="connsiteY2" fmla="*/ 0 h 121276"/>
                    <a:gd name="connsiteX3" fmla="*/ 0 w 23803"/>
                    <a:gd name="connsiteY3" fmla="*/ 0 h 121276"/>
                    <a:gd name="connsiteX4" fmla="*/ 0 w 23803"/>
                    <a:gd name="connsiteY4" fmla="*/ 940 h 121276"/>
                    <a:gd name="connsiteX5" fmla="*/ 3808 w 23803"/>
                    <a:gd name="connsiteY5" fmla="*/ 9401 h 121276"/>
                    <a:gd name="connsiteX6" fmla="*/ 3808 w 23803"/>
                    <a:gd name="connsiteY6" fmla="*/ 111875 h 121276"/>
                    <a:gd name="connsiteX7" fmla="*/ 0 w 23803"/>
                    <a:gd name="connsiteY7" fmla="*/ 120337 h 121276"/>
                    <a:gd name="connsiteX8" fmla="*/ 0 w 23803"/>
                    <a:gd name="connsiteY8" fmla="*/ 121277 h 121276"/>
                    <a:gd name="connsiteX9" fmla="*/ 23803 w 23803"/>
                    <a:gd name="connsiteY9" fmla="*/ 121277 h 121276"/>
                    <a:gd name="connsiteX10" fmla="*/ 23803 w 23803"/>
                    <a:gd name="connsiteY10" fmla="*/ 120337 h 121276"/>
                    <a:gd name="connsiteX11" fmla="*/ 19995 w 23803"/>
                    <a:gd name="connsiteY11" fmla="*/ 111875 h 121276"/>
                    <a:gd name="connsiteX12" fmla="*/ 19995 w 23803"/>
                    <a:gd name="connsiteY12" fmla="*/ 9401 h 121276"/>
                    <a:gd name="connsiteX13" fmla="*/ 23803 w 23803"/>
                    <a:gd name="connsiteY13" fmla="*/ 940 h 121276"/>
                    <a:gd name="connsiteX14" fmla="*/ 23803 w 23803"/>
                    <a:gd name="connsiteY14" fmla="*/ 0 h 121276"/>
                    <a:gd name="connsiteX15" fmla="*/ 19043 w 23803"/>
                    <a:gd name="connsiteY15" fmla="*/ 0 h 121276"/>
                    <a:gd name="connsiteX16" fmla="*/ 19043 w 23803"/>
                    <a:gd name="connsiteY16" fmla="*/ 0 h 121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3803" h="121276">
                      <a:moveTo>
                        <a:pt x="19043" y="0"/>
                      </a:moveTo>
                      <a:lnTo>
                        <a:pt x="3808" y="0"/>
                      </a:lnTo>
                      <a:lnTo>
                        <a:pt x="3808" y="0"/>
                      </a:lnTo>
                      <a:lnTo>
                        <a:pt x="0" y="0"/>
                      </a:lnTo>
                      <a:lnTo>
                        <a:pt x="0" y="940"/>
                      </a:lnTo>
                      <a:cubicBezTo>
                        <a:pt x="2857" y="1880"/>
                        <a:pt x="3808" y="6581"/>
                        <a:pt x="3808" y="9401"/>
                      </a:cubicBezTo>
                      <a:lnTo>
                        <a:pt x="3808" y="111875"/>
                      </a:lnTo>
                      <a:cubicBezTo>
                        <a:pt x="3808" y="114696"/>
                        <a:pt x="2857" y="118456"/>
                        <a:pt x="0" y="120337"/>
                      </a:cubicBezTo>
                      <a:lnTo>
                        <a:pt x="0" y="121277"/>
                      </a:lnTo>
                      <a:lnTo>
                        <a:pt x="23803" y="121277"/>
                      </a:lnTo>
                      <a:lnTo>
                        <a:pt x="23803" y="120337"/>
                      </a:lnTo>
                      <a:cubicBezTo>
                        <a:pt x="20947" y="119397"/>
                        <a:pt x="19995" y="113756"/>
                        <a:pt x="19995" y="111875"/>
                      </a:cubicBezTo>
                      <a:lnTo>
                        <a:pt x="19995" y="9401"/>
                      </a:lnTo>
                      <a:cubicBezTo>
                        <a:pt x="19995" y="6581"/>
                        <a:pt x="20947" y="1880"/>
                        <a:pt x="23803" y="940"/>
                      </a:cubicBezTo>
                      <a:lnTo>
                        <a:pt x="23803" y="0"/>
                      </a:lnTo>
                      <a:lnTo>
                        <a:pt x="19043" y="0"/>
                      </a:lnTo>
                      <a:lnTo>
                        <a:pt x="19043" y="0"/>
                      </a:lnTo>
                      <a:close/>
                    </a:path>
                  </a:pathLst>
                </a:custGeom>
                <a:solidFill>
                  <a:srgbClr val="004A93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" name="任意形状 44">
                  <a:extLst>
                    <a:ext uri="{FF2B5EF4-FFF2-40B4-BE49-F238E27FC236}">
                      <a16:creationId xmlns:a16="http://schemas.microsoft.com/office/drawing/2014/main" id="{2A796F76-27ED-5694-E941-22776D3D1EBB}"/>
                    </a:ext>
                  </a:extLst>
                </p:cNvPr>
                <p:cNvSpPr/>
                <p:nvPr/>
              </p:nvSpPr>
              <p:spPr>
                <a:xfrm>
                  <a:off x="6747581" y="6553584"/>
                  <a:ext cx="84739" cy="120336"/>
                </a:xfrm>
                <a:custGeom>
                  <a:avLst/>
                  <a:gdLst>
                    <a:gd name="connsiteX0" fmla="*/ 70458 w 84739"/>
                    <a:gd name="connsiteY0" fmla="*/ 0 h 120336"/>
                    <a:gd name="connsiteX1" fmla="*/ 70458 w 84739"/>
                    <a:gd name="connsiteY1" fmla="*/ 0 h 120336"/>
                    <a:gd name="connsiteX2" fmla="*/ 61889 w 84739"/>
                    <a:gd name="connsiteY2" fmla="*/ 0 h 120336"/>
                    <a:gd name="connsiteX3" fmla="*/ 61889 w 84739"/>
                    <a:gd name="connsiteY3" fmla="*/ 940 h 120336"/>
                    <a:gd name="connsiteX4" fmla="*/ 64745 w 84739"/>
                    <a:gd name="connsiteY4" fmla="*/ 14102 h 120336"/>
                    <a:gd name="connsiteX5" fmla="*/ 45702 w 84739"/>
                    <a:gd name="connsiteY5" fmla="*/ 58288 h 120336"/>
                    <a:gd name="connsiteX6" fmla="*/ 26660 w 84739"/>
                    <a:gd name="connsiteY6" fmla="*/ 13162 h 120336"/>
                    <a:gd name="connsiteX7" fmla="*/ 22851 w 84739"/>
                    <a:gd name="connsiteY7" fmla="*/ 4701 h 120336"/>
                    <a:gd name="connsiteX8" fmla="*/ 11426 w 84739"/>
                    <a:gd name="connsiteY8" fmla="*/ 940 h 120336"/>
                    <a:gd name="connsiteX9" fmla="*/ 0 w 84739"/>
                    <a:gd name="connsiteY9" fmla="*/ 940 h 120336"/>
                    <a:gd name="connsiteX10" fmla="*/ 10474 w 84739"/>
                    <a:gd name="connsiteY10" fmla="*/ 15042 h 120336"/>
                    <a:gd name="connsiteX11" fmla="*/ 37133 w 84739"/>
                    <a:gd name="connsiteY11" fmla="*/ 74270 h 120336"/>
                    <a:gd name="connsiteX12" fmla="*/ 37133 w 84739"/>
                    <a:gd name="connsiteY12" fmla="*/ 110935 h 120336"/>
                    <a:gd name="connsiteX13" fmla="*/ 33325 w 84739"/>
                    <a:gd name="connsiteY13" fmla="*/ 119397 h 120336"/>
                    <a:gd name="connsiteX14" fmla="*/ 33325 w 84739"/>
                    <a:gd name="connsiteY14" fmla="*/ 120337 h 120336"/>
                    <a:gd name="connsiteX15" fmla="*/ 37133 w 84739"/>
                    <a:gd name="connsiteY15" fmla="*/ 120337 h 120336"/>
                    <a:gd name="connsiteX16" fmla="*/ 37133 w 84739"/>
                    <a:gd name="connsiteY16" fmla="*/ 120337 h 120336"/>
                    <a:gd name="connsiteX17" fmla="*/ 52367 w 84739"/>
                    <a:gd name="connsiteY17" fmla="*/ 120337 h 120336"/>
                    <a:gd name="connsiteX18" fmla="*/ 52367 w 84739"/>
                    <a:gd name="connsiteY18" fmla="*/ 120337 h 120336"/>
                    <a:gd name="connsiteX19" fmla="*/ 56176 w 84739"/>
                    <a:gd name="connsiteY19" fmla="*/ 120337 h 120336"/>
                    <a:gd name="connsiteX20" fmla="*/ 56176 w 84739"/>
                    <a:gd name="connsiteY20" fmla="*/ 119397 h 120336"/>
                    <a:gd name="connsiteX21" fmla="*/ 52367 w 84739"/>
                    <a:gd name="connsiteY21" fmla="*/ 110935 h 120336"/>
                    <a:gd name="connsiteX22" fmla="*/ 52367 w 84739"/>
                    <a:gd name="connsiteY22" fmla="*/ 74270 h 120336"/>
                    <a:gd name="connsiteX23" fmla="*/ 78075 w 84739"/>
                    <a:gd name="connsiteY23" fmla="*/ 15982 h 120336"/>
                    <a:gd name="connsiteX24" fmla="*/ 78075 w 84739"/>
                    <a:gd name="connsiteY24" fmla="*/ 15982 h 120336"/>
                    <a:gd name="connsiteX25" fmla="*/ 84740 w 84739"/>
                    <a:gd name="connsiteY25" fmla="*/ 940 h 120336"/>
                    <a:gd name="connsiteX26" fmla="*/ 70458 w 84739"/>
                    <a:gd name="connsiteY26" fmla="*/ 940 h 120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84739" h="120336">
                      <a:moveTo>
                        <a:pt x="70458" y="0"/>
                      </a:moveTo>
                      <a:lnTo>
                        <a:pt x="70458" y="0"/>
                      </a:lnTo>
                      <a:lnTo>
                        <a:pt x="61889" y="0"/>
                      </a:lnTo>
                      <a:lnTo>
                        <a:pt x="61889" y="940"/>
                      </a:lnTo>
                      <a:cubicBezTo>
                        <a:pt x="67602" y="4701"/>
                        <a:pt x="66649" y="10341"/>
                        <a:pt x="64745" y="14102"/>
                      </a:cubicBezTo>
                      <a:lnTo>
                        <a:pt x="45702" y="58288"/>
                      </a:lnTo>
                      <a:lnTo>
                        <a:pt x="26660" y="13162"/>
                      </a:lnTo>
                      <a:lnTo>
                        <a:pt x="22851" y="4701"/>
                      </a:lnTo>
                      <a:cubicBezTo>
                        <a:pt x="20947" y="940"/>
                        <a:pt x="15234" y="940"/>
                        <a:pt x="11426" y="940"/>
                      </a:cubicBezTo>
                      <a:lnTo>
                        <a:pt x="0" y="940"/>
                      </a:lnTo>
                      <a:cubicBezTo>
                        <a:pt x="5713" y="4701"/>
                        <a:pt x="6665" y="8461"/>
                        <a:pt x="10474" y="15042"/>
                      </a:cubicBezTo>
                      <a:lnTo>
                        <a:pt x="37133" y="74270"/>
                      </a:lnTo>
                      <a:lnTo>
                        <a:pt x="37133" y="110935"/>
                      </a:lnTo>
                      <a:cubicBezTo>
                        <a:pt x="37133" y="113756"/>
                        <a:pt x="36181" y="118456"/>
                        <a:pt x="33325" y="119397"/>
                      </a:cubicBezTo>
                      <a:lnTo>
                        <a:pt x="33325" y="120337"/>
                      </a:lnTo>
                      <a:lnTo>
                        <a:pt x="37133" y="120337"/>
                      </a:lnTo>
                      <a:lnTo>
                        <a:pt x="37133" y="120337"/>
                      </a:lnTo>
                      <a:lnTo>
                        <a:pt x="52367" y="120337"/>
                      </a:lnTo>
                      <a:lnTo>
                        <a:pt x="52367" y="120337"/>
                      </a:lnTo>
                      <a:lnTo>
                        <a:pt x="56176" y="120337"/>
                      </a:lnTo>
                      <a:lnTo>
                        <a:pt x="56176" y="119397"/>
                      </a:lnTo>
                      <a:cubicBezTo>
                        <a:pt x="53320" y="118456"/>
                        <a:pt x="52367" y="113756"/>
                        <a:pt x="52367" y="110935"/>
                      </a:cubicBezTo>
                      <a:lnTo>
                        <a:pt x="52367" y="74270"/>
                      </a:lnTo>
                      <a:lnTo>
                        <a:pt x="78075" y="15982"/>
                      </a:lnTo>
                      <a:lnTo>
                        <a:pt x="78075" y="15982"/>
                      </a:lnTo>
                      <a:lnTo>
                        <a:pt x="84740" y="940"/>
                      </a:lnTo>
                      <a:lnTo>
                        <a:pt x="70458" y="940"/>
                      </a:lnTo>
                      <a:close/>
                    </a:path>
                  </a:pathLst>
                </a:custGeom>
                <a:solidFill>
                  <a:srgbClr val="004A93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6" name="任意形状 45">
                  <a:extLst>
                    <a:ext uri="{FF2B5EF4-FFF2-40B4-BE49-F238E27FC236}">
                      <a16:creationId xmlns:a16="http://schemas.microsoft.com/office/drawing/2014/main" id="{C81C73FF-F243-E6A6-88CB-E529C6E0F803}"/>
                    </a:ext>
                  </a:extLst>
                </p:cNvPr>
                <p:cNvSpPr/>
                <p:nvPr/>
              </p:nvSpPr>
              <p:spPr>
                <a:xfrm>
                  <a:off x="6651415" y="6552644"/>
                  <a:ext cx="83787" cy="122216"/>
                </a:xfrm>
                <a:custGeom>
                  <a:avLst/>
                  <a:gdLst>
                    <a:gd name="connsiteX0" fmla="*/ 79979 w 83787"/>
                    <a:gd name="connsiteY0" fmla="*/ 940 h 122216"/>
                    <a:gd name="connsiteX1" fmla="*/ 11426 w 83787"/>
                    <a:gd name="connsiteY1" fmla="*/ 940 h 122216"/>
                    <a:gd name="connsiteX2" fmla="*/ 9521 w 83787"/>
                    <a:gd name="connsiteY2" fmla="*/ 940 h 122216"/>
                    <a:gd name="connsiteX3" fmla="*/ 4761 w 83787"/>
                    <a:gd name="connsiteY3" fmla="*/ 0 h 122216"/>
                    <a:gd name="connsiteX4" fmla="*/ 4761 w 83787"/>
                    <a:gd name="connsiteY4" fmla="*/ 0 h 122216"/>
                    <a:gd name="connsiteX5" fmla="*/ 0 w 83787"/>
                    <a:gd name="connsiteY5" fmla="*/ 19743 h 122216"/>
                    <a:gd name="connsiteX6" fmla="*/ 0 w 83787"/>
                    <a:gd name="connsiteY6" fmla="*/ 19743 h 122216"/>
                    <a:gd name="connsiteX7" fmla="*/ 14282 w 83787"/>
                    <a:gd name="connsiteY7" fmla="*/ 15042 h 122216"/>
                    <a:gd name="connsiteX8" fmla="*/ 14282 w 83787"/>
                    <a:gd name="connsiteY8" fmla="*/ 15042 h 122216"/>
                    <a:gd name="connsiteX9" fmla="*/ 33325 w 83787"/>
                    <a:gd name="connsiteY9" fmla="*/ 15042 h 122216"/>
                    <a:gd name="connsiteX10" fmla="*/ 33325 w 83787"/>
                    <a:gd name="connsiteY10" fmla="*/ 110935 h 122216"/>
                    <a:gd name="connsiteX11" fmla="*/ 33325 w 83787"/>
                    <a:gd name="connsiteY11" fmla="*/ 110935 h 122216"/>
                    <a:gd name="connsiteX12" fmla="*/ 29516 w 83787"/>
                    <a:gd name="connsiteY12" fmla="*/ 121277 h 122216"/>
                    <a:gd name="connsiteX13" fmla="*/ 29516 w 83787"/>
                    <a:gd name="connsiteY13" fmla="*/ 122217 h 122216"/>
                    <a:gd name="connsiteX14" fmla="*/ 53320 w 83787"/>
                    <a:gd name="connsiteY14" fmla="*/ 122217 h 122216"/>
                    <a:gd name="connsiteX15" fmla="*/ 53320 w 83787"/>
                    <a:gd name="connsiteY15" fmla="*/ 121277 h 122216"/>
                    <a:gd name="connsiteX16" fmla="*/ 49511 w 83787"/>
                    <a:gd name="connsiteY16" fmla="*/ 112816 h 122216"/>
                    <a:gd name="connsiteX17" fmla="*/ 49511 w 83787"/>
                    <a:gd name="connsiteY17" fmla="*/ 14102 h 122216"/>
                    <a:gd name="connsiteX18" fmla="*/ 69506 w 83787"/>
                    <a:gd name="connsiteY18" fmla="*/ 14102 h 122216"/>
                    <a:gd name="connsiteX19" fmla="*/ 69506 w 83787"/>
                    <a:gd name="connsiteY19" fmla="*/ 14102 h 122216"/>
                    <a:gd name="connsiteX20" fmla="*/ 79979 w 83787"/>
                    <a:gd name="connsiteY20" fmla="*/ 19743 h 122216"/>
                    <a:gd name="connsiteX21" fmla="*/ 79979 w 83787"/>
                    <a:gd name="connsiteY21" fmla="*/ 19743 h 122216"/>
                    <a:gd name="connsiteX22" fmla="*/ 80931 w 83787"/>
                    <a:gd name="connsiteY22" fmla="*/ 14102 h 122216"/>
                    <a:gd name="connsiteX23" fmla="*/ 80931 w 83787"/>
                    <a:gd name="connsiteY23" fmla="*/ 14102 h 122216"/>
                    <a:gd name="connsiteX24" fmla="*/ 80931 w 83787"/>
                    <a:gd name="connsiteY24" fmla="*/ 13162 h 122216"/>
                    <a:gd name="connsiteX25" fmla="*/ 83788 w 83787"/>
                    <a:gd name="connsiteY25" fmla="*/ 0 h 122216"/>
                    <a:gd name="connsiteX26" fmla="*/ 83788 w 83787"/>
                    <a:gd name="connsiteY26" fmla="*/ 0 h 122216"/>
                    <a:gd name="connsiteX27" fmla="*/ 79979 w 83787"/>
                    <a:gd name="connsiteY27" fmla="*/ 940 h 1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83787" h="122216">
                      <a:moveTo>
                        <a:pt x="79979" y="940"/>
                      </a:moveTo>
                      <a:lnTo>
                        <a:pt x="11426" y="940"/>
                      </a:lnTo>
                      <a:lnTo>
                        <a:pt x="9521" y="940"/>
                      </a:lnTo>
                      <a:cubicBezTo>
                        <a:pt x="7617" y="940"/>
                        <a:pt x="6665" y="0"/>
                        <a:pt x="4761" y="0"/>
                      </a:cubicBezTo>
                      <a:lnTo>
                        <a:pt x="4761" y="0"/>
                      </a:lnTo>
                      <a:lnTo>
                        <a:pt x="0" y="19743"/>
                      </a:lnTo>
                      <a:lnTo>
                        <a:pt x="0" y="19743"/>
                      </a:lnTo>
                      <a:cubicBezTo>
                        <a:pt x="3808" y="15042"/>
                        <a:pt x="8569" y="15042"/>
                        <a:pt x="14282" y="15042"/>
                      </a:cubicBezTo>
                      <a:lnTo>
                        <a:pt x="14282" y="15042"/>
                      </a:lnTo>
                      <a:lnTo>
                        <a:pt x="33325" y="15042"/>
                      </a:lnTo>
                      <a:lnTo>
                        <a:pt x="33325" y="110935"/>
                      </a:lnTo>
                      <a:lnTo>
                        <a:pt x="33325" y="110935"/>
                      </a:lnTo>
                      <a:cubicBezTo>
                        <a:pt x="33325" y="110935"/>
                        <a:pt x="33325" y="119397"/>
                        <a:pt x="29516" y="121277"/>
                      </a:cubicBezTo>
                      <a:lnTo>
                        <a:pt x="29516" y="122217"/>
                      </a:lnTo>
                      <a:lnTo>
                        <a:pt x="53320" y="122217"/>
                      </a:lnTo>
                      <a:lnTo>
                        <a:pt x="53320" y="121277"/>
                      </a:lnTo>
                      <a:cubicBezTo>
                        <a:pt x="50463" y="120337"/>
                        <a:pt x="49511" y="114696"/>
                        <a:pt x="49511" y="112816"/>
                      </a:cubicBezTo>
                      <a:lnTo>
                        <a:pt x="49511" y="14102"/>
                      </a:lnTo>
                      <a:lnTo>
                        <a:pt x="69506" y="14102"/>
                      </a:lnTo>
                      <a:lnTo>
                        <a:pt x="69506" y="14102"/>
                      </a:lnTo>
                      <a:cubicBezTo>
                        <a:pt x="73314" y="14102"/>
                        <a:pt x="78075" y="13162"/>
                        <a:pt x="79979" y="19743"/>
                      </a:cubicBezTo>
                      <a:lnTo>
                        <a:pt x="79979" y="19743"/>
                      </a:lnTo>
                      <a:lnTo>
                        <a:pt x="80931" y="14102"/>
                      </a:lnTo>
                      <a:lnTo>
                        <a:pt x="80931" y="14102"/>
                      </a:lnTo>
                      <a:lnTo>
                        <a:pt x="80931" y="13162"/>
                      </a:lnTo>
                      <a:lnTo>
                        <a:pt x="83788" y="0"/>
                      </a:lnTo>
                      <a:lnTo>
                        <a:pt x="83788" y="0"/>
                      </a:lnTo>
                      <a:cubicBezTo>
                        <a:pt x="82836" y="940"/>
                        <a:pt x="81884" y="940"/>
                        <a:pt x="79979" y="940"/>
                      </a:cubicBezTo>
                      <a:close/>
                    </a:path>
                  </a:pathLst>
                </a:custGeom>
                <a:solidFill>
                  <a:srgbClr val="004A93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7" name="任意形状 46">
                  <a:extLst>
                    <a:ext uri="{FF2B5EF4-FFF2-40B4-BE49-F238E27FC236}">
                      <a16:creationId xmlns:a16="http://schemas.microsoft.com/office/drawing/2014/main" id="{11EB2184-4904-0456-0F75-8649813E24FF}"/>
                    </a:ext>
                  </a:extLst>
                </p:cNvPr>
                <p:cNvSpPr/>
                <p:nvPr/>
              </p:nvSpPr>
              <p:spPr>
                <a:xfrm>
                  <a:off x="6523829" y="6551704"/>
                  <a:ext cx="71422" cy="125037"/>
                </a:xfrm>
                <a:custGeom>
                  <a:avLst/>
                  <a:gdLst>
                    <a:gd name="connsiteX0" fmla="*/ 16186 w 71422"/>
                    <a:gd name="connsiteY0" fmla="*/ 31024 h 125037"/>
                    <a:gd name="connsiteX1" fmla="*/ 35229 w 71422"/>
                    <a:gd name="connsiteY1" fmla="*/ 13162 h 125037"/>
                    <a:gd name="connsiteX2" fmla="*/ 39990 w 71422"/>
                    <a:gd name="connsiteY2" fmla="*/ 13162 h 125037"/>
                    <a:gd name="connsiteX3" fmla="*/ 39990 w 71422"/>
                    <a:gd name="connsiteY3" fmla="*/ 13162 h 125037"/>
                    <a:gd name="connsiteX4" fmla="*/ 65697 w 71422"/>
                    <a:gd name="connsiteY4" fmla="*/ 22563 h 125037"/>
                    <a:gd name="connsiteX5" fmla="*/ 64745 w 71422"/>
                    <a:gd name="connsiteY5" fmla="*/ 3761 h 125037"/>
                    <a:gd name="connsiteX6" fmla="*/ 39038 w 71422"/>
                    <a:gd name="connsiteY6" fmla="*/ 0 h 125037"/>
                    <a:gd name="connsiteX7" fmla="*/ 39038 w 71422"/>
                    <a:gd name="connsiteY7" fmla="*/ 1880 h 125037"/>
                    <a:gd name="connsiteX8" fmla="*/ 39038 w 71422"/>
                    <a:gd name="connsiteY8" fmla="*/ 0 h 125037"/>
                    <a:gd name="connsiteX9" fmla="*/ 35229 w 71422"/>
                    <a:gd name="connsiteY9" fmla="*/ 0 h 125037"/>
                    <a:gd name="connsiteX10" fmla="*/ 0 w 71422"/>
                    <a:gd name="connsiteY10" fmla="*/ 32905 h 125037"/>
                    <a:gd name="connsiteX11" fmla="*/ 56176 w 71422"/>
                    <a:gd name="connsiteY11" fmla="*/ 92133 h 125037"/>
                    <a:gd name="connsiteX12" fmla="*/ 35229 w 71422"/>
                    <a:gd name="connsiteY12" fmla="*/ 110935 h 125037"/>
                    <a:gd name="connsiteX13" fmla="*/ 27612 w 71422"/>
                    <a:gd name="connsiteY13" fmla="*/ 110935 h 125037"/>
                    <a:gd name="connsiteX14" fmla="*/ 0 w 71422"/>
                    <a:gd name="connsiteY14" fmla="*/ 99654 h 125037"/>
                    <a:gd name="connsiteX15" fmla="*/ 3808 w 71422"/>
                    <a:gd name="connsiteY15" fmla="*/ 120337 h 125037"/>
                    <a:gd name="connsiteX16" fmla="*/ 35229 w 71422"/>
                    <a:gd name="connsiteY16" fmla="*/ 125037 h 125037"/>
                    <a:gd name="connsiteX17" fmla="*/ 35229 w 71422"/>
                    <a:gd name="connsiteY17" fmla="*/ 125037 h 125037"/>
                    <a:gd name="connsiteX18" fmla="*/ 71410 w 71422"/>
                    <a:gd name="connsiteY18" fmla="*/ 92133 h 125037"/>
                    <a:gd name="connsiteX19" fmla="*/ 16186 w 71422"/>
                    <a:gd name="connsiteY19" fmla="*/ 31024 h 1250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1422" h="125037">
                      <a:moveTo>
                        <a:pt x="16186" y="31024"/>
                      </a:moveTo>
                      <a:cubicBezTo>
                        <a:pt x="16186" y="17862"/>
                        <a:pt x="25708" y="13162"/>
                        <a:pt x="35229" y="13162"/>
                      </a:cubicBezTo>
                      <a:cubicBezTo>
                        <a:pt x="37133" y="13162"/>
                        <a:pt x="39990" y="13162"/>
                        <a:pt x="39990" y="13162"/>
                      </a:cubicBezTo>
                      <a:lnTo>
                        <a:pt x="39990" y="13162"/>
                      </a:lnTo>
                      <a:cubicBezTo>
                        <a:pt x="46654" y="13162"/>
                        <a:pt x="60937" y="15982"/>
                        <a:pt x="65697" y="22563"/>
                      </a:cubicBezTo>
                      <a:lnTo>
                        <a:pt x="64745" y="3761"/>
                      </a:lnTo>
                      <a:cubicBezTo>
                        <a:pt x="59032" y="1880"/>
                        <a:pt x="45702" y="0"/>
                        <a:pt x="39038" y="0"/>
                      </a:cubicBezTo>
                      <a:lnTo>
                        <a:pt x="39038" y="1880"/>
                      </a:lnTo>
                      <a:lnTo>
                        <a:pt x="39038" y="0"/>
                      </a:lnTo>
                      <a:cubicBezTo>
                        <a:pt x="38085" y="0"/>
                        <a:pt x="36181" y="0"/>
                        <a:pt x="35229" y="0"/>
                      </a:cubicBezTo>
                      <a:cubicBezTo>
                        <a:pt x="15234" y="0"/>
                        <a:pt x="0" y="11282"/>
                        <a:pt x="0" y="32905"/>
                      </a:cubicBezTo>
                      <a:cubicBezTo>
                        <a:pt x="0" y="68629"/>
                        <a:pt x="56176" y="65809"/>
                        <a:pt x="56176" y="92133"/>
                      </a:cubicBezTo>
                      <a:cubicBezTo>
                        <a:pt x="56176" y="105295"/>
                        <a:pt x="46654" y="110935"/>
                        <a:pt x="35229" y="110935"/>
                      </a:cubicBezTo>
                      <a:lnTo>
                        <a:pt x="27612" y="110935"/>
                      </a:lnTo>
                      <a:cubicBezTo>
                        <a:pt x="18090" y="110935"/>
                        <a:pt x="7617" y="107175"/>
                        <a:pt x="0" y="99654"/>
                      </a:cubicBezTo>
                      <a:lnTo>
                        <a:pt x="3808" y="120337"/>
                      </a:lnTo>
                      <a:cubicBezTo>
                        <a:pt x="11426" y="123157"/>
                        <a:pt x="27612" y="125037"/>
                        <a:pt x="35229" y="125037"/>
                      </a:cubicBezTo>
                      <a:lnTo>
                        <a:pt x="35229" y="125037"/>
                      </a:lnTo>
                      <a:cubicBezTo>
                        <a:pt x="54272" y="124097"/>
                        <a:pt x="71410" y="115636"/>
                        <a:pt x="71410" y="92133"/>
                      </a:cubicBezTo>
                      <a:cubicBezTo>
                        <a:pt x="72362" y="53587"/>
                        <a:pt x="16186" y="57348"/>
                        <a:pt x="16186" y="31024"/>
                      </a:cubicBezTo>
                      <a:close/>
                    </a:path>
                  </a:pathLst>
                </a:custGeom>
                <a:solidFill>
                  <a:srgbClr val="004A93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8" name="任意形状 47">
                  <a:extLst>
                    <a:ext uri="{FF2B5EF4-FFF2-40B4-BE49-F238E27FC236}">
                      <a16:creationId xmlns:a16="http://schemas.microsoft.com/office/drawing/2014/main" id="{40D7D1EC-3E34-F5EB-80DB-30BF99A0F82D}"/>
                    </a:ext>
                  </a:extLst>
                </p:cNvPr>
                <p:cNvSpPr/>
                <p:nvPr/>
              </p:nvSpPr>
              <p:spPr>
                <a:xfrm>
                  <a:off x="6082991" y="6552644"/>
                  <a:ext cx="92356" cy="122222"/>
                </a:xfrm>
                <a:custGeom>
                  <a:avLst/>
                  <a:gdLst>
                    <a:gd name="connsiteX0" fmla="*/ 89501 w 92356"/>
                    <a:gd name="connsiteY0" fmla="*/ 940 h 122222"/>
                    <a:gd name="connsiteX1" fmla="*/ 76171 w 92356"/>
                    <a:gd name="connsiteY1" fmla="*/ 940 h 122222"/>
                    <a:gd name="connsiteX2" fmla="*/ 76171 w 92356"/>
                    <a:gd name="connsiteY2" fmla="*/ 940 h 122222"/>
                    <a:gd name="connsiteX3" fmla="*/ 72362 w 92356"/>
                    <a:gd name="connsiteY3" fmla="*/ 940 h 122222"/>
                    <a:gd name="connsiteX4" fmla="*/ 72362 w 92356"/>
                    <a:gd name="connsiteY4" fmla="*/ 1880 h 122222"/>
                    <a:gd name="connsiteX5" fmla="*/ 76171 w 92356"/>
                    <a:gd name="connsiteY5" fmla="*/ 11282 h 122222"/>
                    <a:gd name="connsiteX6" fmla="*/ 76171 w 92356"/>
                    <a:gd name="connsiteY6" fmla="*/ 102474 h 122222"/>
                    <a:gd name="connsiteX7" fmla="*/ 28564 w 92356"/>
                    <a:gd name="connsiteY7" fmla="*/ 1880 h 122222"/>
                    <a:gd name="connsiteX8" fmla="*/ 6665 w 92356"/>
                    <a:gd name="connsiteY8" fmla="*/ 1880 h 122222"/>
                    <a:gd name="connsiteX9" fmla="*/ 6665 w 92356"/>
                    <a:gd name="connsiteY9" fmla="*/ 1880 h 122222"/>
                    <a:gd name="connsiteX10" fmla="*/ 0 w 92356"/>
                    <a:gd name="connsiteY10" fmla="*/ 1880 h 122222"/>
                    <a:gd name="connsiteX11" fmla="*/ 0 w 92356"/>
                    <a:gd name="connsiteY11" fmla="*/ 2820 h 122222"/>
                    <a:gd name="connsiteX12" fmla="*/ 6665 w 92356"/>
                    <a:gd name="connsiteY12" fmla="*/ 15982 h 122222"/>
                    <a:gd name="connsiteX13" fmla="*/ 6665 w 92356"/>
                    <a:gd name="connsiteY13" fmla="*/ 112816 h 122222"/>
                    <a:gd name="connsiteX14" fmla="*/ 2856 w 92356"/>
                    <a:gd name="connsiteY14" fmla="*/ 121277 h 122222"/>
                    <a:gd name="connsiteX15" fmla="*/ 2856 w 92356"/>
                    <a:gd name="connsiteY15" fmla="*/ 122217 h 122222"/>
                    <a:gd name="connsiteX16" fmla="*/ 6665 w 92356"/>
                    <a:gd name="connsiteY16" fmla="*/ 122217 h 122222"/>
                    <a:gd name="connsiteX17" fmla="*/ 19995 w 92356"/>
                    <a:gd name="connsiteY17" fmla="*/ 122217 h 122222"/>
                    <a:gd name="connsiteX18" fmla="*/ 23803 w 92356"/>
                    <a:gd name="connsiteY18" fmla="*/ 122217 h 122222"/>
                    <a:gd name="connsiteX19" fmla="*/ 23803 w 92356"/>
                    <a:gd name="connsiteY19" fmla="*/ 121277 h 122222"/>
                    <a:gd name="connsiteX20" fmla="*/ 19995 w 92356"/>
                    <a:gd name="connsiteY20" fmla="*/ 112816 h 122222"/>
                    <a:gd name="connsiteX21" fmla="*/ 19995 w 92356"/>
                    <a:gd name="connsiteY21" fmla="*/ 16922 h 122222"/>
                    <a:gd name="connsiteX22" fmla="*/ 19995 w 92356"/>
                    <a:gd name="connsiteY22" fmla="*/ 16922 h 122222"/>
                    <a:gd name="connsiteX23" fmla="*/ 59032 w 92356"/>
                    <a:gd name="connsiteY23" fmla="*/ 100594 h 122222"/>
                    <a:gd name="connsiteX24" fmla="*/ 88548 w 92356"/>
                    <a:gd name="connsiteY24" fmla="*/ 122217 h 122222"/>
                    <a:gd name="connsiteX25" fmla="*/ 88548 w 92356"/>
                    <a:gd name="connsiteY25" fmla="*/ 9401 h 122222"/>
                    <a:gd name="connsiteX26" fmla="*/ 92357 w 92356"/>
                    <a:gd name="connsiteY26" fmla="*/ 940 h 122222"/>
                    <a:gd name="connsiteX27" fmla="*/ 92357 w 92356"/>
                    <a:gd name="connsiteY27" fmla="*/ 0 h 122222"/>
                    <a:gd name="connsiteX28" fmla="*/ 89501 w 92356"/>
                    <a:gd name="connsiteY28" fmla="*/ 940 h 122222"/>
                    <a:gd name="connsiteX29" fmla="*/ 89501 w 92356"/>
                    <a:gd name="connsiteY29" fmla="*/ 940 h 122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92356" h="122222">
                      <a:moveTo>
                        <a:pt x="89501" y="940"/>
                      </a:moveTo>
                      <a:lnTo>
                        <a:pt x="76171" y="940"/>
                      </a:lnTo>
                      <a:lnTo>
                        <a:pt x="76171" y="940"/>
                      </a:lnTo>
                      <a:lnTo>
                        <a:pt x="72362" y="940"/>
                      </a:lnTo>
                      <a:lnTo>
                        <a:pt x="72362" y="1880"/>
                      </a:lnTo>
                      <a:cubicBezTo>
                        <a:pt x="75219" y="2820"/>
                        <a:pt x="76171" y="9401"/>
                        <a:pt x="76171" y="11282"/>
                      </a:cubicBezTo>
                      <a:lnTo>
                        <a:pt x="76171" y="102474"/>
                      </a:lnTo>
                      <a:lnTo>
                        <a:pt x="28564" y="1880"/>
                      </a:lnTo>
                      <a:lnTo>
                        <a:pt x="6665" y="1880"/>
                      </a:lnTo>
                      <a:lnTo>
                        <a:pt x="6665" y="1880"/>
                      </a:lnTo>
                      <a:lnTo>
                        <a:pt x="0" y="1880"/>
                      </a:lnTo>
                      <a:lnTo>
                        <a:pt x="0" y="2820"/>
                      </a:lnTo>
                      <a:cubicBezTo>
                        <a:pt x="4761" y="6581"/>
                        <a:pt x="5713" y="10341"/>
                        <a:pt x="6665" y="15982"/>
                      </a:cubicBezTo>
                      <a:lnTo>
                        <a:pt x="6665" y="112816"/>
                      </a:lnTo>
                      <a:cubicBezTo>
                        <a:pt x="6665" y="115636"/>
                        <a:pt x="5713" y="120337"/>
                        <a:pt x="2856" y="121277"/>
                      </a:cubicBezTo>
                      <a:lnTo>
                        <a:pt x="2856" y="122217"/>
                      </a:lnTo>
                      <a:lnTo>
                        <a:pt x="6665" y="122217"/>
                      </a:lnTo>
                      <a:lnTo>
                        <a:pt x="19995" y="122217"/>
                      </a:lnTo>
                      <a:lnTo>
                        <a:pt x="23803" y="122217"/>
                      </a:lnTo>
                      <a:lnTo>
                        <a:pt x="23803" y="121277"/>
                      </a:lnTo>
                      <a:cubicBezTo>
                        <a:pt x="20947" y="120337"/>
                        <a:pt x="19995" y="115636"/>
                        <a:pt x="19995" y="112816"/>
                      </a:cubicBezTo>
                      <a:lnTo>
                        <a:pt x="19995" y="16922"/>
                      </a:lnTo>
                      <a:lnTo>
                        <a:pt x="19995" y="16922"/>
                      </a:lnTo>
                      <a:cubicBezTo>
                        <a:pt x="19995" y="16922"/>
                        <a:pt x="39037" y="59228"/>
                        <a:pt x="59032" y="100594"/>
                      </a:cubicBezTo>
                      <a:cubicBezTo>
                        <a:pt x="70458" y="123157"/>
                        <a:pt x="88548" y="122217"/>
                        <a:pt x="88548" y="122217"/>
                      </a:cubicBezTo>
                      <a:lnTo>
                        <a:pt x="88548" y="9401"/>
                      </a:lnTo>
                      <a:cubicBezTo>
                        <a:pt x="88548" y="6581"/>
                        <a:pt x="89501" y="1880"/>
                        <a:pt x="92357" y="940"/>
                      </a:cubicBezTo>
                      <a:lnTo>
                        <a:pt x="92357" y="0"/>
                      </a:lnTo>
                      <a:lnTo>
                        <a:pt x="89501" y="940"/>
                      </a:lnTo>
                      <a:lnTo>
                        <a:pt x="89501" y="940"/>
                      </a:lnTo>
                      <a:close/>
                    </a:path>
                  </a:pathLst>
                </a:custGeom>
                <a:solidFill>
                  <a:srgbClr val="004A93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9" name="任意形状 48">
                  <a:extLst>
                    <a:ext uri="{FF2B5EF4-FFF2-40B4-BE49-F238E27FC236}">
                      <a16:creationId xmlns:a16="http://schemas.microsoft.com/office/drawing/2014/main" id="{42C22CAD-0F21-803B-34EF-560B5143E8ED}"/>
                    </a:ext>
                  </a:extLst>
                </p:cNvPr>
                <p:cNvSpPr/>
                <p:nvPr/>
              </p:nvSpPr>
              <p:spPr>
                <a:xfrm>
                  <a:off x="5981113" y="6553584"/>
                  <a:ext cx="83787" cy="122216"/>
                </a:xfrm>
                <a:custGeom>
                  <a:avLst/>
                  <a:gdLst>
                    <a:gd name="connsiteX0" fmla="*/ 79979 w 83787"/>
                    <a:gd name="connsiteY0" fmla="*/ 0 h 122216"/>
                    <a:gd name="connsiteX1" fmla="*/ 64745 w 83787"/>
                    <a:gd name="connsiteY1" fmla="*/ 0 h 122216"/>
                    <a:gd name="connsiteX2" fmla="*/ 64745 w 83787"/>
                    <a:gd name="connsiteY2" fmla="*/ 0 h 122216"/>
                    <a:gd name="connsiteX3" fmla="*/ 60937 w 83787"/>
                    <a:gd name="connsiteY3" fmla="*/ 0 h 122216"/>
                    <a:gd name="connsiteX4" fmla="*/ 60937 w 83787"/>
                    <a:gd name="connsiteY4" fmla="*/ 940 h 122216"/>
                    <a:gd name="connsiteX5" fmla="*/ 64745 w 83787"/>
                    <a:gd name="connsiteY5" fmla="*/ 9401 h 122216"/>
                    <a:gd name="connsiteX6" fmla="*/ 64745 w 83787"/>
                    <a:gd name="connsiteY6" fmla="*/ 77091 h 122216"/>
                    <a:gd name="connsiteX7" fmla="*/ 41894 w 83787"/>
                    <a:gd name="connsiteY7" fmla="*/ 109995 h 122216"/>
                    <a:gd name="connsiteX8" fmla="*/ 19043 w 83787"/>
                    <a:gd name="connsiteY8" fmla="*/ 77091 h 122216"/>
                    <a:gd name="connsiteX9" fmla="*/ 19043 w 83787"/>
                    <a:gd name="connsiteY9" fmla="*/ 10341 h 122216"/>
                    <a:gd name="connsiteX10" fmla="*/ 22851 w 83787"/>
                    <a:gd name="connsiteY10" fmla="*/ 940 h 122216"/>
                    <a:gd name="connsiteX11" fmla="*/ 22851 w 83787"/>
                    <a:gd name="connsiteY11" fmla="*/ 0 h 122216"/>
                    <a:gd name="connsiteX12" fmla="*/ 19043 w 83787"/>
                    <a:gd name="connsiteY12" fmla="*/ 0 h 122216"/>
                    <a:gd name="connsiteX13" fmla="*/ 19043 w 83787"/>
                    <a:gd name="connsiteY13" fmla="*/ 0 h 122216"/>
                    <a:gd name="connsiteX14" fmla="*/ 3808 w 83787"/>
                    <a:gd name="connsiteY14" fmla="*/ 0 h 122216"/>
                    <a:gd name="connsiteX15" fmla="*/ 3808 w 83787"/>
                    <a:gd name="connsiteY15" fmla="*/ 0 h 122216"/>
                    <a:gd name="connsiteX16" fmla="*/ 0 w 83787"/>
                    <a:gd name="connsiteY16" fmla="*/ 0 h 122216"/>
                    <a:gd name="connsiteX17" fmla="*/ 0 w 83787"/>
                    <a:gd name="connsiteY17" fmla="*/ 940 h 122216"/>
                    <a:gd name="connsiteX18" fmla="*/ 3808 w 83787"/>
                    <a:gd name="connsiteY18" fmla="*/ 11282 h 122216"/>
                    <a:gd name="connsiteX19" fmla="*/ 3808 w 83787"/>
                    <a:gd name="connsiteY19" fmla="*/ 11282 h 122216"/>
                    <a:gd name="connsiteX20" fmla="*/ 3808 w 83787"/>
                    <a:gd name="connsiteY20" fmla="*/ 76151 h 122216"/>
                    <a:gd name="connsiteX21" fmla="*/ 41894 w 83787"/>
                    <a:gd name="connsiteY21" fmla="*/ 122217 h 122216"/>
                    <a:gd name="connsiteX22" fmla="*/ 79979 w 83787"/>
                    <a:gd name="connsiteY22" fmla="*/ 76151 h 122216"/>
                    <a:gd name="connsiteX23" fmla="*/ 79979 w 83787"/>
                    <a:gd name="connsiteY23" fmla="*/ 11282 h 122216"/>
                    <a:gd name="connsiteX24" fmla="*/ 79979 w 83787"/>
                    <a:gd name="connsiteY24" fmla="*/ 11282 h 122216"/>
                    <a:gd name="connsiteX25" fmla="*/ 83788 w 83787"/>
                    <a:gd name="connsiteY25" fmla="*/ 940 h 122216"/>
                    <a:gd name="connsiteX26" fmla="*/ 83788 w 83787"/>
                    <a:gd name="connsiteY26" fmla="*/ 0 h 122216"/>
                    <a:gd name="connsiteX27" fmla="*/ 79979 w 83787"/>
                    <a:gd name="connsiteY27" fmla="*/ 0 h 122216"/>
                    <a:gd name="connsiteX28" fmla="*/ 79979 w 83787"/>
                    <a:gd name="connsiteY28" fmla="*/ 0 h 1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83787" h="122216">
                      <a:moveTo>
                        <a:pt x="79979" y="0"/>
                      </a:moveTo>
                      <a:lnTo>
                        <a:pt x="64745" y="0"/>
                      </a:lnTo>
                      <a:lnTo>
                        <a:pt x="64745" y="0"/>
                      </a:lnTo>
                      <a:lnTo>
                        <a:pt x="60937" y="0"/>
                      </a:lnTo>
                      <a:lnTo>
                        <a:pt x="60937" y="940"/>
                      </a:lnTo>
                      <a:cubicBezTo>
                        <a:pt x="63793" y="1880"/>
                        <a:pt x="64745" y="6581"/>
                        <a:pt x="64745" y="9401"/>
                      </a:cubicBezTo>
                      <a:lnTo>
                        <a:pt x="64745" y="77091"/>
                      </a:lnTo>
                      <a:cubicBezTo>
                        <a:pt x="64745" y="103414"/>
                        <a:pt x="57128" y="109995"/>
                        <a:pt x="41894" y="109995"/>
                      </a:cubicBezTo>
                      <a:cubicBezTo>
                        <a:pt x="27612" y="109995"/>
                        <a:pt x="19043" y="103414"/>
                        <a:pt x="19043" y="77091"/>
                      </a:cubicBezTo>
                      <a:lnTo>
                        <a:pt x="19043" y="10341"/>
                      </a:lnTo>
                      <a:cubicBezTo>
                        <a:pt x="19043" y="7521"/>
                        <a:pt x="19995" y="2820"/>
                        <a:pt x="22851" y="940"/>
                      </a:cubicBezTo>
                      <a:lnTo>
                        <a:pt x="22851" y="0"/>
                      </a:lnTo>
                      <a:lnTo>
                        <a:pt x="19043" y="0"/>
                      </a:lnTo>
                      <a:lnTo>
                        <a:pt x="19043" y="0"/>
                      </a:lnTo>
                      <a:lnTo>
                        <a:pt x="3808" y="0"/>
                      </a:lnTo>
                      <a:lnTo>
                        <a:pt x="3808" y="0"/>
                      </a:lnTo>
                      <a:lnTo>
                        <a:pt x="0" y="0"/>
                      </a:lnTo>
                      <a:lnTo>
                        <a:pt x="0" y="940"/>
                      </a:lnTo>
                      <a:cubicBezTo>
                        <a:pt x="3808" y="2820"/>
                        <a:pt x="3808" y="11282"/>
                        <a:pt x="3808" y="11282"/>
                      </a:cubicBezTo>
                      <a:lnTo>
                        <a:pt x="3808" y="11282"/>
                      </a:lnTo>
                      <a:lnTo>
                        <a:pt x="3808" y="76151"/>
                      </a:lnTo>
                      <a:cubicBezTo>
                        <a:pt x="3808" y="109055"/>
                        <a:pt x="16186" y="122217"/>
                        <a:pt x="41894" y="122217"/>
                      </a:cubicBezTo>
                      <a:cubicBezTo>
                        <a:pt x="67602" y="122217"/>
                        <a:pt x="79979" y="109055"/>
                        <a:pt x="79979" y="76151"/>
                      </a:cubicBezTo>
                      <a:lnTo>
                        <a:pt x="79979" y="11282"/>
                      </a:lnTo>
                      <a:lnTo>
                        <a:pt x="79979" y="11282"/>
                      </a:lnTo>
                      <a:cubicBezTo>
                        <a:pt x="79979" y="11282"/>
                        <a:pt x="79979" y="2820"/>
                        <a:pt x="83788" y="940"/>
                      </a:cubicBezTo>
                      <a:lnTo>
                        <a:pt x="83788" y="0"/>
                      </a:lnTo>
                      <a:lnTo>
                        <a:pt x="79979" y="0"/>
                      </a:lnTo>
                      <a:lnTo>
                        <a:pt x="79979" y="0"/>
                      </a:lnTo>
                      <a:close/>
                    </a:path>
                  </a:pathLst>
                </a:custGeom>
                <a:solidFill>
                  <a:srgbClr val="004A93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0" name="任意形状 49">
                  <a:extLst>
                    <a:ext uri="{FF2B5EF4-FFF2-40B4-BE49-F238E27FC236}">
                      <a16:creationId xmlns:a16="http://schemas.microsoft.com/office/drawing/2014/main" id="{C9A82CE9-21AC-413A-9EFA-E0470A785552}"/>
                    </a:ext>
                  </a:extLst>
                </p:cNvPr>
                <p:cNvSpPr/>
                <p:nvPr/>
              </p:nvSpPr>
              <p:spPr>
                <a:xfrm>
                  <a:off x="6429568" y="6554524"/>
                  <a:ext cx="85692" cy="120336"/>
                </a:xfrm>
                <a:custGeom>
                  <a:avLst/>
                  <a:gdLst>
                    <a:gd name="connsiteX0" fmla="*/ 71410 w 85692"/>
                    <a:gd name="connsiteY0" fmla="*/ 105295 h 120336"/>
                    <a:gd name="connsiteX1" fmla="*/ 48559 w 85692"/>
                    <a:gd name="connsiteY1" fmla="*/ 63929 h 120336"/>
                    <a:gd name="connsiteX2" fmla="*/ 73314 w 85692"/>
                    <a:gd name="connsiteY2" fmla="*/ 31964 h 120336"/>
                    <a:gd name="connsiteX3" fmla="*/ 40942 w 85692"/>
                    <a:gd name="connsiteY3" fmla="*/ 0 h 120336"/>
                    <a:gd name="connsiteX4" fmla="*/ 22851 w 85692"/>
                    <a:gd name="connsiteY4" fmla="*/ 0 h 120336"/>
                    <a:gd name="connsiteX5" fmla="*/ 22851 w 85692"/>
                    <a:gd name="connsiteY5" fmla="*/ 0 h 120336"/>
                    <a:gd name="connsiteX6" fmla="*/ 6665 w 85692"/>
                    <a:gd name="connsiteY6" fmla="*/ 0 h 120336"/>
                    <a:gd name="connsiteX7" fmla="*/ 3808 w 85692"/>
                    <a:gd name="connsiteY7" fmla="*/ 0 h 120336"/>
                    <a:gd name="connsiteX8" fmla="*/ 0 w 85692"/>
                    <a:gd name="connsiteY8" fmla="*/ 0 h 120336"/>
                    <a:gd name="connsiteX9" fmla="*/ 0 w 85692"/>
                    <a:gd name="connsiteY9" fmla="*/ 940 h 120336"/>
                    <a:gd name="connsiteX10" fmla="*/ 3808 w 85692"/>
                    <a:gd name="connsiteY10" fmla="*/ 10341 h 120336"/>
                    <a:gd name="connsiteX11" fmla="*/ 3808 w 85692"/>
                    <a:gd name="connsiteY11" fmla="*/ 109055 h 120336"/>
                    <a:gd name="connsiteX12" fmla="*/ 3808 w 85692"/>
                    <a:gd name="connsiteY12" fmla="*/ 109055 h 120336"/>
                    <a:gd name="connsiteX13" fmla="*/ 0 w 85692"/>
                    <a:gd name="connsiteY13" fmla="*/ 119397 h 120336"/>
                    <a:gd name="connsiteX14" fmla="*/ 0 w 85692"/>
                    <a:gd name="connsiteY14" fmla="*/ 120337 h 120336"/>
                    <a:gd name="connsiteX15" fmla="*/ 23803 w 85692"/>
                    <a:gd name="connsiteY15" fmla="*/ 120337 h 120336"/>
                    <a:gd name="connsiteX16" fmla="*/ 23803 w 85692"/>
                    <a:gd name="connsiteY16" fmla="*/ 119397 h 120336"/>
                    <a:gd name="connsiteX17" fmla="*/ 19995 w 85692"/>
                    <a:gd name="connsiteY17" fmla="*/ 109055 h 120336"/>
                    <a:gd name="connsiteX18" fmla="*/ 19995 w 85692"/>
                    <a:gd name="connsiteY18" fmla="*/ 109055 h 120336"/>
                    <a:gd name="connsiteX19" fmla="*/ 19995 w 85692"/>
                    <a:gd name="connsiteY19" fmla="*/ 64869 h 120336"/>
                    <a:gd name="connsiteX20" fmla="*/ 32372 w 85692"/>
                    <a:gd name="connsiteY20" fmla="*/ 64869 h 120336"/>
                    <a:gd name="connsiteX21" fmla="*/ 58080 w 85692"/>
                    <a:gd name="connsiteY21" fmla="*/ 112816 h 120336"/>
                    <a:gd name="connsiteX22" fmla="*/ 74266 w 85692"/>
                    <a:gd name="connsiteY22" fmla="*/ 119397 h 120336"/>
                    <a:gd name="connsiteX23" fmla="*/ 85692 w 85692"/>
                    <a:gd name="connsiteY23" fmla="*/ 119397 h 120336"/>
                    <a:gd name="connsiteX24" fmla="*/ 85692 w 85692"/>
                    <a:gd name="connsiteY24" fmla="*/ 118456 h 120336"/>
                    <a:gd name="connsiteX25" fmla="*/ 71410 w 85692"/>
                    <a:gd name="connsiteY25" fmla="*/ 105295 h 120336"/>
                    <a:gd name="connsiteX26" fmla="*/ 19043 w 85692"/>
                    <a:gd name="connsiteY26" fmla="*/ 50767 h 120336"/>
                    <a:gd name="connsiteX27" fmla="*/ 19043 w 85692"/>
                    <a:gd name="connsiteY27" fmla="*/ 13162 h 120336"/>
                    <a:gd name="connsiteX28" fmla="*/ 38085 w 85692"/>
                    <a:gd name="connsiteY28" fmla="*/ 13162 h 120336"/>
                    <a:gd name="connsiteX29" fmla="*/ 58080 w 85692"/>
                    <a:gd name="connsiteY29" fmla="*/ 31964 h 120336"/>
                    <a:gd name="connsiteX30" fmla="*/ 38085 w 85692"/>
                    <a:gd name="connsiteY30" fmla="*/ 50767 h 120336"/>
                    <a:gd name="connsiteX31" fmla="*/ 19043 w 85692"/>
                    <a:gd name="connsiteY31" fmla="*/ 50767 h 120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85692" h="120336">
                      <a:moveTo>
                        <a:pt x="71410" y="105295"/>
                      </a:moveTo>
                      <a:lnTo>
                        <a:pt x="48559" y="63929"/>
                      </a:lnTo>
                      <a:cubicBezTo>
                        <a:pt x="64745" y="60168"/>
                        <a:pt x="73314" y="45126"/>
                        <a:pt x="73314" y="31964"/>
                      </a:cubicBezTo>
                      <a:cubicBezTo>
                        <a:pt x="73314" y="16922"/>
                        <a:pt x="62841" y="0"/>
                        <a:pt x="40942" y="0"/>
                      </a:cubicBezTo>
                      <a:lnTo>
                        <a:pt x="22851" y="0"/>
                      </a:lnTo>
                      <a:lnTo>
                        <a:pt x="22851" y="0"/>
                      </a:lnTo>
                      <a:lnTo>
                        <a:pt x="6665" y="0"/>
                      </a:lnTo>
                      <a:lnTo>
                        <a:pt x="3808" y="0"/>
                      </a:lnTo>
                      <a:lnTo>
                        <a:pt x="0" y="0"/>
                      </a:lnTo>
                      <a:lnTo>
                        <a:pt x="0" y="940"/>
                      </a:lnTo>
                      <a:cubicBezTo>
                        <a:pt x="3808" y="2820"/>
                        <a:pt x="3808" y="8461"/>
                        <a:pt x="3808" y="10341"/>
                      </a:cubicBezTo>
                      <a:lnTo>
                        <a:pt x="3808" y="109055"/>
                      </a:lnTo>
                      <a:lnTo>
                        <a:pt x="3808" y="109055"/>
                      </a:lnTo>
                      <a:cubicBezTo>
                        <a:pt x="3808" y="109055"/>
                        <a:pt x="3808" y="117516"/>
                        <a:pt x="0" y="119397"/>
                      </a:cubicBezTo>
                      <a:lnTo>
                        <a:pt x="0" y="120337"/>
                      </a:lnTo>
                      <a:lnTo>
                        <a:pt x="23803" y="120337"/>
                      </a:lnTo>
                      <a:lnTo>
                        <a:pt x="23803" y="119397"/>
                      </a:lnTo>
                      <a:cubicBezTo>
                        <a:pt x="19995" y="117516"/>
                        <a:pt x="19995" y="109055"/>
                        <a:pt x="19995" y="109055"/>
                      </a:cubicBezTo>
                      <a:lnTo>
                        <a:pt x="19995" y="109055"/>
                      </a:lnTo>
                      <a:lnTo>
                        <a:pt x="19995" y="64869"/>
                      </a:lnTo>
                      <a:lnTo>
                        <a:pt x="32372" y="64869"/>
                      </a:lnTo>
                      <a:lnTo>
                        <a:pt x="58080" y="112816"/>
                      </a:lnTo>
                      <a:cubicBezTo>
                        <a:pt x="60937" y="119397"/>
                        <a:pt x="67602" y="119397"/>
                        <a:pt x="74266" y="119397"/>
                      </a:cubicBezTo>
                      <a:lnTo>
                        <a:pt x="85692" y="119397"/>
                      </a:lnTo>
                      <a:lnTo>
                        <a:pt x="85692" y="118456"/>
                      </a:lnTo>
                      <a:cubicBezTo>
                        <a:pt x="78075" y="113756"/>
                        <a:pt x="75219" y="111875"/>
                        <a:pt x="71410" y="105295"/>
                      </a:cubicBezTo>
                      <a:close/>
                      <a:moveTo>
                        <a:pt x="19043" y="50767"/>
                      </a:moveTo>
                      <a:lnTo>
                        <a:pt x="19043" y="13162"/>
                      </a:lnTo>
                      <a:lnTo>
                        <a:pt x="38085" y="13162"/>
                      </a:lnTo>
                      <a:cubicBezTo>
                        <a:pt x="52367" y="13162"/>
                        <a:pt x="58080" y="23503"/>
                        <a:pt x="58080" y="31964"/>
                      </a:cubicBezTo>
                      <a:cubicBezTo>
                        <a:pt x="58080" y="41366"/>
                        <a:pt x="52367" y="50767"/>
                        <a:pt x="38085" y="50767"/>
                      </a:cubicBezTo>
                      <a:lnTo>
                        <a:pt x="19043" y="50767"/>
                      </a:lnTo>
                      <a:close/>
                    </a:path>
                  </a:pathLst>
                </a:custGeom>
                <a:solidFill>
                  <a:srgbClr val="004A93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6" name="图形 2">
                <a:extLst>
                  <a:ext uri="{FF2B5EF4-FFF2-40B4-BE49-F238E27FC236}">
                    <a16:creationId xmlns:a16="http://schemas.microsoft.com/office/drawing/2014/main" id="{7FB80653-DED0-9EFD-10F3-FB7F81160F9E}"/>
                  </a:ext>
                </a:extLst>
              </p:cNvPr>
              <p:cNvGrpSpPr/>
              <p:nvPr/>
            </p:nvGrpSpPr>
            <p:grpSpPr>
              <a:xfrm>
                <a:off x="3818817" y="6188150"/>
                <a:ext cx="499878" cy="532201"/>
                <a:chOff x="3818817" y="6188150"/>
                <a:chExt cx="499878" cy="532201"/>
              </a:xfrm>
              <a:solidFill>
                <a:srgbClr val="004A93"/>
              </a:solidFill>
            </p:grpSpPr>
            <p:sp>
              <p:nvSpPr>
                <p:cNvPr id="8" name="任意形状 7">
                  <a:extLst>
                    <a:ext uri="{FF2B5EF4-FFF2-40B4-BE49-F238E27FC236}">
                      <a16:creationId xmlns:a16="http://schemas.microsoft.com/office/drawing/2014/main" id="{173B0C47-B54E-EB2A-F9C7-113526360039}"/>
                    </a:ext>
                  </a:extLst>
                </p:cNvPr>
                <p:cNvSpPr/>
                <p:nvPr/>
              </p:nvSpPr>
              <p:spPr>
                <a:xfrm>
                  <a:off x="3818817" y="6250260"/>
                  <a:ext cx="499878" cy="470091"/>
                </a:xfrm>
                <a:custGeom>
                  <a:avLst/>
                  <a:gdLst>
                    <a:gd name="connsiteX0" fmla="*/ 253268 w 499878"/>
                    <a:gd name="connsiteY0" fmla="*/ 377595 h 470091"/>
                    <a:gd name="connsiteX1" fmla="*/ 56176 w 499878"/>
                    <a:gd name="connsiteY1" fmla="*/ 360672 h 470091"/>
                    <a:gd name="connsiteX2" fmla="*/ 56176 w 499878"/>
                    <a:gd name="connsiteY2" fmla="*/ 59831 h 470091"/>
                    <a:gd name="connsiteX3" fmla="*/ 210422 w 499878"/>
                    <a:gd name="connsiteY3" fmla="*/ 68292 h 470091"/>
                    <a:gd name="connsiteX4" fmla="*/ 210422 w 499878"/>
                    <a:gd name="connsiteY4" fmla="*/ 15645 h 470091"/>
                    <a:gd name="connsiteX5" fmla="*/ 0 w 499878"/>
                    <a:gd name="connsiteY5" fmla="*/ 27866 h 470091"/>
                    <a:gd name="connsiteX6" fmla="*/ 0 w 499878"/>
                    <a:gd name="connsiteY6" fmla="*/ 85214 h 470091"/>
                    <a:gd name="connsiteX7" fmla="*/ 0 w 499878"/>
                    <a:gd name="connsiteY7" fmla="*/ 425541 h 470091"/>
                    <a:gd name="connsiteX8" fmla="*/ 239938 w 499878"/>
                    <a:gd name="connsiteY8" fmla="*/ 430242 h 470091"/>
                    <a:gd name="connsiteX9" fmla="*/ 499870 w 499878"/>
                    <a:gd name="connsiteY9" fmla="*/ 461266 h 470091"/>
                    <a:gd name="connsiteX10" fmla="*/ 499870 w 499878"/>
                    <a:gd name="connsiteY10" fmla="*/ 384175 h 470091"/>
                    <a:gd name="connsiteX11" fmla="*/ 253268 w 499878"/>
                    <a:gd name="connsiteY11" fmla="*/ 377595 h 4700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99878" h="470091">
                      <a:moveTo>
                        <a:pt x="253268" y="377595"/>
                      </a:moveTo>
                      <a:cubicBezTo>
                        <a:pt x="253268" y="377595"/>
                        <a:pt x="165671" y="344690"/>
                        <a:pt x="56176" y="360672"/>
                      </a:cubicBezTo>
                      <a:lnTo>
                        <a:pt x="56176" y="59831"/>
                      </a:lnTo>
                      <a:cubicBezTo>
                        <a:pt x="139012" y="35387"/>
                        <a:pt x="210422" y="68292"/>
                        <a:pt x="210422" y="68292"/>
                      </a:cubicBezTo>
                      <a:lnTo>
                        <a:pt x="210422" y="15645"/>
                      </a:lnTo>
                      <a:cubicBezTo>
                        <a:pt x="210422" y="15645"/>
                        <a:pt x="111400" y="-26661"/>
                        <a:pt x="0" y="27866"/>
                      </a:cubicBezTo>
                      <a:lnTo>
                        <a:pt x="0" y="85214"/>
                      </a:lnTo>
                      <a:cubicBezTo>
                        <a:pt x="0" y="85214"/>
                        <a:pt x="0" y="425541"/>
                        <a:pt x="0" y="425541"/>
                      </a:cubicBezTo>
                      <a:cubicBezTo>
                        <a:pt x="121873" y="382295"/>
                        <a:pt x="239938" y="430242"/>
                        <a:pt x="239938" y="430242"/>
                      </a:cubicBezTo>
                      <a:cubicBezTo>
                        <a:pt x="408465" y="495111"/>
                        <a:pt x="499870" y="461266"/>
                        <a:pt x="499870" y="461266"/>
                      </a:cubicBezTo>
                      <a:lnTo>
                        <a:pt x="499870" y="384175"/>
                      </a:lnTo>
                      <a:cubicBezTo>
                        <a:pt x="500822" y="384175"/>
                        <a:pt x="423699" y="432122"/>
                        <a:pt x="253268" y="377595"/>
                      </a:cubicBezTo>
                      <a:close/>
                    </a:path>
                  </a:pathLst>
                </a:custGeom>
                <a:solidFill>
                  <a:srgbClr val="004A93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" name="任意形状 8">
                  <a:extLst>
                    <a:ext uri="{FF2B5EF4-FFF2-40B4-BE49-F238E27FC236}">
                      <a16:creationId xmlns:a16="http://schemas.microsoft.com/office/drawing/2014/main" id="{46A34F95-1EFD-CCE6-ADB2-2BCC3112EF82}"/>
                    </a:ext>
                  </a:extLst>
                </p:cNvPr>
                <p:cNvSpPr/>
                <p:nvPr/>
              </p:nvSpPr>
              <p:spPr>
                <a:xfrm>
                  <a:off x="4027335" y="6188150"/>
                  <a:ext cx="236129" cy="425602"/>
                </a:xfrm>
                <a:custGeom>
                  <a:avLst/>
                  <a:gdLst>
                    <a:gd name="connsiteX0" fmla="*/ 236129 w 236129"/>
                    <a:gd name="connsiteY0" fmla="*/ 421842 h 425602"/>
                    <a:gd name="connsiteX1" fmla="*/ 236129 w 236129"/>
                    <a:gd name="connsiteY1" fmla="*/ 22287 h 425602"/>
                    <a:gd name="connsiteX2" fmla="*/ 1904 w 236129"/>
                    <a:gd name="connsiteY2" fmla="*/ 23227 h 425602"/>
                    <a:gd name="connsiteX3" fmla="*/ 1904 w 236129"/>
                    <a:gd name="connsiteY3" fmla="*/ 77755 h 425602"/>
                    <a:gd name="connsiteX4" fmla="*/ 180905 w 236129"/>
                    <a:gd name="connsiteY4" fmla="*/ 58952 h 425602"/>
                    <a:gd name="connsiteX5" fmla="*/ 180905 w 236129"/>
                    <a:gd name="connsiteY5" fmla="*/ 354153 h 425602"/>
                    <a:gd name="connsiteX6" fmla="*/ 25708 w 236129"/>
                    <a:gd name="connsiteY6" fmla="*/ 362614 h 425602"/>
                    <a:gd name="connsiteX7" fmla="*/ 25708 w 236129"/>
                    <a:gd name="connsiteY7" fmla="*/ 114420 h 425602"/>
                    <a:gd name="connsiteX8" fmla="*/ 63793 w 236129"/>
                    <a:gd name="connsiteY8" fmla="*/ 101258 h 425602"/>
                    <a:gd name="connsiteX9" fmla="*/ 99974 w 236129"/>
                    <a:gd name="connsiteY9" fmla="*/ 119120 h 425602"/>
                    <a:gd name="connsiteX10" fmla="*/ 99974 w 236129"/>
                    <a:gd name="connsiteY10" fmla="*/ 156726 h 425602"/>
                    <a:gd name="connsiteX11" fmla="*/ 93309 w 236129"/>
                    <a:gd name="connsiteY11" fmla="*/ 167067 h 425602"/>
                    <a:gd name="connsiteX12" fmla="*/ 77123 w 236129"/>
                    <a:gd name="connsiteY12" fmla="*/ 170828 h 425602"/>
                    <a:gd name="connsiteX13" fmla="*/ 77123 w 236129"/>
                    <a:gd name="connsiteY13" fmla="*/ 194331 h 425602"/>
                    <a:gd name="connsiteX14" fmla="*/ 89501 w 236129"/>
                    <a:gd name="connsiteY14" fmla="*/ 192451 h 425602"/>
                    <a:gd name="connsiteX15" fmla="*/ 99022 w 236129"/>
                    <a:gd name="connsiteY15" fmla="*/ 203732 h 425602"/>
                    <a:gd name="connsiteX16" fmla="*/ 99022 w 236129"/>
                    <a:gd name="connsiteY16" fmla="*/ 254499 h 425602"/>
                    <a:gd name="connsiteX17" fmla="*/ 95213 w 236129"/>
                    <a:gd name="connsiteY17" fmla="*/ 265781 h 425602"/>
                    <a:gd name="connsiteX18" fmla="*/ 76171 w 236129"/>
                    <a:gd name="connsiteY18" fmla="*/ 270481 h 425602"/>
                    <a:gd name="connsiteX19" fmla="*/ 76171 w 236129"/>
                    <a:gd name="connsiteY19" fmla="*/ 293045 h 425602"/>
                    <a:gd name="connsiteX20" fmla="*/ 102830 w 236129"/>
                    <a:gd name="connsiteY20" fmla="*/ 288344 h 425602"/>
                    <a:gd name="connsiteX21" fmla="*/ 119017 w 236129"/>
                    <a:gd name="connsiteY21" fmla="*/ 274242 h 425602"/>
                    <a:gd name="connsiteX22" fmla="*/ 120921 w 236129"/>
                    <a:gd name="connsiteY22" fmla="*/ 194331 h 425602"/>
                    <a:gd name="connsiteX23" fmla="*/ 106639 w 236129"/>
                    <a:gd name="connsiteY23" fmla="*/ 177409 h 425602"/>
                    <a:gd name="connsiteX24" fmla="*/ 120921 w 236129"/>
                    <a:gd name="connsiteY24" fmla="*/ 155786 h 425602"/>
                    <a:gd name="connsiteX25" fmla="*/ 120921 w 236129"/>
                    <a:gd name="connsiteY25" fmla="*/ 108779 h 425602"/>
                    <a:gd name="connsiteX26" fmla="*/ 61889 w 236129"/>
                    <a:gd name="connsiteY26" fmla="*/ 74934 h 425602"/>
                    <a:gd name="connsiteX27" fmla="*/ 0 w 236129"/>
                    <a:gd name="connsiteY27" fmla="*/ 95617 h 425602"/>
                    <a:gd name="connsiteX28" fmla="*/ 0 w 236129"/>
                    <a:gd name="connsiteY28" fmla="*/ 425603 h 425602"/>
                    <a:gd name="connsiteX29" fmla="*/ 236129 w 236129"/>
                    <a:gd name="connsiteY29" fmla="*/ 421842 h 425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236129" h="425602">
                      <a:moveTo>
                        <a:pt x="236129" y="421842"/>
                      </a:moveTo>
                      <a:lnTo>
                        <a:pt x="236129" y="22287"/>
                      </a:lnTo>
                      <a:cubicBezTo>
                        <a:pt x="236129" y="22287"/>
                        <a:pt x="121873" y="-28480"/>
                        <a:pt x="1904" y="23227"/>
                      </a:cubicBezTo>
                      <a:lnTo>
                        <a:pt x="1904" y="77755"/>
                      </a:lnTo>
                      <a:cubicBezTo>
                        <a:pt x="65697" y="44850"/>
                        <a:pt x="134251" y="49551"/>
                        <a:pt x="180905" y="58952"/>
                      </a:cubicBezTo>
                      <a:lnTo>
                        <a:pt x="180905" y="354153"/>
                      </a:lnTo>
                      <a:cubicBezTo>
                        <a:pt x="140916" y="347572"/>
                        <a:pt x="82836" y="344752"/>
                        <a:pt x="25708" y="362614"/>
                      </a:cubicBezTo>
                      <a:lnTo>
                        <a:pt x="25708" y="114420"/>
                      </a:lnTo>
                      <a:cubicBezTo>
                        <a:pt x="36181" y="110659"/>
                        <a:pt x="50463" y="105959"/>
                        <a:pt x="63793" y="101258"/>
                      </a:cubicBezTo>
                      <a:cubicBezTo>
                        <a:pt x="72362" y="98438"/>
                        <a:pt x="99022" y="91857"/>
                        <a:pt x="99974" y="119120"/>
                      </a:cubicBezTo>
                      <a:cubicBezTo>
                        <a:pt x="99974" y="132282"/>
                        <a:pt x="99974" y="138863"/>
                        <a:pt x="99974" y="156726"/>
                      </a:cubicBezTo>
                      <a:cubicBezTo>
                        <a:pt x="99974" y="161426"/>
                        <a:pt x="98070" y="165187"/>
                        <a:pt x="93309" y="167067"/>
                      </a:cubicBezTo>
                      <a:cubicBezTo>
                        <a:pt x="89501" y="168947"/>
                        <a:pt x="77123" y="170828"/>
                        <a:pt x="77123" y="170828"/>
                      </a:cubicBezTo>
                      <a:lnTo>
                        <a:pt x="77123" y="194331"/>
                      </a:lnTo>
                      <a:cubicBezTo>
                        <a:pt x="77123" y="194331"/>
                        <a:pt x="78075" y="194331"/>
                        <a:pt x="89501" y="192451"/>
                      </a:cubicBezTo>
                      <a:cubicBezTo>
                        <a:pt x="97118" y="191511"/>
                        <a:pt x="99022" y="196211"/>
                        <a:pt x="99022" y="203732"/>
                      </a:cubicBezTo>
                      <a:cubicBezTo>
                        <a:pt x="99022" y="220655"/>
                        <a:pt x="99022" y="254499"/>
                        <a:pt x="99022" y="254499"/>
                      </a:cubicBezTo>
                      <a:cubicBezTo>
                        <a:pt x="99022" y="254499"/>
                        <a:pt x="99022" y="261080"/>
                        <a:pt x="95213" y="265781"/>
                      </a:cubicBezTo>
                      <a:cubicBezTo>
                        <a:pt x="91405" y="270481"/>
                        <a:pt x="76171" y="270481"/>
                        <a:pt x="76171" y="270481"/>
                      </a:cubicBezTo>
                      <a:lnTo>
                        <a:pt x="76171" y="293045"/>
                      </a:lnTo>
                      <a:cubicBezTo>
                        <a:pt x="76171" y="293045"/>
                        <a:pt x="94261" y="292104"/>
                        <a:pt x="102830" y="288344"/>
                      </a:cubicBezTo>
                      <a:cubicBezTo>
                        <a:pt x="105687" y="287404"/>
                        <a:pt x="116160" y="282703"/>
                        <a:pt x="119017" y="274242"/>
                      </a:cubicBezTo>
                      <a:cubicBezTo>
                        <a:pt x="122825" y="262960"/>
                        <a:pt x="122825" y="215954"/>
                        <a:pt x="120921" y="194331"/>
                      </a:cubicBezTo>
                      <a:cubicBezTo>
                        <a:pt x="119969" y="180229"/>
                        <a:pt x="106639" y="177409"/>
                        <a:pt x="106639" y="177409"/>
                      </a:cubicBezTo>
                      <a:cubicBezTo>
                        <a:pt x="106639" y="177409"/>
                        <a:pt x="120921" y="170828"/>
                        <a:pt x="120921" y="155786"/>
                      </a:cubicBezTo>
                      <a:lnTo>
                        <a:pt x="120921" y="108779"/>
                      </a:lnTo>
                      <a:cubicBezTo>
                        <a:pt x="120921" y="76815"/>
                        <a:pt x="90453" y="66473"/>
                        <a:pt x="61889" y="74934"/>
                      </a:cubicBezTo>
                      <a:cubicBezTo>
                        <a:pt x="32372" y="81515"/>
                        <a:pt x="0" y="95617"/>
                        <a:pt x="0" y="95617"/>
                      </a:cubicBezTo>
                      <a:lnTo>
                        <a:pt x="0" y="425603"/>
                      </a:lnTo>
                      <a:cubicBezTo>
                        <a:pt x="104735" y="366375"/>
                        <a:pt x="236129" y="421842"/>
                        <a:pt x="236129" y="421842"/>
                      </a:cubicBezTo>
                      <a:close/>
                    </a:path>
                  </a:pathLst>
                </a:custGeom>
                <a:solidFill>
                  <a:srgbClr val="004A93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" name="任意形状 9">
                  <a:extLst>
                    <a:ext uri="{FF2B5EF4-FFF2-40B4-BE49-F238E27FC236}">
                      <a16:creationId xmlns:a16="http://schemas.microsoft.com/office/drawing/2014/main" id="{7A35F5BB-FB32-D528-30C3-75575168BA70}"/>
                    </a:ext>
                  </a:extLst>
                </p:cNvPr>
                <p:cNvSpPr/>
                <p:nvPr/>
              </p:nvSpPr>
              <p:spPr>
                <a:xfrm>
                  <a:off x="4072085" y="6260113"/>
                  <a:ext cx="117112" cy="266207"/>
                </a:xfrm>
                <a:custGeom>
                  <a:avLst/>
                  <a:gdLst>
                    <a:gd name="connsiteX0" fmla="*/ 0 w 117112"/>
                    <a:gd name="connsiteY0" fmla="*/ 52798 h 266207"/>
                    <a:gd name="connsiteX1" fmla="*/ 0 w 117112"/>
                    <a:gd name="connsiteY1" fmla="*/ 243645 h 266207"/>
                    <a:gd name="connsiteX2" fmla="*/ 0 w 117112"/>
                    <a:gd name="connsiteY2" fmla="*/ 266208 h 266207"/>
                    <a:gd name="connsiteX3" fmla="*/ 19043 w 117112"/>
                    <a:gd name="connsiteY3" fmla="*/ 262447 h 266207"/>
                    <a:gd name="connsiteX4" fmla="*/ 117112 w 117112"/>
                    <a:gd name="connsiteY4" fmla="*/ 260567 h 266207"/>
                    <a:gd name="connsiteX5" fmla="*/ 117112 w 117112"/>
                    <a:gd name="connsiteY5" fmla="*/ 241764 h 266207"/>
                    <a:gd name="connsiteX6" fmla="*/ 117112 w 117112"/>
                    <a:gd name="connsiteY6" fmla="*/ 241764 h 266207"/>
                    <a:gd name="connsiteX7" fmla="*/ 117112 w 117112"/>
                    <a:gd name="connsiteY7" fmla="*/ 2971 h 266207"/>
                    <a:gd name="connsiteX8" fmla="*/ 93309 w 117112"/>
                    <a:gd name="connsiteY8" fmla="*/ 151 h 266207"/>
                    <a:gd name="connsiteX9" fmla="*/ 93309 w 117112"/>
                    <a:gd name="connsiteY9" fmla="*/ 237064 h 266207"/>
                    <a:gd name="connsiteX10" fmla="*/ 22851 w 117112"/>
                    <a:gd name="connsiteY10" fmla="*/ 239884 h 266207"/>
                    <a:gd name="connsiteX11" fmla="*/ 22851 w 117112"/>
                    <a:gd name="connsiteY11" fmla="*/ 45277 h 266207"/>
                    <a:gd name="connsiteX12" fmla="*/ 0 w 117112"/>
                    <a:gd name="connsiteY12" fmla="*/ 52798 h 266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7112" h="266207">
                      <a:moveTo>
                        <a:pt x="0" y="52798"/>
                      </a:moveTo>
                      <a:lnTo>
                        <a:pt x="0" y="243645"/>
                      </a:lnTo>
                      <a:lnTo>
                        <a:pt x="0" y="266208"/>
                      </a:lnTo>
                      <a:cubicBezTo>
                        <a:pt x="0" y="266208"/>
                        <a:pt x="6665" y="264327"/>
                        <a:pt x="19043" y="262447"/>
                      </a:cubicBezTo>
                      <a:cubicBezTo>
                        <a:pt x="39038" y="258687"/>
                        <a:pt x="76171" y="255866"/>
                        <a:pt x="117112" y="260567"/>
                      </a:cubicBezTo>
                      <a:lnTo>
                        <a:pt x="117112" y="241764"/>
                      </a:lnTo>
                      <a:lnTo>
                        <a:pt x="117112" y="241764"/>
                      </a:lnTo>
                      <a:lnTo>
                        <a:pt x="117112" y="2971"/>
                      </a:lnTo>
                      <a:cubicBezTo>
                        <a:pt x="117112" y="2971"/>
                        <a:pt x="104735" y="-789"/>
                        <a:pt x="93309" y="151"/>
                      </a:cubicBezTo>
                      <a:lnTo>
                        <a:pt x="93309" y="237064"/>
                      </a:lnTo>
                      <a:cubicBezTo>
                        <a:pt x="63793" y="236123"/>
                        <a:pt x="39990" y="238004"/>
                        <a:pt x="22851" y="239884"/>
                      </a:cubicBezTo>
                      <a:lnTo>
                        <a:pt x="22851" y="45277"/>
                      </a:lnTo>
                      <a:cubicBezTo>
                        <a:pt x="23803" y="45277"/>
                        <a:pt x="10474" y="47157"/>
                        <a:pt x="0" y="52798"/>
                      </a:cubicBezTo>
                      <a:close/>
                    </a:path>
                  </a:pathLst>
                </a:custGeom>
                <a:solidFill>
                  <a:srgbClr val="004A93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F1ABB191-4095-C802-90B4-B3EAEFB0F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316684" y="6079525"/>
              <a:ext cx="1693970" cy="48577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0" y="1876"/>
            <a:ext cx="12191921" cy="708096"/>
          </a:xfrm>
          <a:prstGeom prst="rect">
            <a:avLst/>
          </a:prstGeom>
          <a:solidFill>
            <a:srgbClr val="1F2493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504000" y="72000"/>
            <a:ext cx="9461313" cy="564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-US" altLang="zh-CN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Reasons</a:t>
            </a:r>
            <a:r>
              <a:rPr lang="zh-CN" altLang="en-US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 </a:t>
            </a:r>
            <a:r>
              <a:rPr lang="en-US" altLang="zh-CN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for</a:t>
            </a:r>
            <a:r>
              <a:rPr lang="zh-CN" altLang="en-US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 </a:t>
            </a:r>
            <a:r>
              <a:rPr lang="en-US" altLang="zh-CN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Limitations</a:t>
            </a:r>
            <a:endParaRPr lang="en-US" sz="3200" b="1" dirty="0">
              <a:solidFill>
                <a:schemeClr val="lt1"/>
              </a:solidFill>
              <a:latin typeface="Cambria Math" panose="02040503050406030204"/>
              <a:ea typeface="Cambria Math" panose="02040503050406030204"/>
              <a:cs typeface="Cambria Math" panose="02040503050406030204"/>
              <a:sym typeface="Cambria Math" panose="02040503050406030204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968626" y="6630645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 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5094585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SIGMOD’24</a:t>
            </a:r>
          </a:p>
        </p:txBody>
      </p:sp>
      <p:sp>
        <p:nvSpPr>
          <p:cNvPr id="2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4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" name="Google Shape;70;p14"/>
          <p:cNvSpPr txBox="1"/>
          <p:nvPr/>
        </p:nvSpPr>
        <p:spPr>
          <a:xfrm>
            <a:off x="968626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 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8" name="Google Shape;71;p14"/>
          <p:cNvSpPr txBox="1"/>
          <p:nvPr/>
        </p:nvSpPr>
        <p:spPr>
          <a:xfrm>
            <a:off x="5094585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SIGMOD’24</a:t>
            </a:r>
          </a:p>
        </p:txBody>
      </p:sp>
      <p:sp>
        <p:nvSpPr>
          <p:cNvPr id="11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2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4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6" name="Google Shape;70;p14"/>
          <p:cNvSpPr txBox="1"/>
          <p:nvPr/>
        </p:nvSpPr>
        <p:spPr>
          <a:xfrm>
            <a:off x="968626" y="6631048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</a:t>
            </a:r>
            <a:r>
              <a:rPr lang="zh-CN" altLang="en-US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</a:t>
            </a: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8" name="Google Shape;71;p14"/>
          <p:cNvSpPr txBox="1"/>
          <p:nvPr/>
        </p:nvSpPr>
        <p:spPr>
          <a:xfrm>
            <a:off x="5094585" y="6637655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PG</a:t>
            </a:r>
            <a:r>
              <a:rPr lang="zh-CN" altLang="en-US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</a:t>
            </a: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Day</a:t>
            </a:r>
          </a:p>
        </p:txBody>
      </p:sp>
      <p:sp>
        <p:nvSpPr>
          <p:cNvPr id="10" name="Google Shape;70;p14">
            <a:extLst>
              <a:ext uri="{FF2B5EF4-FFF2-40B4-BE49-F238E27FC236}">
                <a16:creationId xmlns:a16="http://schemas.microsoft.com/office/drawing/2014/main" id="{456D7C83-CF82-33DF-18BC-BE492F548ED2}"/>
              </a:ext>
            </a:extLst>
          </p:cNvPr>
          <p:cNvSpPr txBox="1"/>
          <p:nvPr/>
        </p:nvSpPr>
        <p:spPr>
          <a:xfrm>
            <a:off x="9328038" y="6630645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 err="1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csxyzhang@comp.hkbu.edu.hk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20" name="Google Shape;65;p14">
            <a:extLst>
              <a:ext uri="{FF2B5EF4-FFF2-40B4-BE49-F238E27FC236}">
                <a16:creationId xmlns:a16="http://schemas.microsoft.com/office/drawing/2014/main" id="{25CD8093-0948-CFB1-F9CC-BF23DE9D23A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38560" y="6326811"/>
            <a:ext cx="316608" cy="2372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4281" tIns="32132" rIns="64281" bIns="32132" rtlCol="0" anchor="ctr" anchorCtr="0">
            <a:noAutofit/>
          </a:bodyPr>
          <a:lstStyle/>
          <a:p>
            <a:pPr algn="ctr"/>
            <a:fld id="{00000000-1234-1234-1234-123412341234}" type="slidenum">
              <a:rPr lang="en-US" altLang="zh-CN" sz="1400">
                <a:solidFill>
                  <a:schemeClr val="tx1"/>
                </a:solidFill>
              </a:rPr>
              <a:t>10</a:t>
            </a:fld>
            <a:endParaRPr sz="1400" dirty="0">
              <a:solidFill>
                <a:schemeClr val="tx1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910DC08-FE25-0382-8528-E9329DEBCABA}"/>
              </a:ext>
            </a:extLst>
          </p:cNvPr>
          <p:cNvSpPr txBox="1"/>
          <p:nvPr/>
        </p:nvSpPr>
        <p:spPr>
          <a:xfrm>
            <a:off x="504000" y="727316"/>
            <a:ext cx="11094443" cy="667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Why learned index demonstrate following drawbacks?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Inconsistent performance 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across different workloads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Limited optimization for </a:t>
            </a:r>
            <a:r>
              <a:rPr lang="en-US" altLang="zh-CN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range quires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The learned indexes are initially designed for range quires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Many proposals prioritized point query optimizations</a:t>
            </a:r>
            <a:endParaRPr lang="en-US" altLang="zh-CN" sz="24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High operational </a:t>
            </a:r>
            <a:r>
              <a:rPr lang="en-US" altLang="zh-CN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tail latency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They are designed to do so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Updatable learned index designs often </a:t>
            </a:r>
            <a:r>
              <a:rPr lang="en-US" altLang="zh-CN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prioritize optimal performance 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under specific conditions, particularly for point queries, at the cost of </a:t>
            </a:r>
            <a:r>
              <a:rPr lang="en-US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worst-case stability 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and </a:t>
            </a:r>
            <a:r>
              <a:rPr lang="en-US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consistency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351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0" y="1876"/>
            <a:ext cx="12191921" cy="708096"/>
          </a:xfrm>
          <a:prstGeom prst="rect">
            <a:avLst/>
          </a:prstGeom>
          <a:solidFill>
            <a:srgbClr val="1F2493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504000" y="72000"/>
            <a:ext cx="9461313" cy="564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-US" altLang="zh-CN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Index</a:t>
            </a:r>
            <a:r>
              <a:rPr lang="zh-CN" altLang="en-US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 </a:t>
            </a:r>
            <a:r>
              <a:rPr lang="en-US" altLang="zh-CN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Design</a:t>
            </a:r>
            <a:endParaRPr lang="en-US" sz="3200" b="1" dirty="0">
              <a:solidFill>
                <a:schemeClr val="lt1"/>
              </a:solidFill>
              <a:latin typeface="Cambria Math" panose="02040503050406030204"/>
              <a:ea typeface="Cambria Math" panose="02040503050406030204"/>
              <a:cs typeface="Cambria Math" panose="02040503050406030204"/>
              <a:sym typeface="Cambria Math" panose="02040503050406030204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968626" y="6630645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 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5094585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SIGMOD’24</a:t>
            </a:r>
          </a:p>
        </p:txBody>
      </p:sp>
      <p:sp>
        <p:nvSpPr>
          <p:cNvPr id="2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4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" name="Google Shape;70;p14"/>
          <p:cNvSpPr txBox="1"/>
          <p:nvPr/>
        </p:nvSpPr>
        <p:spPr>
          <a:xfrm>
            <a:off x="968626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 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8" name="Google Shape;71;p14"/>
          <p:cNvSpPr txBox="1"/>
          <p:nvPr/>
        </p:nvSpPr>
        <p:spPr>
          <a:xfrm>
            <a:off x="5094585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SIGMOD’24</a:t>
            </a:r>
          </a:p>
        </p:txBody>
      </p:sp>
      <p:sp>
        <p:nvSpPr>
          <p:cNvPr id="11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2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4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6" name="Google Shape;70;p14"/>
          <p:cNvSpPr txBox="1"/>
          <p:nvPr/>
        </p:nvSpPr>
        <p:spPr>
          <a:xfrm>
            <a:off x="968626" y="6631048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</a:t>
            </a:r>
            <a:r>
              <a:rPr lang="zh-CN" altLang="en-US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</a:t>
            </a: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8" name="Google Shape;71;p14"/>
          <p:cNvSpPr txBox="1"/>
          <p:nvPr/>
        </p:nvSpPr>
        <p:spPr>
          <a:xfrm>
            <a:off x="5094585" y="6637655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PG</a:t>
            </a:r>
            <a:r>
              <a:rPr lang="zh-CN" altLang="en-US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</a:t>
            </a: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Day</a:t>
            </a:r>
          </a:p>
        </p:txBody>
      </p:sp>
      <p:sp>
        <p:nvSpPr>
          <p:cNvPr id="10" name="Google Shape;70;p14">
            <a:extLst>
              <a:ext uri="{FF2B5EF4-FFF2-40B4-BE49-F238E27FC236}">
                <a16:creationId xmlns:a16="http://schemas.microsoft.com/office/drawing/2014/main" id="{456D7C83-CF82-33DF-18BC-BE492F548ED2}"/>
              </a:ext>
            </a:extLst>
          </p:cNvPr>
          <p:cNvSpPr txBox="1"/>
          <p:nvPr/>
        </p:nvSpPr>
        <p:spPr>
          <a:xfrm>
            <a:off x="9328038" y="6630645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 err="1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csxyzhang@comp.hkbu.edu.hk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20" name="Google Shape;65;p14">
            <a:extLst>
              <a:ext uri="{FF2B5EF4-FFF2-40B4-BE49-F238E27FC236}">
                <a16:creationId xmlns:a16="http://schemas.microsoft.com/office/drawing/2014/main" id="{25CD8093-0948-CFB1-F9CC-BF23DE9D23A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38560" y="6326811"/>
            <a:ext cx="316608" cy="2372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4281" tIns="32132" rIns="64281" bIns="32132" rtlCol="0" anchor="ctr" anchorCtr="0">
            <a:noAutofit/>
          </a:bodyPr>
          <a:lstStyle/>
          <a:p>
            <a:pPr algn="ctr"/>
            <a:fld id="{00000000-1234-1234-1234-123412341234}" type="slidenum">
              <a:rPr lang="en-US" altLang="zh-CN" sz="1400">
                <a:solidFill>
                  <a:schemeClr val="tx1"/>
                </a:solidFill>
              </a:rPr>
              <a:t>11</a:t>
            </a:fld>
            <a:endParaRPr sz="1400" dirty="0">
              <a:solidFill>
                <a:schemeClr val="tx1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1BBA855-528B-CBCE-2037-C01C5DFE1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8862" y="850831"/>
            <a:ext cx="11514276" cy="46597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169219-9278-1569-1310-B8D095849B5C}"/>
              </a:ext>
            </a:extLst>
          </p:cNvPr>
          <p:cNvSpPr txBox="1"/>
          <p:nvPr/>
        </p:nvSpPr>
        <p:spPr>
          <a:xfrm>
            <a:off x="2253442" y="5377693"/>
            <a:ext cx="76065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B51F1F"/>
                </a:solidFill>
              </a:rPr>
              <a:t>How to design balanced structure </a:t>
            </a:r>
          </a:p>
          <a:p>
            <a:pPr algn="ctr"/>
            <a:r>
              <a:rPr lang="en-US" altLang="zh-CN" sz="3600" b="1" dirty="0">
                <a:solidFill>
                  <a:srgbClr val="B51F1F"/>
                </a:solidFill>
              </a:rPr>
              <a:t>while maintaining the data locality?</a:t>
            </a:r>
          </a:p>
        </p:txBody>
      </p:sp>
    </p:spTree>
    <p:extLst>
      <p:ext uri="{BB962C8B-B14F-4D97-AF65-F5344CB8AC3E}">
        <p14:creationId xmlns:p14="http://schemas.microsoft.com/office/powerpoint/2010/main" val="3336209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0" y="1876"/>
            <a:ext cx="12191921" cy="708096"/>
          </a:xfrm>
          <a:prstGeom prst="rect">
            <a:avLst/>
          </a:prstGeom>
          <a:solidFill>
            <a:srgbClr val="1F2493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504000" y="72000"/>
            <a:ext cx="9461313" cy="564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-US" altLang="zh-CN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Design</a:t>
            </a:r>
            <a:r>
              <a:rPr lang="zh-CN" altLang="en-US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 </a:t>
            </a:r>
            <a:r>
              <a:rPr lang="en-US" altLang="zh-CN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Goals</a:t>
            </a:r>
            <a:endParaRPr lang="en-US" sz="3200" b="1" dirty="0">
              <a:solidFill>
                <a:schemeClr val="lt1"/>
              </a:solidFill>
              <a:latin typeface="Cambria Math" panose="02040503050406030204"/>
              <a:ea typeface="Cambria Math" panose="02040503050406030204"/>
              <a:cs typeface="Cambria Math" panose="02040503050406030204"/>
              <a:sym typeface="Cambria Math" panose="02040503050406030204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968626" y="6630645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 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5094585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SIGMOD’24</a:t>
            </a:r>
          </a:p>
        </p:txBody>
      </p:sp>
      <p:sp>
        <p:nvSpPr>
          <p:cNvPr id="2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4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" name="Google Shape;70;p14"/>
          <p:cNvSpPr txBox="1"/>
          <p:nvPr/>
        </p:nvSpPr>
        <p:spPr>
          <a:xfrm>
            <a:off x="968626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 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8" name="Google Shape;71;p14"/>
          <p:cNvSpPr txBox="1"/>
          <p:nvPr/>
        </p:nvSpPr>
        <p:spPr>
          <a:xfrm>
            <a:off x="5094585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SIGMOD’24</a:t>
            </a:r>
          </a:p>
        </p:txBody>
      </p:sp>
      <p:sp>
        <p:nvSpPr>
          <p:cNvPr id="11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2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4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6" name="Google Shape;70;p14"/>
          <p:cNvSpPr txBox="1"/>
          <p:nvPr/>
        </p:nvSpPr>
        <p:spPr>
          <a:xfrm>
            <a:off x="968626" y="6631048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</a:t>
            </a:r>
            <a:r>
              <a:rPr lang="zh-CN" altLang="en-US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</a:t>
            </a: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8" name="Google Shape;71;p14"/>
          <p:cNvSpPr txBox="1"/>
          <p:nvPr/>
        </p:nvSpPr>
        <p:spPr>
          <a:xfrm>
            <a:off x="5094585" y="6637655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PG</a:t>
            </a:r>
            <a:r>
              <a:rPr lang="zh-CN" altLang="en-US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</a:t>
            </a: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Day</a:t>
            </a:r>
          </a:p>
        </p:txBody>
      </p:sp>
      <p:sp>
        <p:nvSpPr>
          <p:cNvPr id="10" name="Google Shape;70;p14">
            <a:extLst>
              <a:ext uri="{FF2B5EF4-FFF2-40B4-BE49-F238E27FC236}">
                <a16:creationId xmlns:a16="http://schemas.microsoft.com/office/drawing/2014/main" id="{456D7C83-CF82-33DF-18BC-BE492F548ED2}"/>
              </a:ext>
            </a:extLst>
          </p:cNvPr>
          <p:cNvSpPr txBox="1"/>
          <p:nvPr/>
        </p:nvSpPr>
        <p:spPr>
          <a:xfrm>
            <a:off x="9328038" y="6630645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 err="1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csxyzhang@comp.hkbu.edu.hk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20" name="Google Shape;65;p14">
            <a:extLst>
              <a:ext uri="{FF2B5EF4-FFF2-40B4-BE49-F238E27FC236}">
                <a16:creationId xmlns:a16="http://schemas.microsoft.com/office/drawing/2014/main" id="{25CD8093-0948-CFB1-F9CC-BF23DE9D23A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38560" y="6326811"/>
            <a:ext cx="316608" cy="2372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4281" tIns="32132" rIns="64281" bIns="32132" rtlCol="0" anchor="ctr" anchorCtr="0">
            <a:noAutofit/>
          </a:bodyPr>
          <a:lstStyle/>
          <a:p>
            <a:pPr algn="ctr"/>
            <a:fld id="{00000000-1234-1234-1234-123412341234}" type="slidenum">
              <a:rPr lang="en-US" altLang="zh-CN" sz="1400">
                <a:solidFill>
                  <a:schemeClr val="tx1"/>
                </a:solidFill>
              </a:rPr>
              <a:t>12</a:t>
            </a:fld>
            <a:endParaRPr sz="1400" dirty="0">
              <a:solidFill>
                <a:schemeClr val="tx1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910DC08-FE25-0382-8528-E9329DEBCABA}"/>
              </a:ext>
            </a:extLst>
          </p:cNvPr>
          <p:cNvSpPr txBox="1"/>
          <p:nvPr/>
        </p:nvSpPr>
        <p:spPr>
          <a:xfrm>
            <a:off x="504000" y="727316"/>
            <a:ext cx="11094443" cy="445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Overcome the three common limitations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Inconsistent performance 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across different workloads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Limited optimization for </a:t>
            </a:r>
            <a:r>
              <a:rPr lang="en-US" altLang="zh-CN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range quires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High operational </a:t>
            </a:r>
            <a:r>
              <a:rPr lang="en-US" altLang="zh-CN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tail latency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By</a:t>
            </a:r>
            <a:r>
              <a:rPr lang="zh-CN" alt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ensuring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Balanced</a:t>
            </a:r>
            <a:r>
              <a:rPr lang="zh-CN" alt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structure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Data</a:t>
            </a:r>
            <a:r>
              <a:rPr lang="zh-CN" alt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locality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39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0" y="1876"/>
            <a:ext cx="12191921" cy="708096"/>
          </a:xfrm>
          <a:prstGeom prst="rect">
            <a:avLst/>
          </a:prstGeom>
          <a:solidFill>
            <a:srgbClr val="1F2493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504000" y="72000"/>
            <a:ext cx="9461313" cy="564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-US" altLang="zh-CN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HIRE</a:t>
            </a:r>
            <a:endParaRPr lang="en-US" sz="3200" b="1" dirty="0">
              <a:solidFill>
                <a:schemeClr val="lt1"/>
              </a:solidFill>
              <a:latin typeface="Cambria Math" panose="02040503050406030204"/>
              <a:ea typeface="Cambria Math" panose="02040503050406030204"/>
              <a:cs typeface="Cambria Math" panose="02040503050406030204"/>
              <a:sym typeface="Cambria Math" panose="02040503050406030204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968626" y="6630645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 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5094585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SIGMOD’24</a:t>
            </a:r>
          </a:p>
        </p:txBody>
      </p:sp>
      <p:sp>
        <p:nvSpPr>
          <p:cNvPr id="2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4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" name="Google Shape;70;p14"/>
          <p:cNvSpPr txBox="1"/>
          <p:nvPr/>
        </p:nvSpPr>
        <p:spPr>
          <a:xfrm>
            <a:off x="968626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 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8" name="Google Shape;71;p14"/>
          <p:cNvSpPr txBox="1"/>
          <p:nvPr/>
        </p:nvSpPr>
        <p:spPr>
          <a:xfrm>
            <a:off x="5094585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SIGMOD’24</a:t>
            </a:r>
          </a:p>
        </p:txBody>
      </p:sp>
      <p:sp>
        <p:nvSpPr>
          <p:cNvPr id="11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2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4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6" name="Google Shape;70;p14"/>
          <p:cNvSpPr txBox="1"/>
          <p:nvPr/>
        </p:nvSpPr>
        <p:spPr>
          <a:xfrm>
            <a:off x="968626" y="6631048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</a:t>
            </a:r>
            <a:r>
              <a:rPr lang="zh-CN" altLang="en-US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</a:t>
            </a: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8" name="Google Shape;71;p14"/>
          <p:cNvSpPr txBox="1"/>
          <p:nvPr/>
        </p:nvSpPr>
        <p:spPr>
          <a:xfrm>
            <a:off x="5094585" y="6637655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PG</a:t>
            </a:r>
            <a:r>
              <a:rPr lang="zh-CN" altLang="en-US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</a:t>
            </a: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Day</a:t>
            </a:r>
          </a:p>
        </p:txBody>
      </p:sp>
      <p:sp>
        <p:nvSpPr>
          <p:cNvPr id="10" name="Google Shape;70;p14">
            <a:extLst>
              <a:ext uri="{FF2B5EF4-FFF2-40B4-BE49-F238E27FC236}">
                <a16:creationId xmlns:a16="http://schemas.microsoft.com/office/drawing/2014/main" id="{456D7C83-CF82-33DF-18BC-BE492F548ED2}"/>
              </a:ext>
            </a:extLst>
          </p:cNvPr>
          <p:cNvSpPr txBox="1"/>
          <p:nvPr/>
        </p:nvSpPr>
        <p:spPr>
          <a:xfrm>
            <a:off x="9328038" y="6630645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 err="1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csxyzhang@comp.hkbu.edu.hk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20" name="Google Shape;65;p14">
            <a:extLst>
              <a:ext uri="{FF2B5EF4-FFF2-40B4-BE49-F238E27FC236}">
                <a16:creationId xmlns:a16="http://schemas.microsoft.com/office/drawing/2014/main" id="{25CD8093-0948-CFB1-F9CC-BF23DE9D23A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38560" y="6326811"/>
            <a:ext cx="316608" cy="2372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4281" tIns="32132" rIns="64281" bIns="32132" rtlCol="0" anchor="ctr" anchorCtr="0">
            <a:noAutofit/>
          </a:bodyPr>
          <a:lstStyle/>
          <a:p>
            <a:pPr algn="ctr"/>
            <a:fld id="{00000000-1234-1234-1234-123412341234}" type="slidenum">
              <a:rPr lang="en-US" altLang="zh-CN" sz="1400">
                <a:solidFill>
                  <a:schemeClr val="tx1"/>
                </a:solidFill>
              </a:rPr>
              <a:t>13</a:t>
            </a:fld>
            <a:endParaRPr sz="1400" dirty="0">
              <a:solidFill>
                <a:schemeClr val="tx1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910DC08-FE25-0382-8528-E9329DEBCABA}"/>
              </a:ext>
            </a:extLst>
          </p:cNvPr>
          <p:cNvSpPr txBox="1"/>
          <p:nvPr/>
        </p:nvSpPr>
        <p:spPr>
          <a:xfrm>
            <a:off x="504000" y="727316"/>
            <a:ext cx="11094443" cy="445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HIRE</a:t>
            </a:r>
            <a:r>
              <a:rPr lang="en-US" altLang="zh-CN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is hybrid in-memory model-accelerated index that provide stable and efficient query/update performance across diverse workload.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Four</a:t>
            </a:r>
            <a:r>
              <a:rPr lang="zh-CN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key</a:t>
            </a:r>
            <a:r>
              <a:rPr lang="zh-CN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components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Hybrid</a:t>
            </a:r>
            <a:r>
              <a:rPr lang="zh-CN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leaf</a:t>
            </a:r>
            <a:r>
              <a:rPr lang="zh-CN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node</a:t>
            </a:r>
            <a:r>
              <a:rPr lang="zh-CN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structure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Model-accelerated,</a:t>
            </a:r>
            <a:r>
              <a:rPr lang="zh-CN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log-based</a:t>
            </a:r>
            <a:r>
              <a:rPr lang="zh-CN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internal</a:t>
            </a:r>
            <a:r>
              <a:rPr lang="zh-CN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node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Novel</a:t>
            </a:r>
            <a:r>
              <a:rPr lang="zh-CN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bulk-loading</a:t>
            </a:r>
            <a:r>
              <a:rPr lang="zh-CN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algorithm</a:t>
            </a:r>
            <a:r>
              <a:rPr lang="zh-CN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for</a:t>
            </a:r>
            <a:r>
              <a:rPr lang="zh-CN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inter-level</a:t>
            </a:r>
            <a:r>
              <a:rPr lang="zh-CN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error</a:t>
            </a:r>
            <a:r>
              <a:rPr lang="zh-CN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optimization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Cost-driven,</a:t>
            </a:r>
            <a:r>
              <a:rPr lang="zh-CN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non-blocking</a:t>
            </a:r>
            <a:r>
              <a:rPr lang="zh-CN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retraining</a:t>
            </a:r>
            <a:r>
              <a:rPr lang="zh-CN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mechanism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133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0" y="1876"/>
            <a:ext cx="12191921" cy="708096"/>
          </a:xfrm>
          <a:prstGeom prst="rect">
            <a:avLst/>
          </a:prstGeom>
          <a:solidFill>
            <a:srgbClr val="1F2493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504000" y="72000"/>
            <a:ext cx="9461313" cy="564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-US" altLang="zh-CN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HIRE</a:t>
            </a:r>
            <a:r>
              <a:rPr lang="zh-CN" altLang="en-US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 </a:t>
            </a:r>
            <a:r>
              <a:rPr lang="en-US" altLang="zh-CN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Structure</a:t>
            </a:r>
            <a:endParaRPr lang="en-US" sz="3200" b="1" dirty="0">
              <a:solidFill>
                <a:schemeClr val="lt1"/>
              </a:solidFill>
              <a:latin typeface="Cambria Math" panose="02040503050406030204"/>
              <a:ea typeface="Cambria Math" panose="02040503050406030204"/>
              <a:cs typeface="Cambria Math" panose="02040503050406030204"/>
              <a:sym typeface="Cambria Math" panose="02040503050406030204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968626" y="6630645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 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5094585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SIGMOD’24</a:t>
            </a:r>
          </a:p>
        </p:txBody>
      </p:sp>
      <p:sp>
        <p:nvSpPr>
          <p:cNvPr id="2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4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" name="Google Shape;70;p14"/>
          <p:cNvSpPr txBox="1"/>
          <p:nvPr/>
        </p:nvSpPr>
        <p:spPr>
          <a:xfrm>
            <a:off x="968626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 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8" name="Google Shape;71;p14"/>
          <p:cNvSpPr txBox="1"/>
          <p:nvPr/>
        </p:nvSpPr>
        <p:spPr>
          <a:xfrm>
            <a:off x="5094585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SIGMOD’24</a:t>
            </a:r>
          </a:p>
        </p:txBody>
      </p:sp>
      <p:sp>
        <p:nvSpPr>
          <p:cNvPr id="11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2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4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6" name="Google Shape;70;p14"/>
          <p:cNvSpPr txBox="1"/>
          <p:nvPr/>
        </p:nvSpPr>
        <p:spPr>
          <a:xfrm>
            <a:off x="968626" y="6631048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</a:t>
            </a:r>
            <a:r>
              <a:rPr lang="zh-CN" altLang="en-US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</a:t>
            </a: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8" name="Google Shape;71;p14"/>
          <p:cNvSpPr txBox="1"/>
          <p:nvPr/>
        </p:nvSpPr>
        <p:spPr>
          <a:xfrm>
            <a:off x="5094585" y="6637655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PG</a:t>
            </a:r>
            <a:r>
              <a:rPr lang="zh-CN" altLang="en-US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</a:t>
            </a: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Day</a:t>
            </a:r>
          </a:p>
        </p:txBody>
      </p:sp>
      <p:sp>
        <p:nvSpPr>
          <p:cNvPr id="10" name="Google Shape;70;p14">
            <a:extLst>
              <a:ext uri="{FF2B5EF4-FFF2-40B4-BE49-F238E27FC236}">
                <a16:creationId xmlns:a16="http://schemas.microsoft.com/office/drawing/2014/main" id="{456D7C83-CF82-33DF-18BC-BE492F548ED2}"/>
              </a:ext>
            </a:extLst>
          </p:cNvPr>
          <p:cNvSpPr txBox="1"/>
          <p:nvPr/>
        </p:nvSpPr>
        <p:spPr>
          <a:xfrm>
            <a:off x="9328038" y="6630645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 err="1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csxyzhang@comp.hkbu.edu.hk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20" name="Google Shape;65;p14">
            <a:extLst>
              <a:ext uri="{FF2B5EF4-FFF2-40B4-BE49-F238E27FC236}">
                <a16:creationId xmlns:a16="http://schemas.microsoft.com/office/drawing/2014/main" id="{25CD8093-0948-CFB1-F9CC-BF23DE9D23A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38560" y="6326811"/>
            <a:ext cx="316608" cy="2372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4281" tIns="32132" rIns="64281" bIns="32132" rtlCol="0" anchor="ctr" anchorCtr="0">
            <a:noAutofit/>
          </a:bodyPr>
          <a:lstStyle/>
          <a:p>
            <a:pPr algn="ctr"/>
            <a:fld id="{00000000-1234-1234-1234-123412341234}" type="slidenum">
              <a:rPr lang="en-US" altLang="zh-CN" sz="1400">
                <a:solidFill>
                  <a:schemeClr val="tx1"/>
                </a:solidFill>
              </a:rPr>
              <a:t>14</a:t>
            </a:fld>
            <a:endParaRPr sz="1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855739D-5743-10F0-46B0-17D3A3180E58}"/>
                  </a:ext>
                </a:extLst>
              </p:cNvPr>
              <p:cNvSpPr txBox="1"/>
              <p:nvPr/>
            </p:nvSpPr>
            <p:spPr>
              <a:xfrm>
                <a:off x="504000" y="1105376"/>
                <a:ext cx="3436000" cy="770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The variance of internal node size is also optimized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855739D-5743-10F0-46B0-17D3A3180E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0" y="1105376"/>
                <a:ext cx="3436000" cy="770980"/>
              </a:xfrm>
              <a:prstGeom prst="rect">
                <a:avLst/>
              </a:prstGeom>
              <a:blipFill>
                <a:blip r:embed="rId3"/>
                <a:stretch>
                  <a:fillRect l="-1471" t="-3226"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051692B-5723-7467-34FF-D33356E41252}"/>
                  </a:ext>
                </a:extLst>
              </p:cNvPr>
              <p:cNvSpPr txBox="1"/>
              <p:nvPr/>
            </p:nvSpPr>
            <p:spPr>
              <a:xfrm>
                <a:off x="2222000" y="5088472"/>
                <a:ext cx="3436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The variance of leaf node size is also optimized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051692B-5723-7467-34FF-D33356E41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2000" y="5088472"/>
                <a:ext cx="3436000" cy="646331"/>
              </a:xfrm>
              <a:prstGeom prst="rect">
                <a:avLst/>
              </a:prstGeom>
              <a:blipFill>
                <a:blip r:embed="rId4"/>
                <a:stretch>
                  <a:fillRect l="-1845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Graphic 12">
            <a:extLst>
              <a:ext uri="{FF2B5EF4-FFF2-40B4-BE49-F238E27FC236}">
                <a16:creationId xmlns:a16="http://schemas.microsoft.com/office/drawing/2014/main" id="{9B4C25B9-3702-DA01-C708-28E4C933D2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4918" y="1659731"/>
            <a:ext cx="10862082" cy="353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9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0" y="1876"/>
            <a:ext cx="12191921" cy="708096"/>
          </a:xfrm>
          <a:prstGeom prst="rect">
            <a:avLst/>
          </a:prstGeom>
          <a:solidFill>
            <a:srgbClr val="1F2493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504000" y="72000"/>
            <a:ext cx="9461313" cy="564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-US" altLang="zh-CN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Hybrid</a:t>
            </a:r>
            <a:r>
              <a:rPr lang="zh-CN" altLang="en-US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 </a:t>
            </a:r>
            <a:r>
              <a:rPr lang="en-US" altLang="zh-CN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Leaf</a:t>
            </a:r>
            <a:r>
              <a:rPr lang="zh-CN" altLang="en-US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 </a:t>
            </a:r>
            <a:r>
              <a:rPr lang="en-US" altLang="zh-CN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Node</a:t>
            </a:r>
            <a:r>
              <a:rPr lang="zh-CN" altLang="en-US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 </a:t>
            </a:r>
            <a:r>
              <a:rPr lang="en-US" altLang="zh-CN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Structure</a:t>
            </a:r>
            <a:endParaRPr lang="en-US" sz="3200" b="1" dirty="0">
              <a:solidFill>
                <a:schemeClr val="lt1"/>
              </a:solidFill>
              <a:latin typeface="Cambria Math" panose="02040503050406030204"/>
              <a:ea typeface="Cambria Math" panose="02040503050406030204"/>
              <a:cs typeface="Cambria Math" panose="02040503050406030204"/>
              <a:sym typeface="Cambria Math" panose="02040503050406030204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968626" y="6630645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 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5094585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SIGMOD’24</a:t>
            </a:r>
          </a:p>
        </p:txBody>
      </p:sp>
      <p:sp>
        <p:nvSpPr>
          <p:cNvPr id="2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4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" name="Google Shape;70;p14"/>
          <p:cNvSpPr txBox="1"/>
          <p:nvPr/>
        </p:nvSpPr>
        <p:spPr>
          <a:xfrm>
            <a:off x="968626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 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8" name="Google Shape;71;p14"/>
          <p:cNvSpPr txBox="1"/>
          <p:nvPr/>
        </p:nvSpPr>
        <p:spPr>
          <a:xfrm>
            <a:off x="5094585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SIGMOD’24</a:t>
            </a:r>
          </a:p>
        </p:txBody>
      </p:sp>
      <p:sp>
        <p:nvSpPr>
          <p:cNvPr id="11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2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4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6" name="Google Shape;70;p14"/>
          <p:cNvSpPr txBox="1"/>
          <p:nvPr/>
        </p:nvSpPr>
        <p:spPr>
          <a:xfrm>
            <a:off x="968626" y="6631048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</a:t>
            </a:r>
            <a:r>
              <a:rPr lang="zh-CN" altLang="en-US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</a:t>
            </a: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8" name="Google Shape;71;p14"/>
          <p:cNvSpPr txBox="1"/>
          <p:nvPr/>
        </p:nvSpPr>
        <p:spPr>
          <a:xfrm>
            <a:off x="5094585" y="6637655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PG</a:t>
            </a:r>
            <a:r>
              <a:rPr lang="zh-CN" altLang="en-US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</a:t>
            </a: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Day</a:t>
            </a:r>
          </a:p>
        </p:txBody>
      </p:sp>
      <p:sp>
        <p:nvSpPr>
          <p:cNvPr id="10" name="Google Shape;70;p14">
            <a:extLst>
              <a:ext uri="{FF2B5EF4-FFF2-40B4-BE49-F238E27FC236}">
                <a16:creationId xmlns:a16="http://schemas.microsoft.com/office/drawing/2014/main" id="{456D7C83-CF82-33DF-18BC-BE492F548ED2}"/>
              </a:ext>
            </a:extLst>
          </p:cNvPr>
          <p:cNvSpPr txBox="1"/>
          <p:nvPr/>
        </p:nvSpPr>
        <p:spPr>
          <a:xfrm>
            <a:off x="9328038" y="6630645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 err="1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csxyzhang@comp.hkbu.edu.hk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20" name="Google Shape;65;p14">
            <a:extLst>
              <a:ext uri="{FF2B5EF4-FFF2-40B4-BE49-F238E27FC236}">
                <a16:creationId xmlns:a16="http://schemas.microsoft.com/office/drawing/2014/main" id="{25CD8093-0948-CFB1-F9CC-BF23DE9D23A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38560" y="6326811"/>
            <a:ext cx="316608" cy="2372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4281" tIns="32132" rIns="64281" bIns="32132" rtlCol="0" anchor="ctr" anchorCtr="0">
            <a:noAutofit/>
          </a:bodyPr>
          <a:lstStyle/>
          <a:p>
            <a:pPr algn="ctr"/>
            <a:fld id="{00000000-1234-1234-1234-123412341234}" type="slidenum">
              <a:rPr lang="en-US" altLang="zh-CN" sz="1400">
                <a:solidFill>
                  <a:schemeClr val="tx1"/>
                </a:solidFill>
              </a:rPr>
              <a:t>15</a:t>
            </a:fld>
            <a:endParaRPr sz="1400" dirty="0">
              <a:solidFill>
                <a:schemeClr val="tx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AE5D91-3EFC-A659-533C-9151B8822AAD}"/>
              </a:ext>
            </a:extLst>
          </p:cNvPr>
          <p:cNvGrpSpPr/>
          <p:nvPr/>
        </p:nvGrpSpPr>
        <p:grpSpPr>
          <a:xfrm>
            <a:off x="6419164" y="3719426"/>
            <a:ext cx="5077700" cy="1228248"/>
            <a:chOff x="5265169" y="2798380"/>
            <a:chExt cx="5077700" cy="122824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79F34D3-03AD-2205-7ED9-17B3652F4669}"/>
                </a:ext>
              </a:extLst>
            </p:cNvPr>
            <p:cNvGrpSpPr/>
            <p:nvPr/>
          </p:nvGrpSpPr>
          <p:grpSpPr>
            <a:xfrm>
              <a:off x="5265169" y="2798380"/>
              <a:ext cx="2455763" cy="543963"/>
              <a:chOff x="5265169" y="2798380"/>
              <a:chExt cx="2455763" cy="543963"/>
            </a:xfrm>
          </p:grpSpPr>
          <p:sp>
            <p:nvSpPr>
              <p:cNvPr id="17" name="Up-Down Arrow 16">
                <a:extLst>
                  <a:ext uri="{FF2B5EF4-FFF2-40B4-BE49-F238E27FC236}">
                    <a16:creationId xmlns:a16="http://schemas.microsoft.com/office/drawing/2014/main" id="{29C1E0DA-8F7E-5D72-540E-A6DB934288A6}"/>
                  </a:ext>
                </a:extLst>
              </p:cNvPr>
              <p:cNvSpPr/>
              <p:nvPr/>
            </p:nvSpPr>
            <p:spPr>
              <a:xfrm rot="3102167">
                <a:off x="5376787" y="2686762"/>
                <a:ext cx="269099" cy="492336"/>
              </a:xfrm>
              <a:prstGeom prst="upDown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E5D5A34-1D07-8333-669A-8091F1EAF2D1}"/>
                  </a:ext>
                </a:extLst>
              </p:cNvPr>
              <p:cNvSpPr txBox="1"/>
              <p:nvPr/>
            </p:nvSpPr>
            <p:spPr>
              <a:xfrm>
                <a:off x="5612663" y="2880678"/>
                <a:ext cx="21082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Interchangeable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A83C91F-4301-843F-D227-4237159CC203}"/>
                    </a:ext>
                  </a:extLst>
                </p:cNvPr>
                <p:cNvSpPr txBox="1"/>
                <p:nvPr/>
              </p:nvSpPr>
              <p:spPr>
                <a:xfrm>
                  <a:off x="5612664" y="3295113"/>
                  <a:ext cx="34093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 </a:t>
                  </a:r>
                  <a14:m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→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L: size or accuracy decay </a:t>
                  </a:r>
                </a:p>
              </p:txBody>
            </p:sp>
          </mc:Choice>
          <mc:Fallback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A83C91F-4301-843F-D227-4237159CC2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12664" y="3295113"/>
                  <a:ext cx="3409331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1481" t="-10345" b="-275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920B179-DBF1-5EB5-742D-7A212F284E7D}"/>
                    </a:ext>
                  </a:extLst>
                </p:cNvPr>
                <p:cNvSpPr txBox="1"/>
                <p:nvPr/>
              </p:nvSpPr>
              <p:spPr>
                <a:xfrm>
                  <a:off x="5612663" y="3657296"/>
                  <a:ext cx="47302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L </a:t>
                  </a:r>
                  <a14:m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→</m:t>
                      </m:r>
                    </m:oMath>
                  </a14:m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M: if siblings show a similar linear slope</a:t>
                  </a:r>
                </a:p>
              </p:txBody>
            </p:sp>
          </mc:Choice>
          <mc:Fallback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920B179-DBF1-5EB5-742D-7A212F284E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12663" y="3657296"/>
                  <a:ext cx="4730206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1070" t="-6667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0" name="Graphic 109">
            <a:extLst>
              <a:ext uri="{FF2B5EF4-FFF2-40B4-BE49-F238E27FC236}">
                <a16:creationId xmlns:a16="http://schemas.microsoft.com/office/drawing/2014/main" id="{14DEC1D5-6336-6657-9BA1-2524224DA8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97552" y="1736609"/>
            <a:ext cx="6923831" cy="3384782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EE36900B-3B71-8552-589F-3F3A47FA2ACA}"/>
              </a:ext>
            </a:extLst>
          </p:cNvPr>
          <p:cNvSpPr txBox="1"/>
          <p:nvPr/>
        </p:nvSpPr>
        <p:spPr>
          <a:xfrm>
            <a:off x="4517881" y="1093555"/>
            <a:ext cx="41166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1480" lvl="1"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 node structure</a:t>
            </a: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FE4B9EFF-0C98-EB3D-5DE8-5475F42CFBBC}"/>
              </a:ext>
            </a:extLst>
          </p:cNvPr>
          <p:cNvSpPr/>
          <p:nvPr/>
        </p:nvSpPr>
        <p:spPr>
          <a:xfrm>
            <a:off x="4517881" y="1146702"/>
            <a:ext cx="365760" cy="3657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DF22CAA7-4FAE-8EC7-AD24-FAD32DEFE908}"/>
              </a:ext>
            </a:extLst>
          </p:cNvPr>
          <p:cNvGrpSpPr/>
          <p:nvPr/>
        </p:nvGrpSpPr>
        <p:grpSpPr>
          <a:xfrm>
            <a:off x="4517881" y="5423590"/>
            <a:ext cx="2454863" cy="461665"/>
            <a:chOff x="4517881" y="5423590"/>
            <a:chExt cx="2454863" cy="461665"/>
          </a:xfrm>
        </p:grpSpPr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9DAF1B45-FC05-D5B0-B2F2-1F44CFC1612B}"/>
                </a:ext>
              </a:extLst>
            </p:cNvPr>
            <p:cNvSpPr txBox="1"/>
            <p:nvPr/>
          </p:nvSpPr>
          <p:spPr>
            <a:xfrm>
              <a:off x="4975081" y="5423590"/>
              <a:ext cx="19976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Data locality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6210B581-06B0-9AA2-7181-AAB11C613B3A}"/>
                </a:ext>
              </a:extLst>
            </p:cNvPr>
            <p:cNvSpPr/>
            <p:nvPr/>
          </p:nvSpPr>
          <p:spPr>
            <a:xfrm>
              <a:off x="4517881" y="5471542"/>
              <a:ext cx="365760" cy="36576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24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0" y="1876"/>
            <a:ext cx="12191921" cy="708096"/>
          </a:xfrm>
          <a:prstGeom prst="rect">
            <a:avLst/>
          </a:prstGeom>
          <a:solidFill>
            <a:srgbClr val="1F2493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504000" y="72000"/>
            <a:ext cx="9461313" cy="564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-US" altLang="zh-CN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Model-accelerated</a:t>
            </a:r>
            <a:r>
              <a:rPr lang="zh-CN" altLang="en-US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 </a:t>
            </a:r>
            <a:r>
              <a:rPr lang="en-US" altLang="zh-CN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Internal</a:t>
            </a:r>
            <a:r>
              <a:rPr lang="zh-CN" altLang="en-US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 </a:t>
            </a:r>
            <a:r>
              <a:rPr lang="en-US" altLang="zh-CN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Node</a:t>
            </a:r>
            <a:endParaRPr lang="en-US" sz="3200" b="1" dirty="0">
              <a:solidFill>
                <a:schemeClr val="lt1"/>
              </a:solidFill>
              <a:latin typeface="Cambria Math" panose="02040503050406030204"/>
              <a:ea typeface="Cambria Math" panose="02040503050406030204"/>
              <a:cs typeface="Cambria Math" panose="02040503050406030204"/>
              <a:sym typeface="Cambria Math" panose="02040503050406030204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968626" y="6630645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 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5094585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SIGMOD’24</a:t>
            </a:r>
          </a:p>
        </p:txBody>
      </p:sp>
      <p:sp>
        <p:nvSpPr>
          <p:cNvPr id="2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4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" name="Google Shape;70;p14"/>
          <p:cNvSpPr txBox="1"/>
          <p:nvPr/>
        </p:nvSpPr>
        <p:spPr>
          <a:xfrm>
            <a:off x="968626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 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8" name="Google Shape;71;p14"/>
          <p:cNvSpPr txBox="1"/>
          <p:nvPr/>
        </p:nvSpPr>
        <p:spPr>
          <a:xfrm>
            <a:off x="5094585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SIGMOD’24</a:t>
            </a:r>
          </a:p>
        </p:txBody>
      </p:sp>
      <p:sp>
        <p:nvSpPr>
          <p:cNvPr id="11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2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4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6" name="Google Shape;70;p14"/>
          <p:cNvSpPr txBox="1"/>
          <p:nvPr/>
        </p:nvSpPr>
        <p:spPr>
          <a:xfrm>
            <a:off x="968626" y="6631048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</a:t>
            </a:r>
            <a:r>
              <a:rPr lang="zh-CN" altLang="en-US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</a:t>
            </a: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8" name="Google Shape;71;p14"/>
          <p:cNvSpPr txBox="1"/>
          <p:nvPr/>
        </p:nvSpPr>
        <p:spPr>
          <a:xfrm>
            <a:off x="5094585" y="6637655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PG</a:t>
            </a:r>
            <a:r>
              <a:rPr lang="zh-CN" altLang="en-US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</a:t>
            </a: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Day</a:t>
            </a:r>
          </a:p>
        </p:txBody>
      </p:sp>
      <p:sp>
        <p:nvSpPr>
          <p:cNvPr id="10" name="Google Shape;70;p14">
            <a:extLst>
              <a:ext uri="{FF2B5EF4-FFF2-40B4-BE49-F238E27FC236}">
                <a16:creationId xmlns:a16="http://schemas.microsoft.com/office/drawing/2014/main" id="{456D7C83-CF82-33DF-18BC-BE492F548ED2}"/>
              </a:ext>
            </a:extLst>
          </p:cNvPr>
          <p:cNvSpPr txBox="1"/>
          <p:nvPr/>
        </p:nvSpPr>
        <p:spPr>
          <a:xfrm>
            <a:off x="9328038" y="6630645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 err="1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csxyzhang@comp.hkbu.edu.hk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20" name="Google Shape;65;p14">
            <a:extLst>
              <a:ext uri="{FF2B5EF4-FFF2-40B4-BE49-F238E27FC236}">
                <a16:creationId xmlns:a16="http://schemas.microsoft.com/office/drawing/2014/main" id="{25CD8093-0948-CFB1-F9CC-BF23DE9D23A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38560" y="6326811"/>
            <a:ext cx="316608" cy="2372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4281" tIns="32132" rIns="64281" bIns="32132" rtlCol="0" anchor="ctr" anchorCtr="0">
            <a:noAutofit/>
          </a:bodyPr>
          <a:lstStyle/>
          <a:p>
            <a:pPr algn="ctr"/>
            <a:fld id="{00000000-1234-1234-1234-123412341234}" type="slidenum">
              <a:rPr lang="en-US" altLang="zh-CN" sz="1400">
                <a:solidFill>
                  <a:schemeClr val="tx1"/>
                </a:solidFill>
              </a:rPr>
              <a:t>16</a:t>
            </a:fld>
            <a:endParaRPr sz="1400" dirty="0">
              <a:solidFill>
                <a:schemeClr val="tx1"/>
              </a:solidFill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C24BEF11-D9B3-AA78-05DA-65827F4C1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85375" y="2494018"/>
            <a:ext cx="5876418" cy="254795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6584AB7-4FB6-0137-BB76-8A52B5CD2FBA}"/>
              </a:ext>
            </a:extLst>
          </p:cNvPr>
          <p:cNvSpPr txBox="1"/>
          <p:nvPr/>
        </p:nvSpPr>
        <p:spPr>
          <a:xfrm>
            <a:off x="7811436" y="2494018"/>
            <a:ext cx="21538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Model</a:t>
            </a:r>
          </a:p>
          <a:p>
            <a:r>
              <a:rPr lang="en-US" sz="2800" b="1" dirty="0">
                <a:solidFill>
                  <a:srgbClr val="FFC000"/>
                </a:solidFill>
              </a:rPr>
              <a:t>Metadata</a:t>
            </a:r>
          </a:p>
          <a:p>
            <a:r>
              <a:rPr lang="en-US" sz="2800" b="1" dirty="0">
                <a:solidFill>
                  <a:srgbClr val="FFC000"/>
                </a:solidFill>
              </a:rPr>
              <a:t>Logs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208EEB-D0A7-FDA7-3D4D-9A4BE98042A3}"/>
              </a:ext>
            </a:extLst>
          </p:cNvPr>
          <p:cNvSpPr txBox="1"/>
          <p:nvPr/>
        </p:nvSpPr>
        <p:spPr>
          <a:xfrm>
            <a:off x="7811436" y="4438891"/>
            <a:ext cx="3033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Key</a:t>
            </a:r>
            <a:r>
              <a:rPr lang="en-US" altLang="zh-CN" sz="2800" b="1" dirty="0">
                <a:solidFill>
                  <a:srgbClr val="0070C0"/>
                </a:solidFill>
              </a:rPr>
              <a:t>-pointer</a:t>
            </a:r>
            <a:r>
              <a:rPr lang="zh-CN" altLang="en-US" sz="2800" b="1" dirty="0">
                <a:solidFill>
                  <a:srgbClr val="0070C0"/>
                </a:solidFill>
              </a:rPr>
              <a:t> </a:t>
            </a:r>
            <a:r>
              <a:rPr lang="en-US" altLang="zh-CN" sz="2800" b="1" dirty="0">
                <a:solidFill>
                  <a:srgbClr val="0070C0"/>
                </a:solidFill>
              </a:rPr>
              <a:t>pairs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34C6B41-DE8E-889C-824C-DE84AD96464C}"/>
              </a:ext>
            </a:extLst>
          </p:cNvPr>
          <p:cNvGrpSpPr/>
          <p:nvPr/>
        </p:nvGrpSpPr>
        <p:grpSpPr>
          <a:xfrm>
            <a:off x="2802932" y="1373610"/>
            <a:ext cx="6586053" cy="461665"/>
            <a:chOff x="2971374" y="1376903"/>
            <a:chExt cx="6812905" cy="4616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62A8AB8-8B0B-8FE3-74A9-E0B419C14B2A}"/>
                </a:ext>
              </a:extLst>
            </p:cNvPr>
            <p:cNvSpPr txBox="1"/>
            <p:nvPr/>
          </p:nvSpPr>
          <p:spPr>
            <a:xfrm>
              <a:off x="2971374" y="1376903"/>
              <a:ext cx="681290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11480" lvl="1">
                <a:defRPr/>
              </a:pP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Model-accelerated, log-based internal node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1ADD0CE-B6EE-0920-6979-1DF758EDA792}"/>
                </a:ext>
              </a:extLst>
            </p:cNvPr>
            <p:cNvSpPr/>
            <p:nvPr/>
          </p:nvSpPr>
          <p:spPr>
            <a:xfrm>
              <a:off x="2971374" y="1433174"/>
              <a:ext cx="365760" cy="36576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196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0" y="1876"/>
            <a:ext cx="12191921" cy="708096"/>
          </a:xfrm>
          <a:prstGeom prst="rect">
            <a:avLst/>
          </a:prstGeom>
          <a:solidFill>
            <a:srgbClr val="1F2493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504000" y="72000"/>
            <a:ext cx="9461313" cy="564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-US" altLang="zh-CN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Non-blocking</a:t>
            </a:r>
            <a:r>
              <a:rPr lang="zh-CN" altLang="en-US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 </a:t>
            </a:r>
            <a:r>
              <a:rPr lang="en-US" altLang="zh-CN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Recalibration</a:t>
            </a:r>
            <a:endParaRPr lang="en-US" sz="3200" b="1" dirty="0">
              <a:solidFill>
                <a:schemeClr val="lt1"/>
              </a:solidFill>
              <a:latin typeface="Cambria Math" panose="02040503050406030204"/>
              <a:ea typeface="Cambria Math" panose="02040503050406030204"/>
              <a:cs typeface="Cambria Math" panose="02040503050406030204"/>
              <a:sym typeface="Cambria Math" panose="02040503050406030204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968626" y="6630645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 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5094585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SIGMOD’24</a:t>
            </a:r>
          </a:p>
        </p:txBody>
      </p:sp>
      <p:sp>
        <p:nvSpPr>
          <p:cNvPr id="2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4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" name="Google Shape;70;p14"/>
          <p:cNvSpPr txBox="1"/>
          <p:nvPr/>
        </p:nvSpPr>
        <p:spPr>
          <a:xfrm>
            <a:off x="968626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 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8" name="Google Shape;71;p14"/>
          <p:cNvSpPr txBox="1"/>
          <p:nvPr/>
        </p:nvSpPr>
        <p:spPr>
          <a:xfrm>
            <a:off x="5094585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SIGMOD’24</a:t>
            </a:r>
          </a:p>
        </p:txBody>
      </p:sp>
      <p:sp>
        <p:nvSpPr>
          <p:cNvPr id="11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2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4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6" name="Google Shape;70;p14"/>
          <p:cNvSpPr txBox="1"/>
          <p:nvPr/>
        </p:nvSpPr>
        <p:spPr>
          <a:xfrm>
            <a:off x="968626" y="6631048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</a:t>
            </a:r>
            <a:r>
              <a:rPr lang="zh-CN" altLang="en-US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</a:t>
            </a: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8" name="Google Shape;71;p14"/>
          <p:cNvSpPr txBox="1"/>
          <p:nvPr/>
        </p:nvSpPr>
        <p:spPr>
          <a:xfrm>
            <a:off x="5094585" y="6637655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PG</a:t>
            </a:r>
            <a:r>
              <a:rPr lang="zh-CN" altLang="en-US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</a:t>
            </a: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Day</a:t>
            </a:r>
          </a:p>
        </p:txBody>
      </p:sp>
      <p:sp>
        <p:nvSpPr>
          <p:cNvPr id="10" name="Google Shape;70;p14">
            <a:extLst>
              <a:ext uri="{FF2B5EF4-FFF2-40B4-BE49-F238E27FC236}">
                <a16:creationId xmlns:a16="http://schemas.microsoft.com/office/drawing/2014/main" id="{456D7C83-CF82-33DF-18BC-BE492F548ED2}"/>
              </a:ext>
            </a:extLst>
          </p:cNvPr>
          <p:cNvSpPr txBox="1"/>
          <p:nvPr/>
        </p:nvSpPr>
        <p:spPr>
          <a:xfrm>
            <a:off x="9328038" y="6630645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 err="1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csxyzhang@comp.hkbu.edu.hk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20" name="Google Shape;65;p14">
            <a:extLst>
              <a:ext uri="{FF2B5EF4-FFF2-40B4-BE49-F238E27FC236}">
                <a16:creationId xmlns:a16="http://schemas.microsoft.com/office/drawing/2014/main" id="{25CD8093-0948-CFB1-F9CC-BF23DE9D23A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38560" y="6326811"/>
            <a:ext cx="316608" cy="2372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4281" tIns="32132" rIns="64281" bIns="32132" rtlCol="0" anchor="ctr" anchorCtr="0">
            <a:noAutofit/>
          </a:bodyPr>
          <a:lstStyle/>
          <a:p>
            <a:pPr algn="ctr"/>
            <a:fld id="{00000000-1234-1234-1234-123412341234}" type="slidenum">
              <a:rPr lang="en-US" altLang="zh-CN" sz="1400">
                <a:solidFill>
                  <a:schemeClr val="tx1"/>
                </a:solidFill>
              </a:rPr>
              <a:t>17</a:t>
            </a:fld>
            <a:endParaRPr sz="1400" dirty="0">
              <a:solidFill>
                <a:schemeClr val="tx1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1B6DD2D-A34E-6B1F-9C0E-DCC379F40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21291" y="1196825"/>
            <a:ext cx="7174462" cy="510310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C0883CE-6FBB-CE77-FD3D-CFF144501C7B}"/>
              </a:ext>
            </a:extLst>
          </p:cNvPr>
          <p:cNvGrpSpPr/>
          <p:nvPr/>
        </p:nvGrpSpPr>
        <p:grpSpPr>
          <a:xfrm>
            <a:off x="3154819" y="724773"/>
            <a:ext cx="6586053" cy="461665"/>
            <a:chOff x="2971374" y="1376903"/>
            <a:chExt cx="6812905" cy="46166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00BDA37-9937-628C-8A88-B1CC444292EC}"/>
                </a:ext>
              </a:extLst>
            </p:cNvPr>
            <p:cNvSpPr txBox="1"/>
            <p:nvPr/>
          </p:nvSpPr>
          <p:spPr>
            <a:xfrm>
              <a:off x="2971374" y="1376903"/>
              <a:ext cx="681290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11480" lvl="1">
                <a:defRPr/>
              </a:pP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Non-blocking, cost-driven recalibration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FA8F3BF-6705-8354-AA8E-88C8B050B599}"/>
                </a:ext>
              </a:extLst>
            </p:cNvPr>
            <p:cNvSpPr/>
            <p:nvPr/>
          </p:nvSpPr>
          <p:spPr>
            <a:xfrm>
              <a:off x="2971374" y="1433174"/>
              <a:ext cx="365760" cy="36576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AE00DF2-8A77-1686-ABCF-7D6C47229639}"/>
              </a:ext>
            </a:extLst>
          </p:cNvPr>
          <p:cNvGrpSpPr/>
          <p:nvPr/>
        </p:nvGrpSpPr>
        <p:grpSpPr>
          <a:xfrm>
            <a:off x="9283672" y="4904573"/>
            <a:ext cx="1875449" cy="830997"/>
            <a:chOff x="4517881" y="5423590"/>
            <a:chExt cx="1875449" cy="83099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6AD902F-AB3C-F10A-B5EA-2CB391EE703A}"/>
                </a:ext>
              </a:extLst>
            </p:cNvPr>
            <p:cNvSpPr txBox="1"/>
            <p:nvPr/>
          </p:nvSpPr>
          <p:spPr>
            <a:xfrm>
              <a:off x="4975081" y="5423590"/>
              <a:ext cx="14182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Low Tail Latency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C9D3E15-775C-BCE3-1109-DE44EB238F3E}"/>
                </a:ext>
              </a:extLst>
            </p:cNvPr>
            <p:cNvSpPr/>
            <p:nvPr/>
          </p:nvSpPr>
          <p:spPr>
            <a:xfrm>
              <a:off x="4517881" y="5471542"/>
              <a:ext cx="365760" cy="36576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2070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0" y="1876"/>
            <a:ext cx="12191921" cy="708096"/>
          </a:xfrm>
          <a:prstGeom prst="rect">
            <a:avLst/>
          </a:prstGeom>
          <a:solidFill>
            <a:srgbClr val="1F2493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504000" y="72000"/>
            <a:ext cx="9461313" cy="564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-US" altLang="zh-CN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Inter-level Optimized</a:t>
            </a:r>
            <a:r>
              <a:rPr lang="zh-CN" altLang="en-US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 </a:t>
            </a:r>
            <a:r>
              <a:rPr lang="en-US" altLang="zh-CN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Bulk-loading </a:t>
            </a:r>
            <a:endParaRPr lang="en-US" sz="3200" b="1" dirty="0">
              <a:solidFill>
                <a:schemeClr val="lt1"/>
              </a:solidFill>
              <a:latin typeface="Cambria Math" panose="02040503050406030204"/>
              <a:ea typeface="Cambria Math" panose="02040503050406030204"/>
              <a:cs typeface="Cambria Math" panose="02040503050406030204"/>
              <a:sym typeface="Cambria Math" panose="02040503050406030204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968626" y="6630645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 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5094585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SIGMOD’24</a:t>
            </a:r>
          </a:p>
        </p:txBody>
      </p:sp>
      <p:sp>
        <p:nvSpPr>
          <p:cNvPr id="2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4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" name="Google Shape;70;p14"/>
          <p:cNvSpPr txBox="1"/>
          <p:nvPr/>
        </p:nvSpPr>
        <p:spPr>
          <a:xfrm>
            <a:off x="968626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 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8" name="Google Shape;71;p14"/>
          <p:cNvSpPr txBox="1"/>
          <p:nvPr/>
        </p:nvSpPr>
        <p:spPr>
          <a:xfrm>
            <a:off x="5094585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SIGMOD’24</a:t>
            </a:r>
          </a:p>
        </p:txBody>
      </p:sp>
      <p:sp>
        <p:nvSpPr>
          <p:cNvPr id="11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2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4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6" name="Google Shape;70;p14"/>
          <p:cNvSpPr txBox="1"/>
          <p:nvPr/>
        </p:nvSpPr>
        <p:spPr>
          <a:xfrm>
            <a:off x="968626" y="6631048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</a:t>
            </a:r>
            <a:r>
              <a:rPr lang="zh-CN" altLang="en-US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</a:t>
            </a: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8" name="Google Shape;71;p14"/>
          <p:cNvSpPr txBox="1"/>
          <p:nvPr/>
        </p:nvSpPr>
        <p:spPr>
          <a:xfrm>
            <a:off x="5094585" y="6637655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PG</a:t>
            </a:r>
            <a:r>
              <a:rPr lang="zh-CN" altLang="en-US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</a:t>
            </a: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Day</a:t>
            </a:r>
          </a:p>
        </p:txBody>
      </p:sp>
      <p:sp>
        <p:nvSpPr>
          <p:cNvPr id="10" name="Google Shape;70;p14">
            <a:extLst>
              <a:ext uri="{FF2B5EF4-FFF2-40B4-BE49-F238E27FC236}">
                <a16:creationId xmlns:a16="http://schemas.microsoft.com/office/drawing/2014/main" id="{456D7C83-CF82-33DF-18BC-BE492F548ED2}"/>
              </a:ext>
            </a:extLst>
          </p:cNvPr>
          <p:cNvSpPr txBox="1"/>
          <p:nvPr/>
        </p:nvSpPr>
        <p:spPr>
          <a:xfrm>
            <a:off x="9328038" y="6630645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 err="1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csxyzhang@comp.hkbu.edu.hk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20" name="Google Shape;65;p14">
            <a:extLst>
              <a:ext uri="{FF2B5EF4-FFF2-40B4-BE49-F238E27FC236}">
                <a16:creationId xmlns:a16="http://schemas.microsoft.com/office/drawing/2014/main" id="{25CD8093-0948-CFB1-F9CC-BF23DE9D23A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38560" y="6326811"/>
            <a:ext cx="316608" cy="2372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4281" tIns="32132" rIns="64281" bIns="32132" rtlCol="0" anchor="ctr" anchorCtr="0">
            <a:noAutofit/>
          </a:bodyPr>
          <a:lstStyle/>
          <a:p>
            <a:pPr algn="ctr"/>
            <a:fld id="{00000000-1234-1234-1234-123412341234}" type="slidenum">
              <a:rPr lang="en-US" altLang="zh-CN" sz="1400">
                <a:solidFill>
                  <a:schemeClr val="tx1"/>
                </a:solidFill>
              </a:rPr>
              <a:t>18</a:t>
            </a:fld>
            <a:endParaRPr sz="1400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35D257-8ADF-86C4-FF6F-B0AB2839C1C1}"/>
              </a:ext>
            </a:extLst>
          </p:cNvPr>
          <p:cNvSpPr txBox="1"/>
          <p:nvPr/>
        </p:nvSpPr>
        <p:spPr>
          <a:xfrm>
            <a:off x="970998" y="5281724"/>
            <a:ext cx="102499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B51F1F"/>
                </a:solidFill>
              </a:rPr>
              <a:t>In this case, we need new algorithm </a:t>
            </a:r>
          </a:p>
          <a:p>
            <a:pPr algn="ctr"/>
            <a:r>
              <a:rPr lang="en-US" altLang="zh-CN" sz="3600" b="1" dirty="0">
                <a:solidFill>
                  <a:srgbClr val="B51F1F"/>
                </a:solidFill>
              </a:rPr>
              <a:t>which can maximize linearity across multi levels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0FEBA9-5587-B76E-95D0-A28B2CF35675}"/>
              </a:ext>
            </a:extLst>
          </p:cNvPr>
          <p:cNvSpPr txBox="1"/>
          <p:nvPr/>
        </p:nvSpPr>
        <p:spPr>
          <a:xfrm>
            <a:off x="175118" y="1666028"/>
            <a:ext cx="30834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Only focus on the current level accuracy, which leads to a non-optimized overall structure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9BCC67-8D2B-A9B3-2206-FC8F81722D56}"/>
              </a:ext>
            </a:extLst>
          </p:cNvPr>
          <p:cNvSpPr txBox="1"/>
          <p:nvPr/>
        </p:nvSpPr>
        <p:spPr>
          <a:xfrm>
            <a:off x="175118" y="3224061"/>
            <a:ext cx="30834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However, internal nodes of HIRE prioritize load balance over accuracy. 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08271B98-9B2A-D868-58DA-5FDDF01DD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71374" y="1031433"/>
            <a:ext cx="8894699" cy="423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2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0" y="1876"/>
            <a:ext cx="12191921" cy="708096"/>
          </a:xfrm>
          <a:prstGeom prst="rect">
            <a:avLst/>
          </a:prstGeom>
          <a:solidFill>
            <a:srgbClr val="1F2493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504000" y="72000"/>
            <a:ext cx="9461313" cy="564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-US" altLang="zh-CN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Inter-level Error</a:t>
            </a:r>
            <a:r>
              <a:rPr lang="zh-CN" altLang="en-US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 </a:t>
            </a:r>
            <a:r>
              <a:rPr lang="en-US" altLang="zh-CN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Optimized</a:t>
            </a:r>
            <a:r>
              <a:rPr lang="zh-CN" altLang="en-US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 </a:t>
            </a:r>
            <a:r>
              <a:rPr lang="en-US" altLang="zh-CN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Bulk-loading </a:t>
            </a:r>
            <a:endParaRPr lang="en-US" sz="3200" b="1" dirty="0">
              <a:solidFill>
                <a:schemeClr val="lt1"/>
              </a:solidFill>
              <a:latin typeface="Cambria Math" panose="02040503050406030204"/>
              <a:ea typeface="Cambria Math" panose="02040503050406030204"/>
              <a:cs typeface="Cambria Math" panose="02040503050406030204"/>
              <a:sym typeface="Cambria Math" panose="02040503050406030204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968626" y="6630645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 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5094585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SIGMOD’24</a:t>
            </a:r>
          </a:p>
        </p:txBody>
      </p:sp>
      <p:sp>
        <p:nvSpPr>
          <p:cNvPr id="2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4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" name="Google Shape;70;p14"/>
          <p:cNvSpPr txBox="1"/>
          <p:nvPr/>
        </p:nvSpPr>
        <p:spPr>
          <a:xfrm>
            <a:off x="968626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 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8" name="Google Shape;71;p14"/>
          <p:cNvSpPr txBox="1"/>
          <p:nvPr/>
        </p:nvSpPr>
        <p:spPr>
          <a:xfrm>
            <a:off x="5094585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SIGMOD’24</a:t>
            </a:r>
          </a:p>
        </p:txBody>
      </p:sp>
      <p:sp>
        <p:nvSpPr>
          <p:cNvPr id="11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2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4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6" name="Google Shape;70;p14"/>
          <p:cNvSpPr txBox="1"/>
          <p:nvPr/>
        </p:nvSpPr>
        <p:spPr>
          <a:xfrm>
            <a:off x="968626" y="6631048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</a:t>
            </a:r>
            <a:r>
              <a:rPr lang="zh-CN" altLang="en-US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</a:t>
            </a: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8" name="Google Shape;71;p14"/>
          <p:cNvSpPr txBox="1"/>
          <p:nvPr/>
        </p:nvSpPr>
        <p:spPr>
          <a:xfrm>
            <a:off x="5094585" y="6637655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PG</a:t>
            </a:r>
            <a:r>
              <a:rPr lang="zh-CN" altLang="en-US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</a:t>
            </a: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Day</a:t>
            </a:r>
          </a:p>
        </p:txBody>
      </p:sp>
      <p:sp>
        <p:nvSpPr>
          <p:cNvPr id="10" name="Google Shape;70;p14">
            <a:extLst>
              <a:ext uri="{FF2B5EF4-FFF2-40B4-BE49-F238E27FC236}">
                <a16:creationId xmlns:a16="http://schemas.microsoft.com/office/drawing/2014/main" id="{456D7C83-CF82-33DF-18BC-BE492F548ED2}"/>
              </a:ext>
            </a:extLst>
          </p:cNvPr>
          <p:cNvSpPr txBox="1"/>
          <p:nvPr/>
        </p:nvSpPr>
        <p:spPr>
          <a:xfrm>
            <a:off x="9328038" y="6630645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 err="1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csxyzhang@comp.hkbu.edu.hk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20" name="Google Shape;65;p14">
            <a:extLst>
              <a:ext uri="{FF2B5EF4-FFF2-40B4-BE49-F238E27FC236}">
                <a16:creationId xmlns:a16="http://schemas.microsoft.com/office/drawing/2014/main" id="{25CD8093-0948-CFB1-F9CC-BF23DE9D23A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38560" y="6326811"/>
            <a:ext cx="316608" cy="2372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4281" tIns="32132" rIns="64281" bIns="32132" rtlCol="0" anchor="ctr" anchorCtr="0">
            <a:noAutofit/>
          </a:bodyPr>
          <a:lstStyle/>
          <a:p>
            <a:pPr algn="ctr"/>
            <a:fld id="{00000000-1234-1234-1234-123412341234}" type="slidenum">
              <a:rPr lang="en-US" altLang="zh-CN" sz="1400">
                <a:solidFill>
                  <a:schemeClr val="tx1"/>
                </a:solidFill>
              </a:rPr>
              <a:t>19</a:t>
            </a:fld>
            <a:endParaRPr sz="1400" dirty="0">
              <a:solidFill>
                <a:schemeClr val="tx1"/>
              </a:solidFill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461F074B-7EFA-CA9B-EBB2-20ED609DA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0545" y="891540"/>
            <a:ext cx="10252364" cy="50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279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0" y="1876"/>
            <a:ext cx="12191921" cy="708096"/>
          </a:xfrm>
          <a:prstGeom prst="rect">
            <a:avLst/>
          </a:prstGeom>
          <a:solidFill>
            <a:srgbClr val="1F2493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504000" y="72000"/>
            <a:ext cx="9461313" cy="564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-US" altLang="zh-CN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Learned</a:t>
            </a:r>
            <a:r>
              <a:rPr lang="zh-CN" altLang="en-US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 </a:t>
            </a:r>
            <a:r>
              <a:rPr lang="en-US" altLang="zh-CN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Index</a:t>
            </a:r>
            <a:endParaRPr sz="3200" b="1" dirty="0">
              <a:solidFill>
                <a:schemeClr val="lt1"/>
              </a:solidFill>
              <a:latin typeface="Cambria Math" panose="02040503050406030204"/>
              <a:ea typeface="Cambria Math" panose="02040503050406030204"/>
              <a:cs typeface="Cambria Math" panose="02040503050406030204"/>
              <a:sym typeface="Cambria Math" panose="02040503050406030204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968626" y="6630645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 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5094585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SIGMOD’24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04000" y="943520"/>
            <a:ext cx="6258560" cy="15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200" b="1" dirty="0">
                <a:latin typeface="Cambria" panose="02040503050406030204" pitchFamily="18" charset="0"/>
                <a:ea typeface="Cambria" panose="02040503050406030204" pitchFamily="18" charset="0"/>
              </a:rPr>
              <a:t>Index</a:t>
            </a:r>
            <a:r>
              <a:rPr lang="en-US" altLang="zh-CN" sz="2200" dirty="0">
                <a:latin typeface="Cambria" panose="02040503050406030204" pitchFamily="18" charset="0"/>
                <a:ea typeface="Cambria" panose="02040503050406030204" pitchFamily="18" charset="0"/>
              </a:rPr>
              <a:t> improves the speed of data retrieval operation on a database table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4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" name="Google Shape;70;p14"/>
          <p:cNvSpPr txBox="1"/>
          <p:nvPr/>
        </p:nvSpPr>
        <p:spPr>
          <a:xfrm>
            <a:off x="968626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 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8" name="Google Shape;71;p14"/>
          <p:cNvSpPr txBox="1"/>
          <p:nvPr/>
        </p:nvSpPr>
        <p:spPr>
          <a:xfrm>
            <a:off x="5094585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SIGMOD’24</a:t>
            </a:r>
          </a:p>
        </p:txBody>
      </p:sp>
      <p:sp>
        <p:nvSpPr>
          <p:cNvPr id="11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2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4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6" name="Google Shape;70;p14"/>
          <p:cNvSpPr txBox="1"/>
          <p:nvPr/>
        </p:nvSpPr>
        <p:spPr>
          <a:xfrm>
            <a:off x="968626" y="6631048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</a:t>
            </a:r>
            <a:r>
              <a:rPr lang="zh-CN" altLang="en-US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</a:t>
            </a: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8" name="Google Shape;71;p14"/>
          <p:cNvSpPr txBox="1"/>
          <p:nvPr/>
        </p:nvSpPr>
        <p:spPr>
          <a:xfrm>
            <a:off x="5094585" y="6637655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PG</a:t>
            </a:r>
            <a:r>
              <a:rPr lang="zh-CN" altLang="en-US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</a:t>
            </a: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Day</a:t>
            </a:r>
          </a:p>
        </p:txBody>
      </p:sp>
      <p:sp>
        <p:nvSpPr>
          <p:cNvPr id="10" name="Google Shape;70;p14">
            <a:extLst>
              <a:ext uri="{FF2B5EF4-FFF2-40B4-BE49-F238E27FC236}">
                <a16:creationId xmlns:a16="http://schemas.microsoft.com/office/drawing/2014/main" id="{456D7C83-CF82-33DF-18BC-BE492F548ED2}"/>
              </a:ext>
            </a:extLst>
          </p:cNvPr>
          <p:cNvSpPr txBox="1"/>
          <p:nvPr/>
        </p:nvSpPr>
        <p:spPr>
          <a:xfrm>
            <a:off x="9328038" y="6630645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 err="1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csxyzhang@comp.hkbu.edu.hk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pic>
        <p:nvPicPr>
          <p:cNvPr id="105" name="Graphic 104">
            <a:extLst>
              <a:ext uri="{FF2B5EF4-FFF2-40B4-BE49-F238E27FC236}">
                <a16:creationId xmlns:a16="http://schemas.microsoft.com/office/drawing/2014/main" id="{03F9F9AB-AC93-8713-E85D-F5BA1B254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7333" y="963890"/>
            <a:ext cx="5209599" cy="4930220"/>
          </a:xfrm>
          <a:prstGeom prst="rect">
            <a:avLst/>
          </a:prstGeom>
        </p:spPr>
      </p:pic>
      <p:sp>
        <p:nvSpPr>
          <p:cNvPr id="108" name="Google Shape;65;p14">
            <a:extLst>
              <a:ext uri="{FF2B5EF4-FFF2-40B4-BE49-F238E27FC236}">
                <a16:creationId xmlns:a16="http://schemas.microsoft.com/office/drawing/2014/main" id="{4142D07C-7528-E886-0903-354F476CB33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38560" y="6326811"/>
            <a:ext cx="316608" cy="2372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4281" tIns="32132" rIns="64281" bIns="32132" rtlCol="0" anchor="ctr" anchorCtr="0">
            <a:noAutofit/>
          </a:bodyPr>
          <a:lstStyle/>
          <a:p>
            <a:pPr algn="ctr"/>
            <a:fld id="{00000000-1234-1234-1234-123412341234}" type="slidenum">
              <a:rPr lang="en-US" altLang="zh-CN" sz="1400">
                <a:solidFill>
                  <a:schemeClr val="tx1"/>
                </a:solidFill>
              </a:rPr>
              <a:t>2</a:t>
            </a:fld>
            <a:endParaRPr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0" y="1876"/>
            <a:ext cx="12191921" cy="708096"/>
          </a:xfrm>
          <a:prstGeom prst="rect">
            <a:avLst/>
          </a:prstGeom>
          <a:solidFill>
            <a:srgbClr val="1F2493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12000" y="720000"/>
            <a:ext cx="11387167" cy="5759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Courier New" panose="02070609020205090404" pitchFamily="49" charset="0"/>
              <a:buChar char="o"/>
            </a:pPr>
            <a:r>
              <a:rPr lang="en-US" altLang="zh-CN" sz="2800" b="1" dirty="0">
                <a:solidFill>
                  <a:srgbClr val="6780B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Setup</a:t>
            </a:r>
          </a:p>
          <a:p>
            <a:pPr marL="800100" lvl="1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Cambria" panose="02040503050406030204" pitchFamily="18" charset="0"/>
              </a:rPr>
              <a:t>Six datasets</a:t>
            </a:r>
            <a:r>
              <a:rPr lang="zh-CN" altLang="en-US" sz="2000" dirty="0">
                <a:latin typeface="Cambria" panose="02040503050406030204" pitchFamily="18" charset="0"/>
              </a:rPr>
              <a:t> </a:t>
            </a:r>
            <a:r>
              <a:rPr lang="en-US" altLang="zh-CN" sz="2000" dirty="0">
                <a:latin typeface="Cambria" panose="02040503050406030204" pitchFamily="18" charset="0"/>
              </a:rPr>
              <a:t>from</a:t>
            </a:r>
            <a:r>
              <a:rPr lang="zh-CN" altLang="en-US" sz="2000" dirty="0">
                <a:latin typeface="Cambria" panose="02040503050406030204" pitchFamily="18" charset="0"/>
              </a:rPr>
              <a:t> </a:t>
            </a:r>
            <a:r>
              <a:rPr lang="en-US" altLang="zh-CN" sz="2000" dirty="0">
                <a:latin typeface="Cambria" panose="02040503050406030204" pitchFamily="18" charset="0"/>
              </a:rPr>
              <a:t>SOSD</a:t>
            </a:r>
            <a:r>
              <a:rPr lang="zh-CN" altLang="en-US" sz="2000" dirty="0">
                <a:latin typeface="Cambria" panose="02040503050406030204" pitchFamily="18" charset="0"/>
              </a:rPr>
              <a:t> </a:t>
            </a:r>
            <a:r>
              <a:rPr lang="en-US" altLang="zh-CN" sz="2000" dirty="0">
                <a:latin typeface="Cambria" panose="02040503050406030204" pitchFamily="18" charset="0"/>
              </a:rPr>
              <a:t>and</a:t>
            </a:r>
            <a:r>
              <a:rPr lang="zh-CN" altLang="en-US" sz="2000" dirty="0">
                <a:latin typeface="Cambria" panose="02040503050406030204" pitchFamily="18" charset="0"/>
              </a:rPr>
              <a:t> </a:t>
            </a:r>
            <a:r>
              <a:rPr lang="en-US" altLang="zh-CN" sz="2000" dirty="0">
                <a:latin typeface="Cambria" panose="02040503050406030204" pitchFamily="18" charset="0"/>
              </a:rPr>
              <a:t>GRE (OSM,</a:t>
            </a:r>
            <a:r>
              <a:rPr lang="zh-CN" altLang="en-US" sz="2000" dirty="0">
                <a:latin typeface="Cambria" panose="02040503050406030204" pitchFamily="18" charset="0"/>
              </a:rPr>
              <a:t> </a:t>
            </a:r>
            <a:r>
              <a:rPr lang="en-US" altLang="zh-CN" sz="2000" dirty="0">
                <a:latin typeface="Cambria" panose="02040503050406030204" pitchFamily="18" charset="0"/>
              </a:rPr>
              <a:t>FACE,</a:t>
            </a:r>
            <a:r>
              <a:rPr lang="zh-CN" altLang="en-US" sz="2000" dirty="0">
                <a:latin typeface="Cambria" panose="02040503050406030204" pitchFamily="18" charset="0"/>
              </a:rPr>
              <a:t> </a:t>
            </a:r>
            <a:r>
              <a:rPr lang="en-US" altLang="zh-CN" sz="2000" dirty="0">
                <a:latin typeface="Cambria" panose="02040503050406030204" pitchFamily="18" charset="0"/>
              </a:rPr>
              <a:t>AMZN,</a:t>
            </a:r>
            <a:r>
              <a:rPr lang="zh-CN" altLang="en-US" sz="2000" dirty="0">
                <a:latin typeface="Cambria" panose="02040503050406030204" pitchFamily="18" charset="0"/>
              </a:rPr>
              <a:t> </a:t>
            </a:r>
            <a:r>
              <a:rPr lang="en-US" altLang="zh-CN" sz="2000" dirty="0">
                <a:latin typeface="Cambria" panose="02040503050406030204" pitchFamily="18" charset="0"/>
              </a:rPr>
              <a:t>COVID,</a:t>
            </a:r>
            <a:r>
              <a:rPr lang="zh-CN" altLang="en-US" sz="2000" dirty="0">
                <a:latin typeface="Cambria" panose="02040503050406030204" pitchFamily="18" charset="0"/>
              </a:rPr>
              <a:t> </a:t>
            </a:r>
            <a:r>
              <a:rPr lang="en-US" altLang="zh-CN" sz="2000" dirty="0">
                <a:latin typeface="Cambria" panose="02040503050406030204" pitchFamily="18" charset="0"/>
              </a:rPr>
              <a:t>GENOME,</a:t>
            </a:r>
            <a:r>
              <a:rPr lang="zh-CN" altLang="en-US" sz="2000" dirty="0">
                <a:latin typeface="Cambria" panose="02040503050406030204" pitchFamily="18" charset="0"/>
              </a:rPr>
              <a:t> </a:t>
            </a:r>
            <a:r>
              <a:rPr lang="en-US" altLang="zh-CN" sz="2000" dirty="0">
                <a:latin typeface="Cambria" panose="02040503050406030204" pitchFamily="18" charset="0"/>
              </a:rPr>
              <a:t>and</a:t>
            </a:r>
            <a:r>
              <a:rPr lang="zh-CN" altLang="en-US" sz="2000" dirty="0">
                <a:latin typeface="Cambria" panose="02040503050406030204" pitchFamily="18" charset="0"/>
              </a:rPr>
              <a:t> </a:t>
            </a:r>
            <a:r>
              <a:rPr lang="en-US" altLang="zh-CN" sz="2000" dirty="0">
                <a:latin typeface="Cambria" panose="02040503050406030204" pitchFamily="18" charset="0"/>
              </a:rPr>
              <a:t>PLANET)</a:t>
            </a:r>
          </a:p>
          <a:p>
            <a:pPr marL="1257300" lvl="2" indent="-342900" algn="just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altLang="zh-CN" sz="2000" dirty="0">
                <a:latin typeface="Cambria" panose="02040503050406030204" pitchFamily="18" charset="0"/>
              </a:rPr>
              <a:t>200</a:t>
            </a:r>
            <a:r>
              <a:rPr lang="zh-CN" altLang="en-US" sz="2000" dirty="0">
                <a:latin typeface="Cambria" panose="02040503050406030204" pitchFamily="18" charset="0"/>
              </a:rPr>
              <a:t> </a:t>
            </a:r>
            <a:r>
              <a:rPr lang="en-US" altLang="zh-CN" sz="2000" dirty="0">
                <a:latin typeface="Cambria" panose="02040503050406030204" pitchFamily="18" charset="0"/>
              </a:rPr>
              <a:t>millions</a:t>
            </a:r>
            <a:r>
              <a:rPr lang="zh-CN" altLang="en-US" sz="2000" dirty="0">
                <a:latin typeface="Cambria" panose="02040503050406030204" pitchFamily="18" charset="0"/>
              </a:rPr>
              <a:t> </a:t>
            </a:r>
            <a:r>
              <a:rPr lang="en-US" altLang="zh-CN" sz="2000" dirty="0">
                <a:latin typeface="Cambria" panose="02040503050406030204" pitchFamily="18" charset="0"/>
              </a:rPr>
              <a:t>u64</a:t>
            </a:r>
            <a:r>
              <a:rPr lang="zh-CN" altLang="en-US" sz="2000" dirty="0">
                <a:latin typeface="Cambria" panose="02040503050406030204" pitchFamily="18" charset="0"/>
              </a:rPr>
              <a:t> </a:t>
            </a:r>
            <a:r>
              <a:rPr lang="en-US" altLang="zh-CN" sz="2000" dirty="0">
                <a:latin typeface="Cambria" panose="02040503050406030204" pitchFamily="18" charset="0"/>
              </a:rPr>
              <a:t>keys</a:t>
            </a:r>
          </a:p>
          <a:p>
            <a:pPr marL="800100" lvl="1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Cambria" panose="02040503050406030204" pitchFamily="18" charset="0"/>
              </a:rPr>
              <a:t>Evaluated</a:t>
            </a:r>
            <a:r>
              <a:rPr lang="zh-CN" altLang="en-US" sz="2000" dirty="0">
                <a:latin typeface="Cambria" panose="02040503050406030204" pitchFamily="18" charset="0"/>
              </a:rPr>
              <a:t> </a:t>
            </a:r>
            <a:r>
              <a:rPr lang="en-US" altLang="zh-CN" sz="2000" dirty="0">
                <a:latin typeface="Cambria" panose="02040503050406030204" pitchFamily="18" charset="0"/>
              </a:rPr>
              <a:t>on</a:t>
            </a:r>
            <a:r>
              <a:rPr lang="zh-CN" altLang="en-US" sz="2000" dirty="0">
                <a:latin typeface="Cambria" panose="02040503050406030204" pitchFamily="18" charset="0"/>
              </a:rPr>
              <a:t> </a:t>
            </a:r>
            <a:r>
              <a:rPr lang="en-US" altLang="zh-CN" sz="2000" dirty="0">
                <a:latin typeface="Cambria" panose="02040503050406030204" pitchFamily="18" charset="0"/>
              </a:rPr>
              <a:t>a</a:t>
            </a:r>
            <a:r>
              <a:rPr lang="zh-CN" altLang="en-US" sz="2000" dirty="0">
                <a:latin typeface="Cambria" panose="02040503050406030204" pitchFamily="18" charset="0"/>
              </a:rPr>
              <a:t> </a:t>
            </a:r>
            <a:r>
              <a:rPr lang="en-US" altLang="zh-CN" sz="2000" dirty="0">
                <a:latin typeface="Cambria" panose="02040503050406030204" pitchFamily="18" charset="0"/>
              </a:rPr>
              <a:t>Linux</a:t>
            </a:r>
            <a:r>
              <a:rPr lang="zh-CN" altLang="en-US" sz="2000" dirty="0">
                <a:latin typeface="Cambria" panose="02040503050406030204" pitchFamily="18" charset="0"/>
              </a:rPr>
              <a:t> </a:t>
            </a:r>
            <a:r>
              <a:rPr lang="en-US" altLang="zh-CN" sz="2000" dirty="0">
                <a:latin typeface="Cambria" panose="02040503050406030204" pitchFamily="18" charset="0"/>
              </a:rPr>
              <a:t>workstation</a:t>
            </a:r>
          </a:p>
          <a:p>
            <a:pPr marL="1257300" lvl="2" indent="-342900" algn="just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altLang="zh-CN" sz="2000" dirty="0">
                <a:latin typeface="Cambria" panose="02040503050406030204" pitchFamily="18" charset="0"/>
              </a:rPr>
              <a:t>AMD</a:t>
            </a:r>
            <a:r>
              <a:rPr lang="zh-CN" altLang="en-US" sz="2000" dirty="0">
                <a:latin typeface="Cambria" panose="02040503050406030204" pitchFamily="18" charset="0"/>
              </a:rPr>
              <a:t> </a:t>
            </a:r>
            <a:r>
              <a:rPr lang="en-US" altLang="zh-CN" sz="2000" dirty="0">
                <a:latin typeface="Cambria" panose="02040503050406030204" pitchFamily="18" charset="0"/>
              </a:rPr>
              <a:t>Ryzen</a:t>
            </a:r>
            <a:r>
              <a:rPr lang="zh-CN" altLang="en-US" sz="2000" dirty="0">
                <a:latin typeface="Cambria" panose="02040503050406030204" pitchFamily="18" charset="0"/>
              </a:rPr>
              <a:t> </a:t>
            </a:r>
            <a:r>
              <a:rPr lang="en-US" altLang="zh-CN" sz="2000" dirty="0">
                <a:latin typeface="Cambria" panose="02040503050406030204" pitchFamily="18" charset="0"/>
              </a:rPr>
              <a:t>9950X</a:t>
            </a:r>
          </a:p>
          <a:p>
            <a:pPr marL="1257300" lvl="2" indent="-342900" algn="just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altLang="zh-CN" sz="2000" dirty="0">
                <a:latin typeface="Cambria" panose="02040503050406030204" pitchFamily="18" charset="0"/>
              </a:rPr>
              <a:t>64GB</a:t>
            </a:r>
            <a:r>
              <a:rPr lang="zh-CN" altLang="en-US" sz="2000" dirty="0">
                <a:latin typeface="Cambria" panose="02040503050406030204" pitchFamily="18" charset="0"/>
              </a:rPr>
              <a:t> </a:t>
            </a:r>
            <a:r>
              <a:rPr lang="en-US" altLang="zh-CN" sz="2000" dirty="0">
                <a:latin typeface="Cambria" panose="02040503050406030204" pitchFamily="18" charset="0"/>
              </a:rPr>
              <a:t>RAM</a:t>
            </a:r>
          </a:p>
          <a:p>
            <a:pPr marL="800100" lvl="1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Cambria" panose="02040503050406030204" pitchFamily="18" charset="0"/>
              </a:rPr>
              <a:t>Four</a:t>
            </a:r>
            <a:r>
              <a:rPr lang="zh-CN" altLang="en-US" sz="2000" dirty="0">
                <a:latin typeface="Cambria" panose="02040503050406030204" pitchFamily="18" charset="0"/>
              </a:rPr>
              <a:t> </a:t>
            </a:r>
            <a:r>
              <a:rPr lang="en-US" altLang="zh-CN" sz="2000" dirty="0">
                <a:latin typeface="Cambria" panose="02040503050406030204" pitchFamily="18" charset="0"/>
              </a:rPr>
              <a:t>SOTA</a:t>
            </a:r>
            <a:r>
              <a:rPr lang="zh-CN" altLang="en-US" sz="2000" dirty="0">
                <a:latin typeface="Cambria" panose="02040503050406030204" pitchFamily="18" charset="0"/>
              </a:rPr>
              <a:t> </a:t>
            </a:r>
            <a:r>
              <a:rPr lang="en-US" altLang="zh-CN" sz="2000" dirty="0">
                <a:latin typeface="Cambria" panose="02040503050406030204" pitchFamily="18" charset="0"/>
              </a:rPr>
              <a:t>baselines</a:t>
            </a:r>
          </a:p>
          <a:p>
            <a:pPr marL="1257300" lvl="2" indent="-342900" algn="just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altLang="zh-CN" sz="2000" dirty="0">
                <a:latin typeface="Cambria" panose="02040503050406030204" pitchFamily="18" charset="0"/>
              </a:rPr>
              <a:t>B+-Tree</a:t>
            </a:r>
            <a:r>
              <a:rPr lang="zh-CN" altLang="en-US" sz="2000" dirty="0">
                <a:latin typeface="Cambria" panose="02040503050406030204" pitchFamily="18" charset="0"/>
              </a:rPr>
              <a:t> </a:t>
            </a:r>
            <a:r>
              <a:rPr lang="en-US" altLang="zh-CN" sz="2000" dirty="0">
                <a:latin typeface="Cambria" panose="02040503050406030204" pitchFamily="18" charset="0"/>
              </a:rPr>
              <a:t>with</a:t>
            </a:r>
            <a:r>
              <a:rPr lang="zh-CN" altLang="en-US" sz="2000" dirty="0">
                <a:latin typeface="Cambria" panose="02040503050406030204" pitchFamily="18" charset="0"/>
              </a:rPr>
              <a:t> </a:t>
            </a:r>
            <a:r>
              <a:rPr lang="en-US" altLang="zh-CN" sz="2000" dirty="0">
                <a:latin typeface="Cambria" panose="02040503050406030204" pitchFamily="18" charset="0"/>
              </a:rPr>
              <a:t>SIMD</a:t>
            </a:r>
            <a:r>
              <a:rPr lang="zh-CN" altLang="en-US" sz="2000" dirty="0">
                <a:latin typeface="Cambria" panose="02040503050406030204" pitchFamily="18" charset="0"/>
              </a:rPr>
              <a:t> </a:t>
            </a:r>
            <a:r>
              <a:rPr lang="en-US" altLang="zh-CN" sz="2000" dirty="0">
                <a:latin typeface="Cambria" panose="02040503050406030204" pitchFamily="18" charset="0"/>
              </a:rPr>
              <a:t>optimization</a:t>
            </a:r>
          </a:p>
          <a:p>
            <a:pPr marL="1257300" lvl="2" indent="-342900" algn="just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altLang="zh-CN" sz="2000" dirty="0">
                <a:latin typeface="Cambria" panose="02040503050406030204" pitchFamily="18" charset="0"/>
              </a:rPr>
              <a:t>ALEX</a:t>
            </a:r>
          </a:p>
          <a:p>
            <a:pPr marL="1257300" lvl="2" indent="-342900" algn="just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altLang="zh-CN" sz="2000" dirty="0">
                <a:latin typeface="Cambria" panose="02040503050406030204" pitchFamily="18" charset="0"/>
              </a:rPr>
              <a:t>PGM</a:t>
            </a:r>
          </a:p>
          <a:p>
            <a:pPr marL="1257300" lvl="2" indent="-342900" algn="just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altLang="zh-CN" sz="2000" dirty="0">
                <a:latin typeface="Cambria" panose="02040503050406030204" pitchFamily="18" charset="0"/>
              </a:rPr>
              <a:t>LIPP</a:t>
            </a:r>
          </a:p>
          <a:p>
            <a:pPr marL="1257300" lvl="2" indent="-342900" algn="just">
              <a:lnSpc>
                <a:spcPct val="150000"/>
              </a:lnSpc>
              <a:buFont typeface="Wingdings" pitchFamily="2" charset="2"/>
              <a:buChar char="§"/>
              <a:defRPr/>
            </a:pPr>
            <a:endParaRPr lang="en-US" altLang="zh-CN" sz="2000" dirty="0">
              <a:latin typeface="Cambria" panose="02040503050406030204" pitchFamily="18" charset="0"/>
            </a:endParaRPr>
          </a:p>
        </p:txBody>
      </p:sp>
      <p:sp>
        <p:nvSpPr>
          <p:cNvPr id="17" name="Google Shape;70;p14"/>
          <p:cNvSpPr txBox="1"/>
          <p:nvPr/>
        </p:nvSpPr>
        <p:spPr>
          <a:xfrm>
            <a:off x="968626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 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0" name="Google Shape;64;p14"/>
          <p:cNvSpPr txBox="1"/>
          <p:nvPr/>
        </p:nvSpPr>
        <p:spPr>
          <a:xfrm>
            <a:off x="504000" y="73636"/>
            <a:ext cx="9461313" cy="564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-US" altLang="zh-CN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Evaluation</a:t>
            </a:r>
          </a:p>
        </p:txBody>
      </p:sp>
      <p:sp>
        <p:nvSpPr>
          <p:cNvPr id="11" name="Google Shape;71;p14"/>
          <p:cNvSpPr txBox="1"/>
          <p:nvPr/>
        </p:nvSpPr>
        <p:spPr>
          <a:xfrm>
            <a:off x="5094585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SIGMOD’24</a:t>
            </a:r>
          </a:p>
        </p:txBody>
      </p:sp>
      <p:sp>
        <p:nvSpPr>
          <p:cNvPr id="12" name="Google Shape;72;p14"/>
          <p:cNvSpPr txBox="1"/>
          <p:nvPr/>
        </p:nvSpPr>
        <p:spPr>
          <a:xfrm>
            <a:off x="9181366" y="6623514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 err="1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csxyzhang@comp.hkbu.edu.hk</a:t>
            </a:r>
            <a:endParaRPr lang="en-US" altLang="zh-CN"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2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4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5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" name="Google Shape;70;p14"/>
          <p:cNvSpPr txBox="1"/>
          <p:nvPr/>
        </p:nvSpPr>
        <p:spPr>
          <a:xfrm>
            <a:off x="968626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 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8" name="Google Shape;71;p14"/>
          <p:cNvSpPr txBox="1"/>
          <p:nvPr/>
        </p:nvSpPr>
        <p:spPr>
          <a:xfrm>
            <a:off x="5094585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SIGMOD’24</a:t>
            </a:r>
          </a:p>
        </p:txBody>
      </p:sp>
      <p:sp>
        <p:nvSpPr>
          <p:cNvPr id="9" name="Google Shape;72;p14"/>
          <p:cNvSpPr txBox="1"/>
          <p:nvPr/>
        </p:nvSpPr>
        <p:spPr>
          <a:xfrm>
            <a:off x="9181366" y="6623514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 err="1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csxyzhang@comp.hkbu.edu.hk</a:t>
            </a:r>
            <a:endParaRPr lang="en-US" altLang="zh-CN"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3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4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5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8" name="Google Shape;71;p14"/>
          <p:cNvSpPr txBox="1"/>
          <p:nvPr/>
        </p:nvSpPr>
        <p:spPr>
          <a:xfrm>
            <a:off x="5094585" y="6637655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PG</a:t>
            </a:r>
            <a:r>
              <a:rPr lang="zh-CN" altLang="en-US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</a:t>
            </a: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Day</a:t>
            </a:r>
          </a:p>
        </p:txBody>
      </p:sp>
      <p:sp>
        <p:nvSpPr>
          <p:cNvPr id="19" name="Google Shape;70;p14">
            <a:extLst>
              <a:ext uri="{FF2B5EF4-FFF2-40B4-BE49-F238E27FC236}">
                <a16:creationId xmlns:a16="http://schemas.microsoft.com/office/drawing/2014/main" id="{D7307E20-3CD9-3ADD-C6F0-40CB29DFBF44}"/>
              </a:ext>
            </a:extLst>
          </p:cNvPr>
          <p:cNvSpPr txBox="1"/>
          <p:nvPr/>
        </p:nvSpPr>
        <p:spPr>
          <a:xfrm>
            <a:off x="968626" y="6631048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</a:t>
            </a:r>
            <a:r>
              <a:rPr lang="zh-CN" altLang="en-US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</a:t>
            </a: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20" name="Google Shape;70;p14">
            <a:extLst>
              <a:ext uri="{FF2B5EF4-FFF2-40B4-BE49-F238E27FC236}">
                <a16:creationId xmlns:a16="http://schemas.microsoft.com/office/drawing/2014/main" id="{3A573AB3-B30E-7F2B-4274-D521DCA5983E}"/>
              </a:ext>
            </a:extLst>
          </p:cNvPr>
          <p:cNvSpPr txBox="1"/>
          <p:nvPr/>
        </p:nvSpPr>
        <p:spPr>
          <a:xfrm>
            <a:off x="9328038" y="6630645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 err="1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csxyzhang@comp.hkbu.edu.hk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6" name="Google Shape;65;p14">
            <a:extLst>
              <a:ext uri="{FF2B5EF4-FFF2-40B4-BE49-F238E27FC236}">
                <a16:creationId xmlns:a16="http://schemas.microsoft.com/office/drawing/2014/main" id="{F62DD6A4-B817-E93B-3ED9-736005081B98}"/>
              </a:ext>
            </a:extLst>
          </p:cNvPr>
          <p:cNvSpPr txBox="1">
            <a:spLocks/>
          </p:cNvSpPr>
          <p:nvPr/>
        </p:nvSpPr>
        <p:spPr>
          <a:xfrm>
            <a:off x="11338560" y="6326811"/>
            <a:ext cx="316608" cy="2372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4281" tIns="32132" rIns="64281" bIns="32132" rtlCol="0" anchor="ctr" anchorCtr="0">
            <a:noAutofit/>
          </a:bodyPr>
          <a:lstStyle>
            <a:defPPr>
              <a:defRPr lang="zh-CN"/>
            </a:defPPr>
            <a:lvl1pPr marL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algn="ctr"/>
            <a:fld id="{00000000-1234-1234-1234-123412341234}" type="slidenum">
              <a:rPr lang="en-US" altLang="zh-CN" sz="1400" smtClean="0">
                <a:solidFill>
                  <a:schemeClr val="tx1"/>
                </a:solidFill>
              </a:rPr>
              <a:pPr algn="ctr"/>
              <a:t>20</a:t>
            </a:fld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402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0" y="1876"/>
            <a:ext cx="12191921" cy="708096"/>
          </a:xfrm>
          <a:prstGeom prst="rect">
            <a:avLst/>
          </a:prstGeom>
          <a:solidFill>
            <a:srgbClr val="1F2493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7" name="Google Shape;70;p14"/>
          <p:cNvSpPr txBox="1"/>
          <p:nvPr/>
        </p:nvSpPr>
        <p:spPr>
          <a:xfrm>
            <a:off x="968626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 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0" name="Google Shape;64;p14"/>
          <p:cNvSpPr txBox="1"/>
          <p:nvPr/>
        </p:nvSpPr>
        <p:spPr>
          <a:xfrm>
            <a:off x="504000" y="73636"/>
            <a:ext cx="9461313" cy="564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-US" altLang="zh-CN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Query</a:t>
            </a:r>
            <a:r>
              <a:rPr lang="zh-CN" altLang="en-US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 </a:t>
            </a:r>
            <a:r>
              <a:rPr lang="en-US" altLang="zh-CN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Performance</a:t>
            </a:r>
          </a:p>
        </p:txBody>
      </p:sp>
      <p:sp>
        <p:nvSpPr>
          <p:cNvPr id="11" name="Google Shape;71;p14"/>
          <p:cNvSpPr txBox="1"/>
          <p:nvPr/>
        </p:nvSpPr>
        <p:spPr>
          <a:xfrm>
            <a:off x="5094585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SIGMOD’24</a:t>
            </a:r>
          </a:p>
        </p:txBody>
      </p:sp>
      <p:sp>
        <p:nvSpPr>
          <p:cNvPr id="12" name="Google Shape;72;p14"/>
          <p:cNvSpPr txBox="1"/>
          <p:nvPr/>
        </p:nvSpPr>
        <p:spPr>
          <a:xfrm>
            <a:off x="9181366" y="6623514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 err="1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csxyzhang@comp.hkbu.edu.hk</a:t>
            </a:r>
            <a:endParaRPr lang="en-US" altLang="zh-CN"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2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4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5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" name="Google Shape;70;p14"/>
          <p:cNvSpPr txBox="1"/>
          <p:nvPr/>
        </p:nvSpPr>
        <p:spPr>
          <a:xfrm>
            <a:off x="968626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 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8" name="Google Shape;71;p14"/>
          <p:cNvSpPr txBox="1"/>
          <p:nvPr/>
        </p:nvSpPr>
        <p:spPr>
          <a:xfrm>
            <a:off x="5094585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SIGMOD’24</a:t>
            </a:r>
          </a:p>
        </p:txBody>
      </p:sp>
      <p:sp>
        <p:nvSpPr>
          <p:cNvPr id="9" name="Google Shape;72;p14"/>
          <p:cNvSpPr txBox="1"/>
          <p:nvPr/>
        </p:nvSpPr>
        <p:spPr>
          <a:xfrm>
            <a:off x="9181366" y="6623514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 err="1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csxyzhang@comp.hkbu.edu.hk</a:t>
            </a:r>
            <a:endParaRPr lang="en-US" altLang="zh-CN"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3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4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5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8" name="Google Shape;71;p14"/>
          <p:cNvSpPr txBox="1"/>
          <p:nvPr/>
        </p:nvSpPr>
        <p:spPr>
          <a:xfrm>
            <a:off x="5094585" y="6637655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PG</a:t>
            </a:r>
            <a:r>
              <a:rPr lang="zh-CN" altLang="en-US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</a:t>
            </a: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Day</a:t>
            </a:r>
          </a:p>
        </p:txBody>
      </p:sp>
      <p:sp>
        <p:nvSpPr>
          <p:cNvPr id="19" name="Google Shape;70;p14">
            <a:extLst>
              <a:ext uri="{FF2B5EF4-FFF2-40B4-BE49-F238E27FC236}">
                <a16:creationId xmlns:a16="http://schemas.microsoft.com/office/drawing/2014/main" id="{D7307E20-3CD9-3ADD-C6F0-40CB29DFBF44}"/>
              </a:ext>
            </a:extLst>
          </p:cNvPr>
          <p:cNvSpPr txBox="1"/>
          <p:nvPr/>
        </p:nvSpPr>
        <p:spPr>
          <a:xfrm>
            <a:off x="968626" y="6631048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</a:t>
            </a:r>
            <a:r>
              <a:rPr lang="zh-CN" altLang="en-US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</a:t>
            </a: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20" name="Google Shape;70;p14">
            <a:extLst>
              <a:ext uri="{FF2B5EF4-FFF2-40B4-BE49-F238E27FC236}">
                <a16:creationId xmlns:a16="http://schemas.microsoft.com/office/drawing/2014/main" id="{3A573AB3-B30E-7F2B-4274-D521DCA5983E}"/>
              </a:ext>
            </a:extLst>
          </p:cNvPr>
          <p:cNvSpPr txBox="1"/>
          <p:nvPr/>
        </p:nvSpPr>
        <p:spPr>
          <a:xfrm>
            <a:off x="9328038" y="6630645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 err="1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csxyzhang@comp.hkbu.edu.hk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6" name="Google Shape;65;p14">
            <a:extLst>
              <a:ext uri="{FF2B5EF4-FFF2-40B4-BE49-F238E27FC236}">
                <a16:creationId xmlns:a16="http://schemas.microsoft.com/office/drawing/2014/main" id="{F62DD6A4-B817-E93B-3ED9-736005081B98}"/>
              </a:ext>
            </a:extLst>
          </p:cNvPr>
          <p:cNvSpPr txBox="1">
            <a:spLocks/>
          </p:cNvSpPr>
          <p:nvPr/>
        </p:nvSpPr>
        <p:spPr>
          <a:xfrm>
            <a:off x="11338560" y="6326811"/>
            <a:ext cx="316608" cy="2372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4281" tIns="32132" rIns="64281" bIns="32132" rtlCol="0" anchor="ctr" anchorCtr="0">
            <a:noAutofit/>
          </a:bodyPr>
          <a:lstStyle>
            <a:defPPr>
              <a:defRPr lang="zh-CN"/>
            </a:defPPr>
            <a:lvl1pPr marL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algn="ctr"/>
            <a:fld id="{00000000-1234-1234-1234-123412341234}" type="slidenum">
              <a:rPr lang="en-US" altLang="zh-CN" sz="1400" smtClean="0">
                <a:solidFill>
                  <a:schemeClr val="tx1"/>
                </a:solidFill>
              </a:rPr>
              <a:pPr algn="ctr"/>
              <a:t>21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2" name="文本框 2">
            <a:extLst>
              <a:ext uri="{FF2B5EF4-FFF2-40B4-BE49-F238E27FC236}">
                <a16:creationId xmlns:a16="http://schemas.microsoft.com/office/drawing/2014/main" id="{2C33DDAE-4E1B-8321-9986-A99291D661AC}"/>
              </a:ext>
            </a:extLst>
          </p:cNvPr>
          <p:cNvSpPr txBox="1"/>
          <p:nvPr/>
        </p:nvSpPr>
        <p:spPr>
          <a:xfrm>
            <a:off x="504000" y="727316"/>
            <a:ext cx="11094443" cy="334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Point</a:t>
            </a:r>
            <a:r>
              <a:rPr lang="zh-CN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Query</a:t>
            </a:r>
            <a:endParaRPr lang="en-US" altLang="zh-C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Range</a:t>
            </a:r>
            <a:r>
              <a:rPr lang="zh-CN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Query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AC70BF-3EE6-1D89-659D-82F329DE48FC}"/>
              </a:ext>
            </a:extLst>
          </p:cNvPr>
          <p:cNvSpPr txBox="1"/>
          <p:nvPr/>
        </p:nvSpPr>
        <p:spPr>
          <a:xfrm>
            <a:off x="1334502" y="5401294"/>
            <a:ext cx="95229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B51F1F"/>
                </a:solidFill>
              </a:rPr>
              <a:t>HIRE</a:t>
            </a:r>
            <a:r>
              <a:rPr lang="zh-CN" altLang="en-US" sz="3200" b="1" dirty="0">
                <a:solidFill>
                  <a:srgbClr val="B51F1F"/>
                </a:solidFill>
              </a:rPr>
              <a:t> </a:t>
            </a:r>
            <a:r>
              <a:rPr lang="en-US" altLang="zh-CN" sz="3200" b="1" dirty="0">
                <a:solidFill>
                  <a:srgbClr val="B51F1F"/>
                </a:solidFill>
              </a:rPr>
              <a:t>achieves</a:t>
            </a:r>
            <a:r>
              <a:rPr lang="zh-CN" altLang="en-US" sz="3200" b="1" dirty="0">
                <a:solidFill>
                  <a:srgbClr val="B51F1F"/>
                </a:solidFill>
              </a:rPr>
              <a:t> </a:t>
            </a:r>
            <a:r>
              <a:rPr lang="en-US" altLang="zh-CN" sz="3200" b="1" dirty="0">
                <a:solidFill>
                  <a:srgbClr val="B51F1F"/>
                </a:solidFill>
              </a:rPr>
              <a:t>at least a 1.5× improvement in throughput over all baselines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D771C8-3C5F-6388-CB90-E4101B1FA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285" y="1073390"/>
            <a:ext cx="5059430" cy="290401"/>
          </a:xfrm>
          <a:prstGeom prst="rect">
            <a:avLst/>
          </a:prstGeom>
        </p:spPr>
      </p:pic>
      <p:pic>
        <p:nvPicPr>
          <p:cNvPr id="27" name="Picture 26" descr="A graph of different colored squares&#10;&#10;Description automatically generated">
            <a:extLst>
              <a:ext uri="{FF2B5EF4-FFF2-40B4-BE49-F238E27FC236}">
                <a16:creationId xmlns:a16="http://schemas.microsoft.com/office/drawing/2014/main" id="{841A87F6-9B80-F0E8-396E-B15EF711A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220" y="1505659"/>
            <a:ext cx="10053559" cy="1601622"/>
          </a:xfrm>
          <a:prstGeom prst="rect">
            <a:avLst/>
          </a:prstGeom>
        </p:spPr>
      </p:pic>
      <p:pic>
        <p:nvPicPr>
          <p:cNvPr id="29" name="Picture 28" descr="A graph of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B6370AC6-DFF8-C34F-DD64-EF8C520A7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220" y="3682104"/>
            <a:ext cx="10053559" cy="157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80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0" y="1876"/>
            <a:ext cx="12191921" cy="708096"/>
          </a:xfrm>
          <a:prstGeom prst="rect">
            <a:avLst/>
          </a:prstGeom>
          <a:solidFill>
            <a:srgbClr val="1F2493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7" name="Google Shape;70;p14"/>
          <p:cNvSpPr txBox="1"/>
          <p:nvPr/>
        </p:nvSpPr>
        <p:spPr>
          <a:xfrm>
            <a:off x="968626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 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0" name="Google Shape;64;p14"/>
          <p:cNvSpPr txBox="1"/>
          <p:nvPr/>
        </p:nvSpPr>
        <p:spPr>
          <a:xfrm>
            <a:off x="504000" y="73636"/>
            <a:ext cx="9461313" cy="564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-US" altLang="zh-CN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Tail</a:t>
            </a:r>
            <a:r>
              <a:rPr lang="zh-CN" altLang="en-US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 </a:t>
            </a:r>
            <a:r>
              <a:rPr lang="en-US" altLang="zh-CN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Latency</a:t>
            </a:r>
          </a:p>
        </p:txBody>
      </p:sp>
      <p:sp>
        <p:nvSpPr>
          <p:cNvPr id="11" name="Google Shape;71;p14"/>
          <p:cNvSpPr txBox="1"/>
          <p:nvPr/>
        </p:nvSpPr>
        <p:spPr>
          <a:xfrm>
            <a:off x="5094585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SIGMOD’24</a:t>
            </a:r>
          </a:p>
        </p:txBody>
      </p:sp>
      <p:sp>
        <p:nvSpPr>
          <p:cNvPr id="12" name="Google Shape;72;p14"/>
          <p:cNvSpPr txBox="1"/>
          <p:nvPr/>
        </p:nvSpPr>
        <p:spPr>
          <a:xfrm>
            <a:off x="9181366" y="6623514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 err="1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csxyzhang@comp.hkbu.edu.hk</a:t>
            </a:r>
            <a:endParaRPr lang="en-US" altLang="zh-CN"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2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4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5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" name="Google Shape;70;p14"/>
          <p:cNvSpPr txBox="1"/>
          <p:nvPr/>
        </p:nvSpPr>
        <p:spPr>
          <a:xfrm>
            <a:off x="968626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 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8" name="Google Shape;71;p14"/>
          <p:cNvSpPr txBox="1"/>
          <p:nvPr/>
        </p:nvSpPr>
        <p:spPr>
          <a:xfrm>
            <a:off x="5094585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SIGMOD’24</a:t>
            </a:r>
          </a:p>
        </p:txBody>
      </p:sp>
      <p:sp>
        <p:nvSpPr>
          <p:cNvPr id="9" name="Google Shape;72;p14"/>
          <p:cNvSpPr txBox="1"/>
          <p:nvPr/>
        </p:nvSpPr>
        <p:spPr>
          <a:xfrm>
            <a:off x="9181366" y="6623514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 err="1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csxyzhang@comp.hkbu.edu.hk</a:t>
            </a:r>
            <a:endParaRPr lang="en-US" altLang="zh-CN"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3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4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5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8" name="Google Shape;71;p14"/>
          <p:cNvSpPr txBox="1"/>
          <p:nvPr/>
        </p:nvSpPr>
        <p:spPr>
          <a:xfrm>
            <a:off x="5094585" y="6637655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PG</a:t>
            </a:r>
            <a:r>
              <a:rPr lang="zh-CN" altLang="en-US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</a:t>
            </a: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Day</a:t>
            </a:r>
          </a:p>
        </p:txBody>
      </p:sp>
      <p:sp>
        <p:nvSpPr>
          <p:cNvPr id="19" name="Google Shape;70;p14">
            <a:extLst>
              <a:ext uri="{FF2B5EF4-FFF2-40B4-BE49-F238E27FC236}">
                <a16:creationId xmlns:a16="http://schemas.microsoft.com/office/drawing/2014/main" id="{D7307E20-3CD9-3ADD-C6F0-40CB29DFBF44}"/>
              </a:ext>
            </a:extLst>
          </p:cNvPr>
          <p:cNvSpPr txBox="1"/>
          <p:nvPr/>
        </p:nvSpPr>
        <p:spPr>
          <a:xfrm>
            <a:off x="968626" y="6631048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</a:t>
            </a:r>
            <a:r>
              <a:rPr lang="zh-CN" altLang="en-US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</a:t>
            </a: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20" name="Google Shape;70;p14">
            <a:extLst>
              <a:ext uri="{FF2B5EF4-FFF2-40B4-BE49-F238E27FC236}">
                <a16:creationId xmlns:a16="http://schemas.microsoft.com/office/drawing/2014/main" id="{3A573AB3-B30E-7F2B-4274-D521DCA5983E}"/>
              </a:ext>
            </a:extLst>
          </p:cNvPr>
          <p:cNvSpPr txBox="1"/>
          <p:nvPr/>
        </p:nvSpPr>
        <p:spPr>
          <a:xfrm>
            <a:off x="9328038" y="6630645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 err="1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csxyzhang@comp.hkbu.edu.hk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6" name="Google Shape;65;p14">
            <a:extLst>
              <a:ext uri="{FF2B5EF4-FFF2-40B4-BE49-F238E27FC236}">
                <a16:creationId xmlns:a16="http://schemas.microsoft.com/office/drawing/2014/main" id="{F62DD6A4-B817-E93B-3ED9-736005081B98}"/>
              </a:ext>
            </a:extLst>
          </p:cNvPr>
          <p:cNvSpPr txBox="1">
            <a:spLocks/>
          </p:cNvSpPr>
          <p:nvPr/>
        </p:nvSpPr>
        <p:spPr>
          <a:xfrm>
            <a:off x="11338560" y="6326811"/>
            <a:ext cx="316608" cy="2372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4281" tIns="32132" rIns="64281" bIns="32132" rtlCol="0" anchor="ctr" anchorCtr="0">
            <a:noAutofit/>
          </a:bodyPr>
          <a:lstStyle>
            <a:defPPr>
              <a:defRPr lang="zh-CN"/>
            </a:defPPr>
            <a:lvl1pPr marL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algn="ctr"/>
            <a:fld id="{00000000-1234-1234-1234-123412341234}" type="slidenum">
              <a:rPr lang="en-US" altLang="zh-CN" sz="1400" smtClean="0">
                <a:solidFill>
                  <a:schemeClr val="tx1"/>
                </a:solidFill>
              </a:rPr>
              <a:pPr algn="ctr"/>
              <a:t>22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AC70BF-3EE6-1D89-659D-82F329DE48FC}"/>
              </a:ext>
            </a:extLst>
          </p:cNvPr>
          <p:cNvSpPr txBox="1"/>
          <p:nvPr/>
        </p:nvSpPr>
        <p:spPr>
          <a:xfrm>
            <a:off x="1334502" y="5401224"/>
            <a:ext cx="95229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B51F1F"/>
                </a:solidFill>
              </a:rPr>
              <a:t>HIRE</a:t>
            </a:r>
            <a:r>
              <a:rPr lang="zh-CN" altLang="en-US" sz="3200" b="1" dirty="0">
                <a:solidFill>
                  <a:srgbClr val="B51F1F"/>
                </a:solidFill>
              </a:rPr>
              <a:t> </a:t>
            </a:r>
            <a:r>
              <a:rPr lang="en-US" altLang="zh-CN" sz="3200" b="1" dirty="0">
                <a:solidFill>
                  <a:srgbClr val="B51F1F"/>
                </a:solidFill>
              </a:rPr>
              <a:t>achieves</a:t>
            </a:r>
            <a:r>
              <a:rPr lang="zh-CN" altLang="en-US" sz="3200" b="1" dirty="0">
                <a:solidFill>
                  <a:srgbClr val="B51F1F"/>
                </a:solidFill>
              </a:rPr>
              <a:t> </a:t>
            </a:r>
            <a:r>
              <a:rPr lang="en-US" altLang="zh-CN" sz="3200" b="1" dirty="0">
                <a:solidFill>
                  <a:srgbClr val="B51F1F"/>
                </a:solidFill>
              </a:rPr>
              <a:t>up to 98% reduction in tail latency compared to baselines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CC7BF5B-ECF7-513F-D2B5-BB1EB6FF1DD7}"/>
              </a:ext>
            </a:extLst>
          </p:cNvPr>
          <p:cNvGrpSpPr/>
          <p:nvPr/>
        </p:nvGrpSpPr>
        <p:grpSpPr>
          <a:xfrm>
            <a:off x="171275" y="1361253"/>
            <a:ext cx="11849363" cy="2504309"/>
            <a:chOff x="171275" y="1881881"/>
            <a:chExt cx="11849363" cy="25043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EBF151E-78C0-B7E7-A5DD-A95BB9762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57225" y="1881881"/>
              <a:ext cx="5097890" cy="292608"/>
            </a:xfrm>
            <a:prstGeom prst="rect">
              <a:avLst/>
            </a:prstGeom>
          </p:spPr>
        </p:pic>
        <p:pic>
          <p:nvPicPr>
            <p:cNvPr id="22" name="Picture 21" descr="A graph of different types of numbers&#10;&#10;Description automatically generated with medium confidence">
              <a:extLst>
                <a:ext uri="{FF2B5EF4-FFF2-40B4-BE49-F238E27FC236}">
                  <a16:creationId xmlns:a16="http://schemas.microsoft.com/office/drawing/2014/main" id="{B71F8CC7-9FFD-1090-1D8F-3D4BB60A0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275" y="2246249"/>
              <a:ext cx="11849363" cy="21399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6182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0" y="1876"/>
            <a:ext cx="12191921" cy="708096"/>
          </a:xfrm>
          <a:prstGeom prst="rect">
            <a:avLst/>
          </a:prstGeom>
          <a:solidFill>
            <a:srgbClr val="1F2493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7" name="Google Shape;70;p14"/>
          <p:cNvSpPr txBox="1"/>
          <p:nvPr/>
        </p:nvSpPr>
        <p:spPr>
          <a:xfrm>
            <a:off x="968626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 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0" name="Google Shape;64;p14"/>
          <p:cNvSpPr txBox="1"/>
          <p:nvPr/>
        </p:nvSpPr>
        <p:spPr>
          <a:xfrm>
            <a:off x="504000" y="73636"/>
            <a:ext cx="9461313" cy="564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-US" altLang="zh-CN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Match Rate</a:t>
            </a:r>
          </a:p>
        </p:txBody>
      </p:sp>
      <p:sp>
        <p:nvSpPr>
          <p:cNvPr id="11" name="Google Shape;71;p14"/>
          <p:cNvSpPr txBox="1"/>
          <p:nvPr/>
        </p:nvSpPr>
        <p:spPr>
          <a:xfrm>
            <a:off x="5094585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SIGMOD’24</a:t>
            </a:r>
          </a:p>
        </p:txBody>
      </p:sp>
      <p:sp>
        <p:nvSpPr>
          <p:cNvPr id="12" name="Google Shape;72;p14"/>
          <p:cNvSpPr txBox="1"/>
          <p:nvPr/>
        </p:nvSpPr>
        <p:spPr>
          <a:xfrm>
            <a:off x="9181366" y="6623514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 err="1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csxyzhang@comp.hkbu.edu.hk</a:t>
            </a:r>
            <a:endParaRPr lang="en-US" altLang="zh-CN"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2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4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5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" name="Google Shape;70;p14"/>
          <p:cNvSpPr txBox="1"/>
          <p:nvPr/>
        </p:nvSpPr>
        <p:spPr>
          <a:xfrm>
            <a:off x="968626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 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8" name="Google Shape;71;p14"/>
          <p:cNvSpPr txBox="1"/>
          <p:nvPr/>
        </p:nvSpPr>
        <p:spPr>
          <a:xfrm>
            <a:off x="5094585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SIGMOD’24</a:t>
            </a:r>
          </a:p>
        </p:txBody>
      </p:sp>
      <p:sp>
        <p:nvSpPr>
          <p:cNvPr id="9" name="Google Shape;72;p14"/>
          <p:cNvSpPr txBox="1"/>
          <p:nvPr/>
        </p:nvSpPr>
        <p:spPr>
          <a:xfrm>
            <a:off x="9181366" y="6623514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 err="1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csxyzhang@comp.hkbu.edu.hk</a:t>
            </a:r>
            <a:endParaRPr lang="en-US" altLang="zh-CN"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3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4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5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8" name="Google Shape;71;p14"/>
          <p:cNvSpPr txBox="1"/>
          <p:nvPr/>
        </p:nvSpPr>
        <p:spPr>
          <a:xfrm>
            <a:off x="5094585" y="6637655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PG</a:t>
            </a:r>
            <a:r>
              <a:rPr lang="zh-CN" altLang="en-US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</a:t>
            </a: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Day</a:t>
            </a:r>
          </a:p>
        </p:txBody>
      </p:sp>
      <p:sp>
        <p:nvSpPr>
          <p:cNvPr id="19" name="Google Shape;70;p14">
            <a:extLst>
              <a:ext uri="{FF2B5EF4-FFF2-40B4-BE49-F238E27FC236}">
                <a16:creationId xmlns:a16="http://schemas.microsoft.com/office/drawing/2014/main" id="{D7307E20-3CD9-3ADD-C6F0-40CB29DFBF44}"/>
              </a:ext>
            </a:extLst>
          </p:cNvPr>
          <p:cNvSpPr txBox="1"/>
          <p:nvPr/>
        </p:nvSpPr>
        <p:spPr>
          <a:xfrm>
            <a:off x="968626" y="6631048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</a:t>
            </a:r>
            <a:r>
              <a:rPr lang="zh-CN" altLang="en-US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</a:t>
            </a: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20" name="Google Shape;70;p14">
            <a:extLst>
              <a:ext uri="{FF2B5EF4-FFF2-40B4-BE49-F238E27FC236}">
                <a16:creationId xmlns:a16="http://schemas.microsoft.com/office/drawing/2014/main" id="{3A573AB3-B30E-7F2B-4274-D521DCA5983E}"/>
              </a:ext>
            </a:extLst>
          </p:cNvPr>
          <p:cNvSpPr txBox="1"/>
          <p:nvPr/>
        </p:nvSpPr>
        <p:spPr>
          <a:xfrm>
            <a:off x="9328038" y="6630645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 err="1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csxyzhang@comp.hkbu.edu.hk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6" name="Google Shape;65;p14">
            <a:extLst>
              <a:ext uri="{FF2B5EF4-FFF2-40B4-BE49-F238E27FC236}">
                <a16:creationId xmlns:a16="http://schemas.microsoft.com/office/drawing/2014/main" id="{F62DD6A4-B817-E93B-3ED9-736005081B98}"/>
              </a:ext>
            </a:extLst>
          </p:cNvPr>
          <p:cNvSpPr txBox="1">
            <a:spLocks/>
          </p:cNvSpPr>
          <p:nvPr/>
        </p:nvSpPr>
        <p:spPr>
          <a:xfrm>
            <a:off x="11338560" y="6326811"/>
            <a:ext cx="316608" cy="2372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4281" tIns="32132" rIns="64281" bIns="32132" rtlCol="0" anchor="ctr" anchorCtr="0">
            <a:noAutofit/>
          </a:bodyPr>
          <a:lstStyle>
            <a:defPPr>
              <a:defRPr lang="zh-CN"/>
            </a:defPPr>
            <a:lvl1pPr marL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algn="ctr"/>
            <a:fld id="{00000000-1234-1234-1234-123412341234}" type="slidenum">
              <a:rPr lang="en-US" altLang="zh-CN" sz="1400" smtClean="0">
                <a:solidFill>
                  <a:schemeClr val="tx1"/>
                </a:solidFill>
              </a:rPr>
              <a:pPr algn="ctr"/>
              <a:t>23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AC70BF-3EE6-1D89-659D-82F329DE48FC}"/>
              </a:ext>
            </a:extLst>
          </p:cNvPr>
          <p:cNvSpPr txBox="1"/>
          <p:nvPr/>
        </p:nvSpPr>
        <p:spPr>
          <a:xfrm>
            <a:off x="1334502" y="5401224"/>
            <a:ext cx="95229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B51F1F"/>
                </a:solidFill>
              </a:rPr>
              <a:t>HIRE achieves up to 2.7× higher throughput than the best-performing learned index baseline</a:t>
            </a:r>
          </a:p>
        </p:txBody>
      </p:sp>
      <p:pic>
        <p:nvPicPr>
          <p:cNvPr id="21" name="Picture 20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9561B0DC-9F81-DF28-5592-C4EFCDCBE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3" y="1285683"/>
            <a:ext cx="12112488" cy="214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5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0" y="1876"/>
            <a:ext cx="12191921" cy="708096"/>
          </a:xfrm>
          <a:prstGeom prst="rect">
            <a:avLst/>
          </a:prstGeom>
          <a:solidFill>
            <a:srgbClr val="1F2493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7" name="Google Shape;70;p14"/>
          <p:cNvSpPr txBox="1"/>
          <p:nvPr/>
        </p:nvSpPr>
        <p:spPr>
          <a:xfrm>
            <a:off x="968626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 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0" name="Google Shape;64;p14"/>
          <p:cNvSpPr txBox="1"/>
          <p:nvPr/>
        </p:nvSpPr>
        <p:spPr>
          <a:xfrm>
            <a:off x="504000" y="73636"/>
            <a:ext cx="9461313" cy="564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-US" altLang="zh-CN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Ablation Studies</a:t>
            </a:r>
          </a:p>
        </p:txBody>
      </p:sp>
      <p:sp>
        <p:nvSpPr>
          <p:cNvPr id="11" name="Google Shape;71;p14"/>
          <p:cNvSpPr txBox="1"/>
          <p:nvPr/>
        </p:nvSpPr>
        <p:spPr>
          <a:xfrm>
            <a:off x="5094585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SIGMOD’24</a:t>
            </a:r>
          </a:p>
        </p:txBody>
      </p:sp>
      <p:sp>
        <p:nvSpPr>
          <p:cNvPr id="12" name="Google Shape;72;p14"/>
          <p:cNvSpPr txBox="1"/>
          <p:nvPr/>
        </p:nvSpPr>
        <p:spPr>
          <a:xfrm>
            <a:off x="9181366" y="6623514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 err="1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csxyzhang@comp.hkbu.edu.hk</a:t>
            </a:r>
            <a:endParaRPr lang="en-US" altLang="zh-CN"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2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4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5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" name="Google Shape;70;p14"/>
          <p:cNvSpPr txBox="1"/>
          <p:nvPr/>
        </p:nvSpPr>
        <p:spPr>
          <a:xfrm>
            <a:off x="968626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 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8" name="Google Shape;71;p14"/>
          <p:cNvSpPr txBox="1"/>
          <p:nvPr/>
        </p:nvSpPr>
        <p:spPr>
          <a:xfrm>
            <a:off x="5094585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SIGMOD’24</a:t>
            </a:r>
          </a:p>
        </p:txBody>
      </p:sp>
      <p:sp>
        <p:nvSpPr>
          <p:cNvPr id="9" name="Google Shape;72;p14"/>
          <p:cNvSpPr txBox="1"/>
          <p:nvPr/>
        </p:nvSpPr>
        <p:spPr>
          <a:xfrm>
            <a:off x="9181366" y="6623514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 err="1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csxyzhang@comp.hkbu.edu.hk</a:t>
            </a:r>
            <a:endParaRPr lang="en-US" altLang="zh-CN"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3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4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5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8" name="Google Shape;71;p14"/>
          <p:cNvSpPr txBox="1"/>
          <p:nvPr/>
        </p:nvSpPr>
        <p:spPr>
          <a:xfrm>
            <a:off x="5094585" y="6637655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PG</a:t>
            </a:r>
            <a:r>
              <a:rPr lang="zh-CN" altLang="en-US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</a:t>
            </a: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Day</a:t>
            </a:r>
          </a:p>
        </p:txBody>
      </p:sp>
      <p:sp>
        <p:nvSpPr>
          <p:cNvPr id="19" name="Google Shape;70;p14">
            <a:extLst>
              <a:ext uri="{FF2B5EF4-FFF2-40B4-BE49-F238E27FC236}">
                <a16:creationId xmlns:a16="http://schemas.microsoft.com/office/drawing/2014/main" id="{D7307E20-3CD9-3ADD-C6F0-40CB29DFBF44}"/>
              </a:ext>
            </a:extLst>
          </p:cNvPr>
          <p:cNvSpPr txBox="1"/>
          <p:nvPr/>
        </p:nvSpPr>
        <p:spPr>
          <a:xfrm>
            <a:off x="968626" y="6631048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</a:t>
            </a:r>
            <a:r>
              <a:rPr lang="zh-CN" altLang="en-US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</a:t>
            </a: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20" name="Google Shape;70;p14">
            <a:extLst>
              <a:ext uri="{FF2B5EF4-FFF2-40B4-BE49-F238E27FC236}">
                <a16:creationId xmlns:a16="http://schemas.microsoft.com/office/drawing/2014/main" id="{3A573AB3-B30E-7F2B-4274-D521DCA5983E}"/>
              </a:ext>
            </a:extLst>
          </p:cNvPr>
          <p:cNvSpPr txBox="1"/>
          <p:nvPr/>
        </p:nvSpPr>
        <p:spPr>
          <a:xfrm>
            <a:off x="9328038" y="6630645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 err="1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csxyzhang@comp.hkbu.edu.hk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6" name="Google Shape;65;p14">
            <a:extLst>
              <a:ext uri="{FF2B5EF4-FFF2-40B4-BE49-F238E27FC236}">
                <a16:creationId xmlns:a16="http://schemas.microsoft.com/office/drawing/2014/main" id="{F62DD6A4-B817-E93B-3ED9-736005081B98}"/>
              </a:ext>
            </a:extLst>
          </p:cNvPr>
          <p:cNvSpPr txBox="1">
            <a:spLocks/>
          </p:cNvSpPr>
          <p:nvPr/>
        </p:nvSpPr>
        <p:spPr>
          <a:xfrm>
            <a:off x="11338560" y="6326811"/>
            <a:ext cx="316608" cy="2372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4281" tIns="32132" rIns="64281" bIns="32132" rtlCol="0" anchor="ctr" anchorCtr="0">
            <a:noAutofit/>
          </a:bodyPr>
          <a:lstStyle>
            <a:defPPr>
              <a:defRPr lang="zh-CN"/>
            </a:defPPr>
            <a:lvl1pPr marL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 panose="020F0502020204030204"/>
              <a:buNone/>
              <a:defRPr sz="985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algn="ctr"/>
            <a:fld id="{00000000-1234-1234-1234-123412341234}" type="slidenum">
              <a:rPr lang="en-US" altLang="zh-CN" sz="1400" smtClean="0">
                <a:solidFill>
                  <a:schemeClr val="tx1"/>
                </a:solidFill>
              </a:rPr>
              <a:pPr algn="ctr"/>
              <a:t>24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AC70BF-3EE6-1D89-659D-82F329DE48FC}"/>
              </a:ext>
            </a:extLst>
          </p:cNvPr>
          <p:cNvSpPr txBox="1"/>
          <p:nvPr/>
        </p:nvSpPr>
        <p:spPr>
          <a:xfrm>
            <a:off x="1334502" y="5401224"/>
            <a:ext cx="9888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B51F1F"/>
                </a:solidFill>
              </a:rPr>
              <a:t>The Hybrid leaf layer and non-blocking recalibration are keys to ensure robust performance </a:t>
            </a:r>
          </a:p>
        </p:txBody>
      </p:sp>
      <p:pic>
        <p:nvPicPr>
          <p:cNvPr id="6" name="Picture 5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7DAF7ED8-F5BC-811A-7D0E-7F2C07D3C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599" y="1424646"/>
            <a:ext cx="8286715" cy="326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541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/>
          <p:nvPr/>
        </p:nvSpPr>
        <p:spPr>
          <a:xfrm>
            <a:off x="0" y="2292145"/>
            <a:ext cx="12192000" cy="1715563"/>
          </a:xfrm>
          <a:prstGeom prst="rect">
            <a:avLst/>
          </a:prstGeom>
          <a:solidFill>
            <a:srgbClr val="1F2493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419878" y="2292145"/>
            <a:ext cx="11352244" cy="1715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chemeClr val="lt1"/>
              </a:buClr>
              <a:buSzPts val="4400"/>
            </a:pPr>
            <a:r>
              <a:rPr lang="en-US" altLang="zh-CN" sz="3095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Thank You</a:t>
            </a:r>
          </a:p>
        </p:txBody>
      </p:sp>
      <p:sp>
        <p:nvSpPr>
          <p:cNvPr id="58" name="Google Shape;58;p13"/>
          <p:cNvSpPr txBox="1">
            <a:spLocks noGrp="1"/>
          </p:cNvSpPr>
          <p:nvPr>
            <p:ph type="sldNum" idx="12"/>
          </p:nvPr>
        </p:nvSpPr>
        <p:spPr>
          <a:xfrm>
            <a:off x="11730432" y="56068"/>
            <a:ext cx="316652" cy="2372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4281" tIns="32132" rIns="64281" bIns="32132" rtlCol="0" anchor="ctr" anchorCtr="0">
            <a:noAutofit/>
          </a:bodyPr>
          <a:lstStyle/>
          <a:p>
            <a:fld id="{00000000-1234-1234-1234-123412341234}" type="slidenum">
              <a:rPr lang="en-US" altLang="zh-CN"/>
              <a:t>25</a:t>
            </a:fld>
            <a:endParaRPr lang="en-US" altLang="zh-CN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0" y="1876"/>
            <a:ext cx="12191921" cy="708096"/>
          </a:xfrm>
          <a:prstGeom prst="rect">
            <a:avLst/>
          </a:prstGeom>
          <a:solidFill>
            <a:srgbClr val="1F2493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504000" y="72000"/>
            <a:ext cx="9461313" cy="564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-US" altLang="zh-CN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Learned</a:t>
            </a:r>
            <a:r>
              <a:rPr lang="zh-CN" altLang="en-US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 </a:t>
            </a:r>
            <a:r>
              <a:rPr lang="en-US" altLang="zh-CN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Index</a:t>
            </a:r>
            <a:endParaRPr sz="3200" b="1" dirty="0">
              <a:solidFill>
                <a:schemeClr val="lt1"/>
              </a:solidFill>
              <a:latin typeface="Cambria Math" panose="02040503050406030204"/>
              <a:ea typeface="Cambria Math" panose="02040503050406030204"/>
              <a:cs typeface="Cambria Math" panose="02040503050406030204"/>
              <a:sym typeface="Cambria Math" panose="02040503050406030204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968626" y="6630645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 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5094585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SIGMOD’24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04000" y="943520"/>
            <a:ext cx="6258560" cy="3670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200" b="1" dirty="0">
                <a:latin typeface="Cambria" panose="02040503050406030204" pitchFamily="18" charset="0"/>
                <a:ea typeface="Cambria" panose="02040503050406030204" pitchFamily="18" charset="0"/>
              </a:rPr>
              <a:t>Index</a:t>
            </a:r>
            <a:r>
              <a:rPr lang="en-US" altLang="zh-CN" sz="2200" dirty="0">
                <a:latin typeface="Cambria" panose="02040503050406030204" pitchFamily="18" charset="0"/>
                <a:ea typeface="Cambria" panose="02040503050406030204" pitchFamily="18" charset="0"/>
              </a:rPr>
              <a:t> improves the speed of data retrieval operation on a database table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200" b="1" dirty="0">
                <a:latin typeface="Cambria" panose="02040503050406030204" pitchFamily="18" charset="0"/>
                <a:ea typeface="Cambria" panose="02040503050406030204" pitchFamily="18" charset="0"/>
              </a:rPr>
              <a:t>Learned index </a:t>
            </a:r>
            <a:r>
              <a:rPr lang="en-US" altLang="zh-CN" sz="2200" dirty="0">
                <a:latin typeface="Cambria" panose="02040503050406030204" pitchFamily="18" charset="0"/>
                <a:ea typeface="Cambria" panose="02040503050406030204" pitchFamily="18" charset="0"/>
              </a:rPr>
              <a:t>replaces algorithmic component of classic index structure with a machine learning model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4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" name="Google Shape;70;p14"/>
          <p:cNvSpPr txBox="1"/>
          <p:nvPr/>
        </p:nvSpPr>
        <p:spPr>
          <a:xfrm>
            <a:off x="968626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 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8" name="Google Shape;71;p14"/>
          <p:cNvSpPr txBox="1"/>
          <p:nvPr/>
        </p:nvSpPr>
        <p:spPr>
          <a:xfrm>
            <a:off x="5094585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SIGMOD’24</a:t>
            </a:r>
          </a:p>
        </p:txBody>
      </p:sp>
      <p:sp>
        <p:nvSpPr>
          <p:cNvPr id="11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2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4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6" name="Google Shape;70;p14"/>
          <p:cNvSpPr txBox="1"/>
          <p:nvPr/>
        </p:nvSpPr>
        <p:spPr>
          <a:xfrm>
            <a:off x="968626" y="6631048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</a:t>
            </a:r>
            <a:r>
              <a:rPr lang="zh-CN" altLang="en-US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</a:t>
            </a: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8" name="Google Shape;71;p14"/>
          <p:cNvSpPr txBox="1"/>
          <p:nvPr/>
        </p:nvSpPr>
        <p:spPr>
          <a:xfrm>
            <a:off x="5094585" y="6637655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PG</a:t>
            </a:r>
            <a:r>
              <a:rPr lang="zh-CN" altLang="en-US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</a:t>
            </a: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Day</a:t>
            </a:r>
          </a:p>
        </p:txBody>
      </p:sp>
      <p:sp>
        <p:nvSpPr>
          <p:cNvPr id="10" name="Google Shape;70;p14">
            <a:extLst>
              <a:ext uri="{FF2B5EF4-FFF2-40B4-BE49-F238E27FC236}">
                <a16:creationId xmlns:a16="http://schemas.microsoft.com/office/drawing/2014/main" id="{456D7C83-CF82-33DF-18BC-BE492F548ED2}"/>
              </a:ext>
            </a:extLst>
          </p:cNvPr>
          <p:cNvSpPr txBox="1"/>
          <p:nvPr/>
        </p:nvSpPr>
        <p:spPr>
          <a:xfrm>
            <a:off x="9328038" y="6630645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 err="1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csxyzhang@comp.hkbu.edu.hk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8AF47CD-3859-BD49-7A5F-561D074C4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7333" y="960120"/>
            <a:ext cx="5315064" cy="4937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398585D-2FA0-7969-C099-7C905DAC85A6}"/>
              </a:ext>
            </a:extLst>
          </p:cNvPr>
          <p:cNvSpPr txBox="1"/>
          <p:nvPr/>
        </p:nvSpPr>
        <p:spPr>
          <a:xfrm>
            <a:off x="3062917" y="5902040"/>
            <a:ext cx="6066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B51F1F"/>
                </a:solidFill>
              </a:rPr>
              <a:t>The</a:t>
            </a:r>
            <a:r>
              <a:rPr lang="zh-CN" altLang="en-US" sz="3600" b="1" dirty="0">
                <a:solidFill>
                  <a:srgbClr val="B51F1F"/>
                </a:solidFill>
              </a:rPr>
              <a:t> </a:t>
            </a:r>
            <a:r>
              <a:rPr lang="en-US" altLang="zh-CN" sz="3600" b="1" dirty="0">
                <a:solidFill>
                  <a:srgbClr val="B51F1F"/>
                </a:solidFill>
              </a:rPr>
              <a:t>model</a:t>
            </a:r>
            <a:r>
              <a:rPr lang="zh-CN" altLang="en-US" sz="3600" b="1" dirty="0">
                <a:solidFill>
                  <a:srgbClr val="B51F1F"/>
                </a:solidFill>
              </a:rPr>
              <a:t> </a:t>
            </a:r>
            <a:r>
              <a:rPr lang="en-US" altLang="zh-CN" sz="3600" b="1" dirty="0">
                <a:solidFill>
                  <a:srgbClr val="B51F1F"/>
                </a:solidFill>
              </a:rPr>
              <a:t>accuracy</a:t>
            </a:r>
            <a:r>
              <a:rPr lang="zh-CN" altLang="en-US" sz="3600" b="1" dirty="0">
                <a:solidFill>
                  <a:srgbClr val="B51F1F"/>
                </a:solidFill>
              </a:rPr>
              <a:t> </a:t>
            </a:r>
            <a:r>
              <a:rPr lang="en-US" altLang="zh-CN" sz="3600" b="1" dirty="0">
                <a:solidFill>
                  <a:srgbClr val="B51F1F"/>
                </a:solidFill>
              </a:rPr>
              <a:t>matters</a:t>
            </a:r>
            <a:endParaRPr lang="en-US" sz="3600" b="1" dirty="0">
              <a:solidFill>
                <a:srgbClr val="B51F1F"/>
              </a:solidFill>
            </a:endParaRPr>
          </a:p>
        </p:txBody>
      </p:sp>
      <p:sp>
        <p:nvSpPr>
          <p:cNvPr id="17" name="Google Shape;65;p14">
            <a:extLst>
              <a:ext uri="{FF2B5EF4-FFF2-40B4-BE49-F238E27FC236}">
                <a16:creationId xmlns:a16="http://schemas.microsoft.com/office/drawing/2014/main" id="{DC6D922D-ED1F-CECA-EDA9-5CE0B5905E6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38560" y="6326811"/>
            <a:ext cx="316608" cy="2372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4281" tIns="32132" rIns="64281" bIns="32132" rtlCol="0" anchor="ctr" anchorCtr="0">
            <a:noAutofit/>
          </a:bodyPr>
          <a:lstStyle/>
          <a:p>
            <a:pPr algn="ctr"/>
            <a:fld id="{00000000-1234-1234-1234-123412341234}" type="slidenum">
              <a:rPr lang="en-US" altLang="zh-CN" sz="1400">
                <a:solidFill>
                  <a:schemeClr val="tx1"/>
                </a:solidFill>
              </a:rPr>
              <a:t>3</a:t>
            </a:fld>
            <a:endParaRPr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82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0" y="1876"/>
            <a:ext cx="12191921" cy="708096"/>
          </a:xfrm>
          <a:prstGeom prst="rect">
            <a:avLst/>
          </a:prstGeom>
          <a:solidFill>
            <a:srgbClr val="1F2493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504000" y="72000"/>
            <a:ext cx="9461313" cy="564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-US" altLang="zh-CN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Learned</a:t>
            </a:r>
            <a:r>
              <a:rPr lang="zh-CN" altLang="en-US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 </a:t>
            </a:r>
            <a:r>
              <a:rPr lang="en-US" altLang="zh-CN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Index</a:t>
            </a:r>
            <a:endParaRPr sz="3200" b="1" dirty="0">
              <a:solidFill>
                <a:schemeClr val="lt1"/>
              </a:solidFill>
              <a:latin typeface="Cambria Math" panose="02040503050406030204"/>
              <a:ea typeface="Cambria Math" panose="02040503050406030204"/>
              <a:cs typeface="Cambria Math" panose="02040503050406030204"/>
              <a:sym typeface="Cambria Math" panose="02040503050406030204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968626" y="6630645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 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5094585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SIGMOD’24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04000" y="943520"/>
            <a:ext cx="6258560" cy="4224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200" b="1" dirty="0">
                <a:latin typeface="Cambria" panose="02040503050406030204" pitchFamily="18" charset="0"/>
                <a:ea typeface="Cambria" panose="02040503050406030204" pitchFamily="18" charset="0"/>
              </a:rPr>
              <a:t>Index</a:t>
            </a:r>
            <a:r>
              <a:rPr lang="en-US" altLang="zh-CN" sz="2200" dirty="0">
                <a:latin typeface="Cambria" panose="02040503050406030204" pitchFamily="18" charset="0"/>
                <a:ea typeface="Cambria" panose="02040503050406030204" pitchFamily="18" charset="0"/>
              </a:rPr>
              <a:t> improves the speed of data retrieval operation on a database table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200" b="1" dirty="0">
                <a:latin typeface="Cambria" panose="02040503050406030204" pitchFamily="18" charset="0"/>
                <a:ea typeface="Cambria" panose="02040503050406030204" pitchFamily="18" charset="0"/>
              </a:rPr>
              <a:t>Learned index </a:t>
            </a:r>
            <a:r>
              <a:rPr lang="en-US" altLang="zh-CN" sz="2200" dirty="0">
                <a:latin typeface="Cambria" panose="02040503050406030204" pitchFamily="18" charset="0"/>
                <a:ea typeface="Cambria" panose="02040503050406030204" pitchFamily="18" charset="0"/>
              </a:rPr>
              <a:t>replaces algorithmic component of classic index structure with a machine learning model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For update efficiency, </a:t>
            </a:r>
            <a:r>
              <a:rPr lang="en-US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linear regression 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is the mainstream model 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4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" name="Google Shape;70;p14"/>
          <p:cNvSpPr txBox="1"/>
          <p:nvPr/>
        </p:nvSpPr>
        <p:spPr>
          <a:xfrm>
            <a:off x="968626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 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8" name="Google Shape;71;p14"/>
          <p:cNvSpPr txBox="1"/>
          <p:nvPr/>
        </p:nvSpPr>
        <p:spPr>
          <a:xfrm>
            <a:off x="5094585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SIGMOD’24</a:t>
            </a:r>
          </a:p>
        </p:txBody>
      </p:sp>
      <p:sp>
        <p:nvSpPr>
          <p:cNvPr id="11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2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4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6" name="Google Shape;70;p14"/>
          <p:cNvSpPr txBox="1"/>
          <p:nvPr/>
        </p:nvSpPr>
        <p:spPr>
          <a:xfrm>
            <a:off x="968626" y="6631048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</a:t>
            </a:r>
            <a:r>
              <a:rPr lang="zh-CN" altLang="en-US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</a:t>
            </a: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8" name="Google Shape;71;p14"/>
          <p:cNvSpPr txBox="1"/>
          <p:nvPr/>
        </p:nvSpPr>
        <p:spPr>
          <a:xfrm>
            <a:off x="5094585" y="6637655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PG</a:t>
            </a:r>
            <a:r>
              <a:rPr lang="zh-CN" altLang="en-US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</a:t>
            </a: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Day</a:t>
            </a:r>
          </a:p>
        </p:txBody>
      </p:sp>
      <p:sp>
        <p:nvSpPr>
          <p:cNvPr id="10" name="Google Shape;70;p14">
            <a:extLst>
              <a:ext uri="{FF2B5EF4-FFF2-40B4-BE49-F238E27FC236}">
                <a16:creationId xmlns:a16="http://schemas.microsoft.com/office/drawing/2014/main" id="{456D7C83-CF82-33DF-18BC-BE492F548ED2}"/>
              </a:ext>
            </a:extLst>
          </p:cNvPr>
          <p:cNvSpPr txBox="1"/>
          <p:nvPr/>
        </p:nvSpPr>
        <p:spPr>
          <a:xfrm>
            <a:off x="9328038" y="6630645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 err="1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csxyzhang@comp.hkbu.edu.hk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98585D-2FA0-7969-C099-7C905DAC85A6}"/>
              </a:ext>
            </a:extLst>
          </p:cNvPr>
          <p:cNvSpPr txBox="1"/>
          <p:nvPr/>
        </p:nvSpPr>
        <p:spPr>
          <a:xfrm>
            <a:off x="3474889" y="5902040"/>
            <a:ext cx="5242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B51F1F"/>
                </a:solidFill>
              </a:rPr>
              <a:t>How to reduce the error</a:t>
            </a:r>
          </a:p>
        </p:txBody>
      </p:sp>
      <p:sp>
        <p:nvSpPr>
          <p:cNvPr id="17" name="Google Shape;65;p14">
            <a:extLst>
              <a:ext uri="{FF2B5EF4-FFF2-40B4-BE49-F238E27FC236}">
                <a16:creationId xmlns:a16="http://schemas.microsoft.com/office/drawing/2014/main" id="{DC6D922D-ED1F-CECA-EDA9-5CE0B5905E6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38560" y="6326811"/>
            <a:ext cx="316608" cy="2372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4281" tIns="32132" rIns="64281" bIns="32132" rtlCol="0" anchor="ctr" anchorCtr="0">
            <a:noAutofit/>
          </a:bodyPr>
          <a:lstStyle/>
          <a:p>
            <a:pPr algn="ctr"/>
            <a:fld id="{00000000-1234-1234-1234-123412341234}" type="slidenum">
              <a:rPr lang="en-US" altLang="zh-CN" sz="1400">
                <a:solidFill>
                  <a:schemeClr val="tx1"/>
                </a:solidFill>
              </a:rPr>
              <a:t>4</a:t>
            </a:fld>
            <a:endParaRPr sz="1400" dirty="0">
              <a:solidFill>
                <a:schemeClr val="tx1"/>
              </a:solidFill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3C8CA63-016D-7A2B-8107-D27B8679B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6669" y="967583"/>
            <a:ext cx="5315064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796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0" y="1876"/>
            <a:ext cx="12191921" cy="708096"/>
          </a:xfrm>
          <a:prstGeom prst="rect">
            <a:avLst/>
          </a:prstGeom>
          <a:solidFill>
            <a:srgbClr val="1F2493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504000" y="72000"/>
            <a:ext cx="9461313" cy="564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-US" altLang="zh-CN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Learned</a:t>
            </a:r>
            <a:r>
              <a:rPr lang="zh-CN" altLang="en-US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 </a:t>
            </a:r>
            <a:r>
              <a:rPr lang="en-US" altLang="zh-CN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Index</a:t>
            </a:r>
            <a:endParaRPr sz="3200" b="1" dirty="0">
              <a:solidFill>
                <a:schemeClr val="lt1"/>
              </a:solidFill>
              <a:latin typeface="Cambria Math" panose="02040503050406030204"/>
              <a:ea typeface="Cambria Math" panose="02040503050406030204"/>
              <a:cs typeface="Cambria Math" panose="02040503050406030204"/>
              <a:sym typeface="Cambria Math" panose="02040503050406030204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968626" y="6630645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 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5094585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SIGMOD’24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04000" y="943520"/>
            <a:ext cx="6258560" cy="4778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200" b="1" dirty="0">
                <a:latin typeface="Cambria" panose="02040503050406030204" pitchFamily="18" charset="0"/>
                <a:ea typeface="Cambria" panose="02040503050406030204" pitchFamily="18" charset="0"/>
              </a:rPr>
              <a:t>Index</a:t>
            </a:r>
            <a:r>
              <a:rPr lang="en-US" altLang="zh-CN" sz="2200" dirty="0">
                <a:latin typeface="Cambria" panose="02040503050406030204" pitchFamily="18" charset="0"/>
                <a:ea typeface="Cambria" panose="02040503050406030204" pitchFamily="18" charset="0"/>
              </a:rPr>
              <a:t> improves the speed of data retrieval operation on a database table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200" b="1" dirty="0">
                <a:latin typeface="Cambria" panose="02040503050406030204" pitchFamily="18" charset="0"/>
                <a:ea typeface="Cambria" panose="02040503050406030204" pitchFamily="18" charset="0"/>
              </a:rPr>
              <a:t>Learned index </a:t>
            </a:r>
            <a:r>
              <a:rPr lang="en-US" altLang="zh-CN" sz="2200" dirty="0">
                <a:latin typeface="Cambria" panose="02040503050406030204" pitchFamily="18" charset="0"/>
                <a:ea typeface="Cambria" panose="02040503050406030204" pitchFamily="18" charset="0"/>
              </a:rPr>
              <a:t>replaces algorithmic component of classic index structure with a machine learning model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For update efficiency, </a:t>
            </a:r>
            <a:r>
              <a:rPr lang="en-US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linear regression 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is the mainstream model 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Updatable learned index focus on </a:t>
            </a:r>
            <a:r>
              <a:rPr lang="en-US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how to manage the linear segments</a:t>
            </a:r>
          </a:p>
        </p:txBody>
      </p:sp>
      <p:sp>
        <p:nvSpPr>
          <p:cNvPr id="2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4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" name="Google Shape;70;p14"/>
          <p:cNvSpPr txBox="1"/>
          <p:nvPr/>
        </p:nvSpPr>
        <p:spPr>
          <a:xfrm>
            <a:off x="968626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 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8" name="Google Shape;71;p14"/>
          <p:cNvSpPr txBox="1"/>
          <p:nvPr/>
        </p:nvSpPr>
        <p:spPr>
          <a:xfrm>
            <a:off x="5094585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SIGMOD’24</a:t>
            </a:r>
          </a:p>
        </p:txBody>
      </p:sp>
      <p:sp>
        <p:nvSpPr>
          <p:cNvPr id="11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2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4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6" name="Google Shape;70;p14"/>
          <p:cNvSpPr txBox="1"/>
          <p:nvPr/>
        </p:nvSpPr>
        <p:spPr>
          <a:xfrm>
            <a:off x="968626" y="6631048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</a:t>
            </a:r>
            <a:r>
              <a:rPr lang="zh-CN" altLang="en-US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</a:t>
            </a: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8" name="Google Shape;71;p14"/>
          <p:cNvSpPr txBox="1"/>
          <p:nvPr/>
        </p:nvSpPr>
        <p:spPr>
          <a:xfrm>
            <a:off x="5094585" y="6637655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PG</a:t>
            </a:r>
            <a:r>
              <a:rPr lang="zh-CN" altLang="en-US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</a:t>
            </a: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Day</a:t>
            </a:r>
          </a:p>
        </p:txBody>
      </p:sp>
      <p:sp>
        <p:nvSpPr>
          <p:cNvPr id="10" name="Google Shape;70;p14">
            <a:extLst>
              <a:ext uri="{FF2B5EF4-FFF2-40B4-BE49-F238E27FC236}">
                <a16:creationId xmlns:a16="http://schemas.microsoft.com/office/drawing/2014/main" id="{456D7C83-CF82-33DF-18BC-BE492F548ED2}"/>
              </a:ext>
            </a:extLst>
          </p:cNvPr>
          <p:cNvSpPr txBox="1"/>
          <p:nvPr/>
        </p:nvSpPr>
        <p:spPr>
          <a:xfrm>
            <a:off x="9328038" y="6630645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 err="1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csxyzhang@comp.hkbu.edu.hk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98585D-2FA0-7969-C099-7C905DAC85A6}"/>
              </a:ext>
            </a:extLst>
          </p:cNvPr>
          <p:cNvSpPr txBox="1"/>
          <p:nvPr/>
        </p:nvSpPr>
        <p:spPr>
          <a:xfrm>
            <a:off x="2973950" y="5902040"/>
            <a:ext cx="6244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B51F1F"/>
                </a:solidFill>
              </a:rPr>
              <a:t>And how about their design?</a:t>
            </a:r>
          </a:p>
        </p:txBody>
      </p:sp>
      <p:sp>
        <p:nvSpPr>
          <p:cNvPr id="17" name="Google Shape;65;p14">
            <a:extLst>
              <a:ext uri="{FF2B5EF4-FFF2-40B4-BE49-F238E27FC236}">
                <a16:creationId xmlns:a16="http://schemas.microsoft.com/office/drawing/2014/main" id="{DC6D922D-ED1F-CECA-EDA9-5CE0B5905E6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38560" y="6326811"/>
            <a:ext cx="316608" cy="2372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4281" tIns="32132" rIns="64281" bIns="32132" rtlCol="0" anchor="ctr" anchorCtr="0">
            <a:noAutofit/>
          </a:bodyPr>
          <a:lstStyle/>
          <a:p>
            <a:pPr algn="ctr"/>
            <a:fld id="{00000000-1234-1234-1234-123412341234}" type="slidenum">
              <a:rPr lang="en-US" altLang="zh-CN" sz="1400">
                <a:solidFill>
                  <a:schemeClr val="tx1"/>
                </a:solidFill>
              </a:rPr>
              <a:t>5</a:t>
            </a:fld>
            <a:endParaRPr sz="1400" dirty="0">
              <a:solidFill>
                <a:schemeClr val="tx1"/>
              </a:solidFill>
            </a:endParaRPr>
          </a:p>
        </p:txBody>
      </p:sp>
      <p:pic>
        <p:nvPicPr>
          <p:cNvPr id="9" name="Picture 8" descr="A screenshot of a game&#10;&#10;Description automatically generated">
            <a:extLst>
              <a:ext uri="{FF2B5EF4-FFF2-40B4-BE49-F238E27FC236}">
                <a16:creationId xmlns:a16="http://schemas.microsoft.com/office/drawing/2014/main" id="{FC443026-F737-BA2C-339E-F014FCC3F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7333" y="981865"/>
            <a:ext cx="5314688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63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0" y="1876"/>
            <a:ext cx="12191921" cy="708096"/>
          </a:xfrm>
          <a:prstGeom prst="rect">
            <a:avLst/>
          </a:prstGeom>
          <a:solidFill>
            <a:srgbClr val="1F2493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504000" y="72000"/>
            <a:ext cx="9461313" cy="564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-US" altLang="zh-CN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Limitation of Existing Updatable Learned Index </a:t>
            </a:r>
            <a:endParaRPr sz="3200" b="1" dirty="0">
              <a:solidFill>
                <a:schemeClr val="lt1"/>
              </a:solidFill>
              <a:latin typeface="Cambria Math" panose="02040503050406030204"/>
              <a:ea typeface="Cambria Math" panose="02040503050406030204"/>
              <a:cs typeface="Cambria Math" panose="02040503050406030204"/>
              <a:sym typeface="Cambria Math" panose="02040503050406030204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968626" y="6630645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 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5094585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SIGMOD’24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03999" y="943520"/>
            <a:ext cx="11094443" cy="390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Three</a:t>
            </a:r>
            <a:r>
              <a:rPr lang="zh-CN" alt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Key</a:t>
            </a:r>
            <a:r>
              <a:rPr lang="zh-CN" alt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Limitations: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Inconsistent performance 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across different workloads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Limited optimization for </a:t>
            </a:r>
            <a:r>
              <a:rPr lang="en-US" altLang="zh-CN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range quires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The learned indexes are initially designed for range quires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Many proposals prioritized point query optimizations</a:t>
            </a:r>
            <a:endParaRPr lang="en-US" altLang="zh-CN" sz="24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High operational </a:t>
            </a:r>
            <a:r>
              <a:rPr lang="en-US" altLang="zh-CN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tail latency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4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" name="Google Shape;70;p14"/>
          <p:cNvSpPr txBox="1"/>
          <p:nvPr/>
        </p:nvSpPr>
        <p:spPr>
          <a:xfrm>
            <a:off x="968626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 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8" name="Google Shape;71;p14"/>
          <p:cNvSpPr txBox="1"/>
          <p:nvPr/>
        </p:nvSpPr>
        <p:spPr>
          <a:xfrm>
            <a:off x="5094585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SIGMOD’24</a:t>
            </a:r>
          </a:p>
        </p:txBody>
      </p:sp>
      <p:sp>
        <p:nvSpPr>
          <p:cNvPr id="11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2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4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6" name="Google Shape;70;p14"/>
          <p:cNvSpPr txBox="1"/>
          <p:nvPr/>
        </p:nvSpPr>
        <p:spPr>
          <a:xfrm>
            <a:off x="968626" y="6631048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</a:t>
            </a:r>
            <a:r>
              <a:rPr lang="zh-CN" altLang="en-US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</a:t>
            </a: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8" name="Google Shape;71;p14"/>
          <p:cNvSpPr txBox="1"/>
          <p:nvPr/>
        </p:nvSpPr>
        <p:spPr>
          <a:xfrm>
            <a:off x="5094585" y="6637655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PG</a:t>
            </a:r>
            <a:r>
              <a:rPr lang="zh-CN" altLang="en-US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</a:t>
            </a: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Day</a:t>
            </a:r>
          </a:p>
        </p:txBody>
      </p:sp>
      <p:sp>
        <p:nvSpPr>
          <p:cNvPr id="10" name="Google Shape;70;p14">
            <a:extLst>
              <a:ext uri="{FF2B5EF4-FFF2-40B4-BE49-F238E27FC236}">
                <a16:creationId xmlns:a16="http://schemas.microsoft.com/office/drawing/2014/main" id="{456D7C83-CF82-33DF-18BC-BE492F548ED2}"/>
              </a:ext>
            </a:extLst>
          </p:cNvPr>
          <p:cNvSpPr txBox="1"/>
          <p:nvPr/>
        </p:nvSpPr>
        <p:spPr>
          <a:xfrm>
            <a:off x="9328038" y="6630645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 err="1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csxyzhang@comp.hkbu.edu.hk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20" name="Google Shape;65;p14">
            <a:extLst>
              <a:ext uri="{FF2B5EF4-FFF2-40B4-BE49-F238E27FC236}">
                <a16:creationId xmlns:a16="http://schemas.microsoft.com/office/drawing/2014/main" id="{25CD8093-0948-CFB1-F9CC-BF23DE9D23A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38560" y="6326811"/>
            <a:ext cx="316608" cy="2372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4281" tIns="32132" rIns="64281" bIns="32132" rtlCol="0" anchor="ctr" anchorCtr="0">
            <a:noAutofit/>
          </a:bodyPr>
          <a:lstStyle/>
          <a:p>
            <a:pPr algn="ctr"/>
            <a:fld id="{00000000-1234-1234-1234-123412341234}" type="slidenum">
              <a:rPr lang="en-US" altLang="zh-CN" sz="1400">
                <a:solidFill>
                  <a:schemeClr val="tx1"/>
                </a:solidFill>
              </a:rPr>
              <a:t>6</a:t>
            </a:fld>
            <a:endParaRPr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332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0" y="1876"/>
            <a:ext cx="12191921" cy="708096"/>
          </a:xfrm>
          <a:prstGeom prst="rect">
            <a:avLst/>
          </a:prstGeom>
          <a:solidFill>
            <a:srgbClr val="1F2493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504000" y="72000"/>
            <a:ext cx="9461313" cy="564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-US" altLang="zh-CN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SOSD</a:t>
            </a:r>
            <a:r>
              <a:rPr lang="zh-CN" altLang="en-US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 </a:t>
            </a:r>
            <a:r>
              <a:rPr lang="en-US" altLang="zh-CN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Dataset</a:t>
            </a:r>
            <a:endParaRPr sz="3200" b="1" dirty="0">
              <a:solidFill>
                <a:schemeClr val="lt1"/>
              </a:solidFill>
              <a:latin typeface="Cambria Math" panose="02040503050406030204"/>
              <a:ea typeface="Cambria Math" panose="02040503050406030204"/>
              <a:cs typeface="Cambria Math" panose="02040503050406030204"/>
              <a:sym typeface="Cambria Math" panose="02040503050406030204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968626" y="6630645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 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5094585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SIGMOD’24</a:t>
            </a:r>
          </a:p>
        </p:txBody>
      </p:sp>
      <p:sp>
        <p:nvSpPr>
          <p:cNvPr id="2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4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" name="Google Shape;70;p14"/>
          <p:cNvSpPr txBox="1"/>
          <p:nvPr/>
        </p:nvSpPr>
        <p:spPr>
          <a:xfrm>
            <a:off x="968626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 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8" name="Google Shape;71;p14"/>
          <p:cNvSpPr txBox="1"/>
          <p:nvPr/>
        </p:nvSpPr>
        <p:spPr>
          <a:xfrm>
            <a:off x="5094585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SIGMOD’24</a:t>
            </a:r>
          </a:p>
        </p:txBody>
      </p:sp>
      <p:sp>
        <p:nvSpPr>
          <p:cNvPr id="11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2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4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6" name="Google Shape;70;p14"/>
          <p:cNvSpPr txBox="1"/>
          <p:nvPr/>
        </p:nvSpPr>
        <p:spPr>
          <a:xfrm>
            <a:off x="968626" y="6631048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</a:t>
            </a:r>
            <a:r>
              <a:rPr lang="zh-CN" altLang="en-US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</a:t>
            </a: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8" name="Google Shape;71;p14"/>
          <p:cNvSpPr txBox="1"/>
          <p:nvPr/>
        </p:nvSpPr>
        <p:spPr>
          <a:xfrm>
            <a:off x="5094585" y="6637655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PG</a:t>
            </a:r>
            <a:r>
              <a:rPr lang="zh-CN" altLang="en-US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</a:t>
            </a: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Day</a:t>
            </a:r>
          </a:p>
        </p:txBody>
      </p:sp>
      <p:sp>
        <p:nvSpPr>
          <p:cNvPr id="10" name="Google Shape;70;p14">
            <a:extLst>
              <a:ext uri="{FF2B5EF4-FFF2-40B4-BE49-F238E27FC236}">
                <a16:creationId xmlns:a16="http://schemas.microsoft.com/office/drawing/2014/main" id="{456D7C83-CF82-33DF-18BC-BE492F548ED2}"/>
              </a:ext>
            </a:extLst>
          </p:cNvPr>
          <p:cNvSpPr txBox="1"/>
          <p:nvPr/>
        </p:nvSpPr>
        <p:spPr>
          <a:xfrm>
            <a:off x="9328038" y="6630645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 err="1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csxyzhang@comp.hkbu.edu.hk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3" name="Google Shape;65;p14">
            <a:extLst>
              <a:ext uri="{FF2B5EF4-FFF2-40B4-BE49-F238E27FC236}">
                <a16:creationId xmlns:a16="http://schemas.microsoft.com/office/drawing/2014/main" id="{BBA68EEF-6114-AFFB-E698-8D2805EAEAB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38560" y="6326811"/>
            <a:ext cx="316608" cy="2372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4281" tIns="32132" rIns="64281" bIns="32132" rtlCol="0" anchor="ctr" anchorCtr="0">
            <a:noAutofit/>
          </a:bodyPr>
          <a:lstStyle/>
          <a:p>
            <a:pPr algn="ctr"/>
            <a:fld id="{00000000-1234-1234-1234-123412341234}" type="slidenum">
              <a:rPr lang="en-US" altLang="zh-CN" sz="1400">
                <a:solidFill>
                  <a:schemeClr val="tx1"/>
                </a:solidFill>
              </a:rPr>
              <a:t>7</a:t>
            </a:fld>
            <a:endParaRPr sz="1400" dirty="0">
              <a:solidFill>
                <a:schemeClr val="tx1"/>
              </a:solidFill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2CF20AB-4BE1-B03C-55AE-C0FB1F36E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558" y="1039938"/>
            <a:ext cx="11038337" cy="523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86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0" y="1876"/>
            <a:ext cx="12191921" cy="708096"/>
          </a:xfrm>
          <a:prstGeom prst="rect">
            <a:avLst/>
          </a:prstGeom>
          <a:solidFill>
            <a:srgbClr val="1F2493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504000" y="72000"/>
            <a:ext cx="9461313" cy="564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-US" altLang="zh-CN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Performance Comparisons</a:t>
            </a:r>
            <a:endParaRPr sz="3200" b="1" dirty="0">
              <a:solidFill>
                <a:schemeClr val="lt1"/>
              </a:solidFill>
              <a:latin typeface="Cambria Math" panose="02040503050406030204"/>
              <a:ea typeface="Cambria Math" panose="02040503050406030204"/>
              <a:cs typeface="Cambria Math" panose="02040503050406030204"/>
              <a:sym typeface="Cambria Math" panose="02040503050406030204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968626" y="6630645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 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5094585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SIGMOD’24</a:t>
            </a:r>
          </a:p>
        </p:txBody>
      </p:sp>
      <p:sp>
        <p:nvSpPr>
          <p:cNvPr id="2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4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" name="Google Shape;70;p14"/>
          <p:cNvSpPr txBox="1"/>
          <p:nvPr/>
        </p:nvSpPr>
        <p:spPr>
          <a:xfrm>
            <a:off x="968626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 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8" name="Google Shape;71;p14"/>
          <p:cNvSpPr txBox="1"/>
          <p:nvPr/>
        </p:nvSpPr>
        <p:spPr>
          <a:xfrm>
            <a:off x="5094585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SIGMOD’24</a:t>
            </a:r>
          </a:p>
        </p:txBody>
      </p:sp>
      <p:sp>
        <p:nvSpPr>
          <p:cNvPr id="11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2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4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6" name="Google Shape;70;p14"/>
          <p:cNvSpPr txBox="1"/>
          <p:nvPr/>
        </p:nvSpPr>
        <p:spPr>
          <a:xfrm>
            <a:off x="968626" y="6631048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</a:t>
            </a:r>
            <a:r>
              <a:rPr lang="zh-CN" altLang="en-US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</a:t>
            </a: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8" name="Google Shape;71;p14"/>
          <p:cNvSpPr txBox="1"/>
          <p:nvPr/>
        </p:nvSpPr>
        <p:spPr>
          <a:xfrm>
            <a:off x="5094585" y="6637655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PG</a:t>
            </a:r>
            <a:r>
              <a:rPr lang="zh-CN" altLang="en-US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</a:t>
            </a: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Day</a:t>
            </a:r>
          </a:p>
        </p:txBody>
      </p:sp>
      <p:sp>
        <p:nvSpPr>
          <p:cNvPr id="10" name="Google Shape;70;p14">
            <a:extLst>
              <a:ext uri="{FF2B5EF4-FFF2-40B4-BE49-F238E27FC236}">
                <a16:creationId xmlns:a16="http://schemas.microsoft.com/office/drawing/2014/main" id="{456D7C83-CF82-33DF-18BC-BE492F548ED2}"/>
              </a:ext>
            </a:extLst>
          </p:cNvPr>
          <p:cNvSpPr txBox="1"/>
          <p:nvPr/>
        </p:nvSpPr>
        <p:spPr>
          <a:xfrm>
            <a:off x="9328038" y="6630645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 err="1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csxyzhang@comp.hkbu.edu.hk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20" name="Google Shape;65;p14">
            <a:extLst>
              <a:ext uri="{FF2B5EF4-FFF2-40B4-BE49-F238E27FC236}">
                <a16:creationId xmlns:a16="http://schemas.microsoft.com/office/drawing/2014/main" id="{25CD8093-0948-CFB1-F9CC-BF23DE9D23A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38560" y="6326811"/>
            <a:ext cx="316608" cy="2372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4281" tIns="32132" rIns="64281" bIns="32132" rtlCol="0" anchor="ctr" anchorCtr="0">
            <a:noAutofit/>
          </a:bodyPr>
          <a:lstStyle/>
          <a:p>
            <a:pPr algn="ctr"/>
            <a:fld id="{00000000-1234-1234-1234-123412341234}" type="slidenum">
              <a:rPr lang="en-US" altLang="zh-CN" sz="1400">
                <a:solidFill>
                  <a:schemeClr val="tx1"/>
                </a:solidFill>
              </a:rPr>
              <a:t>8</a:t>
            </a:fld>
            <a:endParaRPr sz="1400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7A7073-D9A7-2F6A-C280-2184859BB919}"/>
              </a:ext>
            </a:extLst>
          </p:cNvPr>
          <p:cNvSpPr txBox="1"/>
          <p:nvPr/>
        </p:nvSpPr>
        <p:spPr>
          <a:xfrm>
            <a:off x="823473" y="5573204"/>
            <a:ext cx="11019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B51F1F"/>
                </a:solidFill>
              </a:rPr>
              <a:t>Learned indexes fail to always outperform </a:t>
            </a:r>
            <a:r>
              <a:rPr lang="en-US" altLang="zh-CN" sz="3600" b="1" dirty="0" err="1">
                <a:solidFill>
                  <a:srgbClr val="B51F1F"/>
                </a:solidFill>
              </a:rPr>
              <a:t>B+Tree</a:t>
            </a:r>
            <a:r>
              <a:rPr lang="en-US" altLang="zh-CN" sz="3600" b="1" dirty="0">
                <a:solidFill>
                  <a:srgbClr val="B51F1F"/>
                </a:solidFill>
              </a:rPr>
              <a:t> </a:t>
            </a:r>
          </a:p>
        </p:txBody>
      </p:sp>
      <p:pic>
        <p:nvPicPr>
          <p:cNvPr id="5" name="Picture 4" descr="A graph of different colored shapes&#10;&#10;Description automatically generated with medium confidence">
            <a:extLst>
              <a:ext uri="{FF2B5EF4-FFF2-40B4-BE49-F238E27FC236}">
                <a16:creationId xmlns:a16="http://schemas.microsoft.com/office/drawing/2014/main" id="{EAC52173-4404-9E65-B101-F1914388A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875" y="1482535"/>
            <a:ext cx="10064128" cy="343899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E990355-3DD6-3291-D4AD-223541D2A730}"/>
              </a:ext>
            </a:extLst>
          </p:cNvPr>
          <p:cNvGrpSpPr/>
          <p:nvPr/>
        </p:nvGrpSpPr>
        <p:grpSpPr>
          <a:xfrm>
            <a:off x="2678821" y="1068607"/>
            <a:ext cx="4661431" cy="835348"/>
            <a:chOff x="875073" y="868017"/>
            <a:chExt cx="4080385" cy="71932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976209B-8EA3-5B85-7173-3A2E681E275D}"/>
                </a:ext>
              </a:extLst>
            </p:cNvPr>
            <p:cNvSpPr txBox="1"/>
            <p:nvPr/>
          </p:nvSpPr>
          <p:spPr>
            <a:xfrm>
              <a:off x="1573053" y="868017"/>
              <a:ext cx="2833320" cy="344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Learned indexes baselines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A30F9F0-70EB-3F12-686B-6FC8A6091604}"/>
                </a:ext>
              </a:extLst>
            </p:cNvPr>
            <p:cNvSpPr txBox="1"/>
            <p:nvPr/>
          </p:nvSpPr>
          <p:spPr>
            <a:xfrm>
              <a:off x="875073" y="1279560"/>
              <a:ext cx="4080385" cy="307777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A245130-E742-A46A-0EB7-D8D748F74835}"/>
              </a:ext>
            </a:extLst>
          </p:cNvPr>
          <p:cNvGrpSpPr/>
          <p:nvPr/>
        </p:nvGrpSpPr>
        <p:grpSpPr>
          <a:xfrm>
            <a:off x="7478864" y="1068606"/>
            <a:ext cx="2630466" cy="834542"/>
            <a:chOff x="5099984" y="900023"/>
            <a:chExt cx="2322871" cy="69002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0D752DC-3EE9-B708-BAE7-548E31CEC970}"/>
                </a:ext>
              </a:extLst>
            </p:cNvPr>
            <p:cNvSpPr txBox="1"/>
            <p:nvPr/>
          </p:nvSpPr>
          <p:spPr>
            <a:xfrm>
              <a:off x="5099984" y="1295185"/>
              <a:ext cx="2322871" cy="294859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BBDE91A-E47B-8C98-D0A9-A611A0A9675F}"/>
                </a:ext>
              </a:extLst>
            </p:cNvPr>
            <p:cNvSpPr txBox="1"/>
            <p:nvPr/>
          </p:nvSpPr>
          <p:spPr>
            <a:xfrm>
              <a:off x="5187227" y="900023"/>
              <a:ext cx="2068522" cy="330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Traditional Indexes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8CD4D7E-CD2C-6A7F-B00D-8DB580A83F0A}"/>
              </a:ext>
            </a:extLst>
          </p:cNvPr>
          <p:cNvGrpSpPr/>
          <p:nvPr/>
        </p:nvGrpSpPr>
        <p:grpSpPr>
          <a:xfrm>
            <a:off x="4756484" y="4539083"/>
            <a:ext cx="1339475" cy="629618"/>
            <a:chOff x="3197944" y="3806631"/>
            <a:chExt cx="1339475" cy="62961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C21B1F0-948E-83DF-DFB6-887E00CC9449}"/>
                </a:ext>
              </a:extLst>
            </p:cNvPr>
            <p:cNvSpPr txBox="1"/>
            <p:nvPr/>
          </p:nvSpPr>
          <p:spPr>
            <a:xfrm>
              <a:off x="3197944" y="3825702"/>
              <a:ext cx="709857" cy="279318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26" name="Graphic 25" descr="Smiling face outline with solid fill">
              <a:extLst>
                <a:ext uri="{FF2B5EF4-FFF2-40B4-BE49-F238E27FC236}">
                  <a16:creationId xmlns:a16="http://schemas.microsoft.com/office/drawing/2014/main" id="{38E16527-206F-9D41-3E65-8670370E5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 bwMode="auto">
            <a:xfrm>
              <a:off x="3907801" y="3806631"/>
              <a:ext cx="629618" cy="62961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8248A7B-3E8B-AB62-1E0E-676986088ADB}"/>
              </a:ext>
            </a:extLst>
          </p:cNvPr>
          <p:cNvGrpSpPr/>
          <p:nvPr/>
        </p:nvGrpSpPr>
        <p:grpSpPr>
          <a:xfrm>
            <a:off x="9438732" y="4539083"/>
            <a:ext cx="1341196" cy="629617"/>
            <a:chOff x="7296825" y="3806632"/>
            <a:chExt cx="1341196" cy="62961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EF1BEB4-9F61-593E-31FA-4F48A332CBF4}"/>
                </a:ext>
              </a:extLst>
            </p:cNvPr>
            <p:cNvSpPr txBox="1"/>
            <p:nvPr/>
          </p:nvSpPr>
          <p:spPr>
            <a:xfrm>
              <a:off x="7296825" y="3825702"/>
              <a:ext cx="629617" cy="279320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29" name="Graphic 28" descr="Sad face outline with solid fill">
              <a:extLst>
                <a:ext uri="{FF2B5EF4-FFF2-40B4-BE49-F238E27FC236}">
                  <a16:creationId xmlns:a16="http://schemas.microsoft.com/office/drawing/2014/main" id="{EFDB9566-9BB9-6EBC-673E-123EFF614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 bwMode="auto">
            <a:xfrm>
              <a:off x="8008404" y="3806632"/>
              <a:ext cx="629617" cy="629617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874C2D2-B216-0250-C57E-5E4165C40EA7}"/>
              </a:ext>
            </a:extLst>
          </p:cNvPr>
          <p:cNvSpPr txBox="1"/>
          <p:nvPr/>
        </p:nvSpPr>
        <p:spPr>
          <a:xfrm>
            <a:off x="1452550" y="3677439"/>
            <a:ext cx="18517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FF7F0F"/>
                </a:solidFill>
                <a:effectLst/>
                <a:latin typeface="-apple-system"/>
              </a:rPr>
              <a:t>(990, 6.6 x 10ˆ8) </a:t>
            </a:r>
            <a:endParaRPr lang="en-US" dirty="0">
              <a:solidFill>
                <a:srgbClr val="FF7F0F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EB3241A-6905-39F1-0DC8-D0C4EB2AEF50}"/>
              </a:ext>
            </a:extLst>
          </p:cNvPr>
          <p:cNvSpPr txBox="1"/>
          <p:nvPr/>
        </p:nvSpPr>
        <p:spPr>
          <a:xfrm>
            <a:off x="3022269" y="3416274"/>
            <a:ext cx="15912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0070C0"/>
                </a:solidFill>
                <a:effectLst/>
                <a:latin typeface="-apple-system"/>
              </a:rPr>
              <a:t>(787, 9 x 10ˆ8)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34E7FDF-F9B3-C509-8464-F107E4958E24}"/>
              </a:ext>
            </a:extLst>
          </p:cNvPr>
          <p:cNvSpPr txBox="1"/>
          <p:nvPr/>
        </p:nvSpPr>
        <p:spPr>
          <a:xfrm>
            <a:off x="4129682" y="2335838"/>
            <a:ext cx="19298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chemeClr val="accent6"/>
                </a:solidFill>
                <a:effectLst/>
                <a:latin typeface="-apple-system"/>
              </a:rPr>
              <a:t>(7957, 3.5 x 10ˆ9)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0657F75-CBB2-C79E-E78C-D57D000342D0}"/>
              </a:ext>
            </a:extLst>
          </p:cNvPr>
          <p:cNvSpPr txBox="1"/>
          <p:nvPr/>
        </p:nvSpPr>
        <p:spPr>
          <a:xfrm>
            <a:off x="6710320" y="3600940"/>
            <a:ext cx="19298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7F0F"/>
                </a:solidFill>
                <a:latin typeface="-apple-system"/>
              </a:rPr>
              <a:t>(1018, 6.6 x 10ˆ8) </a:t>
            </a:r>
            <a:endParaRPr lang="en-US" dirty="0">
              <a:solidFill>
                <a:srgbClr val="FF7F0F"/>
              </a:solidFill>
              <a:latin typeface="-apple-system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AAAF3C1-F8E7-F550-91E6-BC2028C19C8E}"/>
              </a:ext>
            </a:extLst>
          </p:cNvPr>
          <p:cNvSpPr txBox="1"/>
          <p:nvPr/>
        </p:nvSpPr>
        <p:spPr>
          <a:xfrm>
            <a:off x="7675222" y="3226354"/>
            <a:ext cx="19298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0070C0"/>
                </a:solidFill>
                <a:effectLst/>
                <a:latin typeface="-apple-system"/>
              </a:rPr>
              <a:t>(1332, 1.0 x 10ˆ9)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97A7EAE-5F27-6C59-AA81-4EE9544D86AC}"/>
              </a:ext>
            </a:extLst>
          </p:cNvPr>
          <p:cNvSpPr txBox="1"/>
          <p:nvPr/>
        </p:nvSpPr>
        <p:spPr>
          <a:xfrm>
            <a:off x="9088886" y="2264427"/>
            <a:ext cx="21877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chemeClr val="accent6"/>
                </a:solidFill>
                <a:effectLst/>
                <a:latin typeface="-apple-system"/>
              </a:rPr>
              <a:t>(9214, 9.4 x 10ˆ9) 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44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0" y="1876"/>
            <a:ext cx="12191921" cy="708096"/>
          </a:xfrm>
          <a:prstGeom prst="rect">
            <a:avLst/>
          </a:prstGeom>
          <a:solidFill>
            <a:srgbClr val="1F2493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>
              <a:solidFill>
                <a:schemeClr val="dk1"/>
              </a:solidFill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504000" y="72000"/>
            <a:ext cx="9461313" cy="564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-US" altLang="zh-CN" sz="3200" b="1" dirty="0">
                <a:solidFill>
                  <a:schemeClr val="lt1"/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  <a:sym typeface="Cambria Math" panose="02040503050406030204"/>
              </a:rPr>
              <a:t>Operational Latency</a:t>
            </a:r>
            <a:endParaRPr lang="en-US" sz="3200" b="1" dirty="0">
              <a:solidFill>
                <a:schemeClr val="lt1"/>
              </a:solidFill>
              <a:latin typeface="Cambria Math" panose="02040503050406030204"/>
              <a:ea typeface="Cambria Math" panose="02040503050406030204"/>
              <a:cs typeface="Cambria Math" panose="02040503050406030204"/>
              <a:sym typeface="Cambria Math" panose="02040503050406030204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968626" y="6630645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 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5094585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SIGMOD’24</a:t>
            </a:r>
          </a:p>
        </p:txBody>
      </p:sp>
      <p:sp>
        <p:nvSpPr>
          <p:cNvPr id="2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4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" name="Google Shape;70;p14"/>
          <p:cNvSpPr txBox="1"/>
          <p:nvPr/>
        </p:nvSpPr>
        <p:spPr>
          <a:xfrm>
            <a:off x="968626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 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8" name="Google Shape;71;p14"/>
          <p:cNvSpPr txBox="1"/>
          <p:nvPr/>
        </p:nvSpPr>
        <p:spPr>
          <a:xfrm>
            <a:off x="5094585" y="6637252"/>
            <a:ext cx="2002748" cy="23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SIGMOD’24</a:t>
            </a:r>
          </a:p>
        </p:txBody>
      </p:sp>
      <p:sp>
        <p:nvSpPr>
          <p:cNvPr id="11" name="Google Shape;67;p14"/>
          <p:cNvSpPr/>
          <p:nvPr/>
        </p:nvSpPr>
        <p:spPr>
          <a:xfrm>
            <a:off x="0" y="6651418"/>
            <a:ext cx="3940001" cy="206502"/>
          </a:xfrm>
          <a:prstGeom prst="rect">
            <a:avLst/>
          </a:prstGeom>
          <a:solidFill>
            <a:srgbClr val="1A1956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2" name="Google Shape;68;p14"/>
          <p:cNvSpPr/>
          <p:nvPr/>
        </p:nvSpPr>
        <p:spPr>
          <a:xfrm>
            <a:off x="3940000" y="6651418"/>
            <a:ext cx="4233454" cy="206502"/>
          </a:xfrm>
          <a:prstGeom prst="rect">
            <a:avLst/>
          </a:prstGeom>
          <a:solidFill>
            <a:srgbClr val="272681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4" name="Google Shape;69;p14"/>
          <p:cNvSpPr/>
          <p:nvPr/>
        </p:nvSpPr>
        <p:spPr>
          <a:xfrm>
            <a:off x="8173454" y="6651418"/>
            <a:ext cx="4018573" cy="206502"/>
          </a:xfrm>
          <a:prstGeom prst="rect">
            <a:avLst/>
          </a:prstGeom>
          <a:solidFill>
            <a:srgbClr val="3333AC"/>
          </a:solidFill>
          <a:ln>
            <a:noFill/>
          </a:ln>
        </p:spPr>
        <p:txBody>
          <a:bodyPr spcFirstLastPara="1" wrap="square" lIns="35718" tIns="35718" rIns="35718" bIns="35718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1545" b="1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6" name="Google Shape;70;p14"/>
          <p:cNvSpPr txBox="1"/>
          <p:nvPr/>
        </p:nvSpPr>
        <p:spPr>
          <a:xfrm>
            <a:off x="968626" y="6631048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ZHANG</a:t>
            </a:r>
            <a:r>
              <a:rPr lang="zh-CN" altLang="en-US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</a:t>
            </a: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Xinyi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8" name="Google Shape;71;p14"/>
          <p:cNvSpPr txBox="1"/>
          <p:nvPr/>
        </p:nvSpPr>
        <p:spPr>
          <a:xfrm>
            <a:off x="5094585" y="6637655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PG</a:t>
            </a:r>
            <a:r>
              <a:rPr lang="zh-CN" altLang="en-US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</a:t>
            </a:r>
            <a:r>
              <a:rPr lang="en-US" altLang="zh-CN" sz="1055" b="1" dirty="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Day</a:t>
            </a:r>
          </a:p>
        </p:txBody>
      </p:sp>
      <p:sp>
        <p:nvSpPr>
          <p:cNvPr id="10" name="Google Shape;70;p14">
            <a:extLst>
              <a:ext uri="{FF2B5EF4-FFF2-40B4-BE49-F238E27FC236}">
                <a16:creationId xmlns:a16="http://schemas.microsoft.com/office/drawing/2014/main" id="{456D7C83-CF82-33DF-18BC-BE492F548ED2}"/>
              </a:ext>
            </a:extLst>
          </p:cNvPr>
          <p:cNvSpPr txBox="1"/>
          <p:nvPr/>
        </p:nvSpPr>
        <p:spPr>
          <a:xfrm>
            <a:off x="9328038" y="6630645"/>
            <a:ext cx="2002748" cy="2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8" tIns="35718" rIns="35718" bIns="35718" anchor="ctr" anchorCtr="0">
            <a:sp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n-US" altLang="zh-CN" sz="1055" b="1" dirty="0" err="1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csxyzhang@comp.hkbu.edu.hk</a:t>
            </a:r>
            <a:endParaRPr sz="1055" b="1" dirty="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20" name="Google Shape;65;p14">
            <a:extLst>
              <a:ext uri="{FF2B5EF4-FFF2-40B4-BE49-F238E27FC236}">
                <a16:creationId xmlns:a16="http://schemas.microsoft.com/office/drawing/2014/main" id="{25CD8093-0948-CFB1-F9CC-BF23DE9D23A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38560" y="6326811"/>
            <a:ext cx="316608" cy="2372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4281" tIns="32132" rIns="64281" bIns="32132" rtlCol="0" anchor="ctr" anchorCtr="0">
            <a:noAutofit/>
          </a:bodyPr>
          <a:lstStyle/>
          <a:p>
            <a:pPr algn="ctr"/>
            <a:fld id="{00000000-1234-1234-1234-123412341234}" type="slidenum">
              <a:rPr lang="en-US" altLang="zh-CN" sz="1400">
                <a:solidFill>
                  <a:schemeClr val="tx1"/>
                </a:solidFill>
              </a:rPr>
              <a:t>9</a:t>
            </a:fld>
            <a:endParaRPr sz="1400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7A7073-D9A7-2F6A-C280-2184859BB919}"/>
              </a:ext>
            </a:extLst>
          </p:cNvPr>
          <p:cNvSpPr txBox="1"/>
          <p:nvPr/>
        </p:nvSpPr>
        <p:spPr>
          <a:xfrm>
            <a:off x="904473" y="5746067"/>
            <a:ext cx="10382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B51F1F"/>
                </a:solidFill>
              </a:rPr>
              <a:t>High</a:t>
            </a:r>
            <a:r>
              <a:rPr lang="zh-CN" altLang="en-US" sz="3600" b="1" dirty="0">
                <a:solidFill>
                  <a:srgbClr val="B51F1F"/>
                </a:solidFill>
              </a:rPr>
              <a:t> </a:t>
            </a:r>
            <a:r>
              <a:rPr lang="en-US" altLang="zh-CN" sz="3600" b="1" dirty="0">
                <a:solidFill>
                  <a:srgbClr val="B51F1F"/>
                </a:solidFill>
              </a:rPr>
              <a:t>tail</a:t>
            </a:r>
            <a:r>
              <a:rPr lang="zh-CN" altLang="en-US" sz="3600" b="1" dirty="0">
                <a:solidFill>
                  <a:srgbClr val="B51F1F"/>
                </a:solidFill>
              </a:rPr>
              <a:t> </a:t>
            </a:r>
            <a:r>
              <a:rPr lang="en-US" altLang="zh-CN" sz="3600" b="1" dirty="0">
                <a:solidFill>
                  <a:srgbClr val="B51F1F"/>
                </a:solidFill>
              </a:rPr>
              <a:t>latency</a:t>
            </a:r>
            <a:r>
              <a:rPr lang="zh-CN" altLang="en-US" sz="3600" b="1" dirty="0">
                <a:solidFill>
                  <a:srgbClr val="B51F1F"/>
                </a:solidFill>
              </a:rPr>
              <a:t> </a:t>
            </a:r>
            <a:r>
              <a:rPr lang="en-US" altLang="zh-CN" sz="3600" b="1" dirty="0">
                <a:solidFill>
                  <a:srgbClr val="B51F1F"/>
                </a:solidFill>
              </a:rPr>
              <a:t>for</a:t>
            </a:r>
            <a:r>
              <a:rPr lang="zh-CN" altLang="en-US" sz="3600" b="1" dirty="0">
                <a:solidFill>
                  <a:srgbClr val="B51F1F"/>
                </a:solidFill>
              </a:rPr>
              <a:t> </a:t>
            </a:r>
            <a:r>
              <a:rPr lang="en-US" altLang="zh-CN" sz="3600" b="1" dirty="0">
                <a:solidFill>
                  <a:srgbClr val="B51F1F"/>
                </a:solidFill>
              </a:rPr>
              <a:t>learned</a:t>
            </a:r>
            <a:r>
              <a:rPr lang="zh-CN" altLang="en-US" sz="3600" b="1" dirty="0">
                <a:solidFill>
                  <a:srgbClr val="B51F1F"/>
                </a:solidFill>
              </a:rPr>
              <a:t> </a:t>
            </a:r>
            <a:r>
              <a:rPr lang="en-US" altLang="zh-CN" sz="3600" b="1" dirty="0">
                <a:solidFill>
                  <a:srgbClr val="B51F1F"/>
                </a:solidFill>
              </a:rPr>
              <a:t>index</a:t>
            </a:r>
            <a:r>
              <a:rPr lang="zh-CN" altLang="en-US" sz="3600" b="1" dirty="0">
                <a:solidFill>
                  <a:srgbClr val="B51F1F"/>
                </a:solidFill>
              </a:rPr>
              <a:t> </a:t>
            </a:r>
            <a:r>
              <a:rPr lang="en-US" altLang="zh-CN" sz="3600" b="1" dirty="0">
                <a:solidFill>
                  <a:srgbClr val="B51F1F"/>
                </a:solidFill>
              </a:rPr>
              <a:t>due</a:t>
            </a:r>
            <a:r>
              <a:rPr lang="zh-CN" altLang="en-US" sz="3600" b="1" dirty="0">
                <a:solidFill>
                  <a:srgbClr val="B51F1F"/>
                </a:solidFill>
              </a:rPr>
              <a:t> </a:t>
            </a:r>
            <a:r>
              <a:rPr lang="en-US" altLang="zh-CN" sz="3600" b="1" dirty="0">
                <a:solidFill>
                  <a:srgbClr val="B51F1F"/>
                </a:solidFill>
              </a:rPr>
              <a:t>to</a:t>
            </a:r>
            <a:r>
              <a:rPr lang="zh-CN" altLang="en-US" sz="3600" b="1" dirty="0">
                <a:solidFill>
                  <a:srgbClr val="B51F1F"/>
                </a:solidFill>
              </a:rPr>
              <a:t> </a:t>
            </a:r>
            <a:r>
              <a:rPr lang="en-US" altLang="zh-CN" sz="3600" b="1" dirty="0">
                <a:solidFill>
                  <a:srgbClr val="B51F1F"/>
                </a:solidFill>
              </a:rPr>
              <a:t>update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419974D-EBCD-89E6-37A4-D3C669A65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8626" y="837090"/>
            <a:ext cx="10953789" cy="475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241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2RmM2VkODRiOTk1MzU2OWM2NjdhYTdhZGE1OGIwOTE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8061</TotalTime>
  <Words>1268</Words>
  <Application>Microsoft Macintosh PowerPoint</Application>
  <PresentationFormat>Widescreen</PresentationFormat>
  <Paragraphs>319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-apple-system</vt:lpstr>
      <vt:lpstr>等线</vt:lpstr>
      <vt:lpstr>等线 Light</vt:lpstr>
      <vt:lpstr>Arial</vt:lpstr>
      <vt:lpstr>Calibri</vt:lpstr>
      <vt:lpstr>Cambria</vt:lpstr>
      <vt:lpstr>Cambria Math</vt:lpstr>
      <vt:lpstr>Courier New</vt:lpstr>
      <vt:lpstr>Helvetica Neue</vt:lpstr>
      <vt:lpstr>Wingdings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Efficient Approximate Nearest Neighbor Search in Multi-dimensional Databases</dc:title>
  <dc:subject/>
  <dc:creator>Xinyi Zhang</dc:creator>
  <cp:keywords/>
  <dc:description/>
  <cp:lastModifiedBy>Xinyi Zhang</cp:lastModifiedBy>
  <cp:revision>1074</cp:revision>
  <cp:lastPrinted>2023-12-21T06:50:55Z</cp:lastPrinted>
  <dcterms:created xsi:type="dcterms:W3CDTF">2023-12-20T05:20:14Z</dcterms:created>
  <dcterms:modified xsi:type="dcterms:W3CDTF">2025-07-17T03:16:26Z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1814A6C0819AAEAE8B798265356D9F23_43</vt:lpwstr>
  </property>
  <property fmtid="{D5CDD505-2E9C-101B-9397-08002B2CF9AE}" pid="3" name="KSOProductBuildVer">
    <vt:lpwstr>2052-6.2.2.8394</vt:lpwstr>
  </property>
</Properties>
</file>