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7" r:id="rId2"/>
    <p:sldId id="536" r:id="rId3"/>
    <p:sldId id="537" r:id="rId4"/>
    <p:sldId id="538" r:id="rId5"/>
    <p:sldId id="539" r:id="rId6"/>
    <p:sldId id="540" r:id="rId7"/>
    <p:sldId id="541" r:id="rId8"/>
    <p:sldId id="542" r:id="rId9"/>
    <p:sldId id="543" r:id="rId10"/>
    <p:sldId id="544" r:id="rId11"/>
    <p:sldId id="545" r:id="rId12"/>
    <p:sldId id="546" r:id="rId13"/>
    <p:sldId id="547" r:id="rId14"/>
    <p:sldId id="548" r:id="rId15"/>
    <p:sldId id="549" r:id="rId16"/>
    <p:sldId id="550" r:id="rId17"/>
    <p:sldId id="551" r:id="rId18"/>
    <p:sldId id="552" r:id="rId19"/>
    <p:sldId id="553" r:id="rId20"/>
    <p:sldId id="554" r:id="rId21"/>
    <p:sldId id="556" r:id="rId22"/>
    <p:sldId id="557" r:id="rId23"/>
    <p:sldId id="558" r:id="rId24"/>
    <p:sldId id="559" r:id="rId25"/>
    <p:sldId id="560" r:id="rId26"/>
    <p:sldId id="561" r:id="rId27"/>
    <p:sldId id="562" r:id="rId28"/>
    <p:sldId id="406" r:id="rId29"/>
    <p:sldId id="563" r:id="rId30"/>
    <p:sldId id="564"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79" autoAdjust="0"/>
    <p:restoredTop sz="64812" autoAdjust="0"/>
  </p:normalViewPr>
  <p:slideViewPr>
    <p:cSldViewPr snapToGrid="0">
      <p:cViewPr varScale="1">
        <p:scale>
          <a:sx n="75" d="100"/>
          <a:sy n="75" d="100"/>
        </p:scale>
        <p:origin x="158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A3C3B-0178-5D49-A1D5-8B4B426A299A}" type="datetimeFigureOut">
              <a:rPr kumimoji="1" lang="zh-CN" altLang="en-US" smtClean="0"/>
              <a:t>2024/6/10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03C25-9E63-E44F-997E-B6EC6B79973F}"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rtl="0">
              <a:lnSpc>
                <a:spcPct val="118000"/>
              </a:lnSpc>
              <a:spcBef>
                <a:spcPts val="0"/>
              </a:spcBef>
              <a:spcAft>
                <a:spcPts val="0"/>
              </a:spcAft>
              <a:buSzPts val="2200"/>
              <a:buFont typeface="Helvetica Neue" panose="02000503000000020004"/>
              <a:buNone/>
            </a:pPr>
            <a:r>
              <a:rPr lang="en-US" altLang="zh-CN" sz="3200" b="1" dirty="0"/>
              <a:t>Good day, everyone. My name is Zhang Xinyi, and this presentation will introduce our paper titled "</a:t>
            </a:r>
            <a:r>
              <a:rPr lang="en-US" altLang="zh-CN" sz="3200" b="1" dirty="0" err="1"/>
              <a:t>FedKNN</a:t>
            </a:r>
            <a:r>
              <a:rPr lang="en-US" altLang="zh-CN" sz="3200" b="1" dirty="0"/>
              <a:t>: Secure Federated k-Nearest Neighbor Search." This is a joint work between Hong Kong Baptist University and Guangzhou University.</a:t>
            </a:r>
            <a:endParaRPr sz="2000" b="1"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Therefore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use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range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get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global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results.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err="1">
                <a:latin typeface="Cambria" panose="02040503050406030204" pitchFamily="18" charset="0"/>
                <a:ea typeface="Cambria" panose="02040503050406030204" pitchFamily="18" charset="0"/>
                <a:sym typeface="Cambria Math" panose="02040503050406030204"/>
              </a:rPr>
              <a:t>HuFu’s</a:t>
            </a:r>
            <a:r>
              <a:rPr lang="en-US" altLang="zh-CN" b="1" dirty="0">
                <a:latin typeface="Cambria" panose="02040503050406030204" pitchFamily="18" charset="0"/>
                <a:ea typeface="Cambria" panose="02040503050406030204" pitchFamily="18" charset="0"/>
                <a:sym typeface="Cambria Math" panose="02040503050406030204"/>
              </a:rPr>
              <a:t> top-k search completes in O(log u) communication rounds, where u is the initial search range. In the worst case, </a:t>
            </a:r>
            <a:r>
              <a:rPr lang="en-US" altLang="zh-CN" b="1" dirty="0" err="1">
                <a:latin typeface="Cambria" panose="02040503050406030204" pitchFamily="18" charset="0"/>
                <a:ea typeface="Cambria" panose="02040503050406030204" pitchFamily="18" charset="0"/>
                <a:sym typeface="Cambria Math" panose="02040503050406030204"/>
              </a:rPr>
              <a:t>HuFu</a:t>
            </a:r>
            <a:r>
              <a:rPr lang="en-US" altLang="zh-CN" b="1" dirty="0">
                <a:latin typeface="Cambria" panose="02040503050406030204" pitchFamily="18" charset="0"/>
                <a:ea typeface="Cambria" panose="02040503050406030204" pitchFamily="18" charset="0"/>
                <a:sym typeface="Cambria Math" panose="02040503050406030204"/>
              </a:rPr>
              <a:t> still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needs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compute O(</a:t>
            </a:r>
            <a:r>
              <a:rPr lang="en-US" altLang="zh-CN" b="1" dirty="0" err="1">
                <a:latin typeface="Cambria" panose="02040503050406030204" pitchFamily="18" charset="0"/>
                <a:ea typeface="Cambria" panose="02040503050406030204" pitchFamily="18" charset="0"/>
                <a:sym typeface="Cambria Math" panose="02040503050406030204"/>
              </a:rPr>
              <a:t>mk</a:t>
            </a:r>
            <a:r>
              <a:rPr lang="en-US" altLang="zh-CN" b="1" dirty="0">
                <a:latin typeface="Cambria" panose="02040503050406030204" pitchFamily="18" charset="0"/>
                <a:ea typeface="Cambria" panose="02040503050406030204" pitchFamily="18" charset="0"/>
                <a:sym typeface="Cambria Math" panose="02040503050406030204"/>
              </a:rPr>
              <a:t>) results if the initial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range is too large. </a:t>
            </a:r>
          </a:p>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This requires prior knowledge to set a proper initial range, as a poor choice increases costs. </a:t>
            </a:r>
          </a:p>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Additionally, transforming Top-k searches into range counts leaks the search radius, weakening</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 privacy guarantees.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Previous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works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usually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assume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local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will not dominate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total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What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if</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local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high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enough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dominate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total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example,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using</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edit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similarity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metric</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graph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sequence.</a:t>
            </a:r>
            <a:r>
              <a:rPr lang="zh-CN" altLang="en-US" b="1" dirty="0">
                <a:latin typeface="Cambria" panose="02040503050406030204" pitchFamily="18" charset="0"/>
                <a:ea typeface="Cambria" panose="02040503050406030204" pitchFamily="18" charset="0"/>
                <a:sym typeface="Cambria Math" panose="02040503050406030204"/>
              </a:rPr>
              <a:t> </a:t>
            </a: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endParaRPr lang="en-US" altLang="zh-CN" b="1" dirty="0">
              <a:latin typeface="Cambria" panose="02040503050406030204" pitchFamily="18" charset="0"/>
              <a:sym typeface="Cambria Math" panose="02040503050406030204"/>
            </a:endParaRPr>
          </a:p>
          <a:p>
            <a:pPr marL="0" algn="l" rtl="0" eaLnBrk="1" fontAlgn="ctr" latinLnBrk="0" hangingPunct="1">
              <a:spcBef>
                <a:spcPts val="0"/>
              </a:spcBef>
              <a:spcAft>
                <a:spcPts val="0"/>
              </a:spcAft>
            </a:pPr>
            <a:r>
              <a:rPr lang="en-US" altLang="zh-CN" b="1" dirty="0"/>
              <a:t>Preliminary results in</a:t>
            </a:r>
            <a:r>
              <a:rPr lang="zh-CN" altLang="en-US" b="1" dirty="0"/>
              <a:t> </a:t>
            </a:r>
            <a:r>
              <a:rPr lang="en-US" altLang="zh-CN" b="1" dirty="0"/>
              <a:t>Table 1 show that local search costs account for at least 90% of query costs.</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Can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way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reduce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local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In the ideal situation, we want data providers to compute only the number of local results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they provide in the final Top-k results.</a:t>
            </a:r>
            <a:r>
              <a:rPr lang="zh-CN" altLang="en-US" b="1" dirty="0">
                <a:latin typeface="Cambria" panose="02040503050406030204" pitchFamily="18" charset="0"/>
                <a:ea typeface="Cambria" panose="02040503050406030204" pitchFamily="18" charset="0"/>
                <a:sym typeface="Cambria Math" panose="02040503050406030204"/>
              </a:rPr>
              <a:t> </a:t>
            </a: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In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our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example,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only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need the Green party to provide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local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results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get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global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results.</a:t>
            </a: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To achieve this goal, o</a:t>
            </a:r>
            <a:r>
              <a:rPr lang="en-US" altLang="zh-CN" b="1" dirty="0"/>
              <a:t>ne approach is to obtain the possible distribution of query results in advance. Inspired by the filtering-and-verification paradigm, we can use lower bound distances to quickly filter out unrelated results. Finding the Top-k based on these rough distances is much faster, allowing us to quickly estimate the distribution of query results.</a:t>
            </a: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Therefore,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proposed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DANN,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Distribution-Aware </a:t>
            </a:r>
            <a:r>
              <a:rPr lang="en-US" altLang="zh-CN" b="1" dirty="0" err="1">
                <a:latin typeface="Cambria" panose="02040503050406030204" pitchFamily="18" charset="0"/>
                <a:ea typeface="Cambria" panose="02040503050406030204" pitchFamily="18" charset="0"/>
                <a:sym typeface="Cambria Math" panose="02040503050406030204"/>
              </a:rPr>
              <a:t>kNN</a:t>
            </a:r>
            <a:r>
              <a:rPr lang="en-US" altLang="zh-CN" b="1" dirty="0">
                <a:latin typeface="Cambria" panose="02040503050406030204" pitchFamily="18" charset="0"/>
                <a:ea typeface="Cambria" panose="02040503050406030204" pitchFamily="18" charset="0"/>
                <a:sym typeface="Cambria Math" panose="02040503050406030204"/>
              </a:rPr>
              <a:t> Query algorithm.</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DANN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sz="1200" b="1" dirty="0">
                <a:latin typeface="Cambria" panose="02040503050406030204" pitchFamily="18" charset="0"/>
                <a:ea typeface="Cambria" panose="02040503050406030204" pitchFamily="18" charset="0"/>
                <a:sym typeface="Cambria Math" panose="02040503050406030204"/>
              </a:rPr>
              <a:t>r</a:t>
            </a:r>
            <a:r>
              <a:rPr lang="en-US" altLang="zh-CN" sz="1200" b="1" dirty="0">
                <a:latin typeface="Cambria" panose="02040503050406030204" pitchFamily="18" charset="0"/>
                <a:ea typeface="Cambria" panose="02040503050406030204" pitchFamily="18" charset="0"/>
              </a:rPr>
              <a:t>educes local computation cost</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by a fast lower-bound</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estimation round.</a:t>
            </a:r>
            <a:r>
              <a:rPr lang="zh-CN" altLang="en-US" sz="1200" b="1" dirty="0">
                <a:latin typeface="Cambria" panose="02040503050406030204" pitchFamily="18" charset="0"/>
                <a:ea typeface="Cambria" panose="02040503050406030204" pitchFamily="18" charset="0"/>
              </a:rPr>
              <a:t> </a:t>
            </a:r>
            <a:endParaRPr lang="en-US" altLang="zh-CN" sz="1200" b="1" dirty="0">
              <a:latin typeface="Cambria" panose="02040503050406030204" pitchFamily="18" charset="0"/>
              <a:ea typeface="Cambria" panose="02040503050406030204" pitchFamily="18" charset="0"/>
            </a:endParaRP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3</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p>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In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our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example,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after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broker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receives and sends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query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Q</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each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data</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provider.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data</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providers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first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compute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local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lower-bound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results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broker.</a:t>
            </a: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1</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broker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uses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TEE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sort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global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lower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bound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source.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b="1" dirty="0">
              <a:latin typeface="Cambria" panose="02040503050406030204" pitchFamily="18" charset="0"/>
              <a:ea typeface="Cambria" panose="02040503050406030204" pitchFamily="18" charset="0"/>
              <a:sym typeface="Cambria Math" panose="02040503050406030204"/>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1</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b="1" dirty="0"/>
              <a:t>Using global top-2 lower bound distances, the broker estimates the final results‘ distribution and records it in a </a:t>
            </a:r>
            <a:r>
              <a:rPr lang="en-US" altLang="zh-CN" b="1" dirty="0" err="1"/>
              <a:t>kNN</a:t>
            </a:r>
            <a:r>
              <a:rPr lang="en-US" altLang="zh-CN" b="1" dirty="0"/>
              <a:t> map. P3 and P1 will each have one result</a:t>
            </a:r>
            <a:r>
              <a:rPr lang="zh-CN" altLang="en-US" b="1" dirty="0"/>
              <a:t> </a:t>
            </a:r>
            <a:r>
              <a:rPr lang="en-US" altLang="zh-CN" b="1" dirty="0"/>
              <a:t>in</a:t>
            </a:r>
            <a:r>
              <a:rPr lang="zh-CN" altLang="en-US" b="1" dirty="0"/>
              <a:t> </a:t>
            </a:r>
            <a:r>
              <a:rPr lang="en-US" altLang="zh-CN" b="1" dirty="0"/>
              <a:t>the</a:t>
            </a:r>
            <a:r>
              <a:rPr lang="zh-CN" altLang="en-US" b="1" dirty="0"/>
              <a:t> </a:t>
            </a:r>
            <a:r>
              <a:rPr lang="en-US" altLang="zh-CN" b="1" dirty="0"/>
              <a:t>final</a:t>
            </a:r>
            <a:r>
              <a:rPr lang="zh-CN" altLang="en-US" b="1" dirty="0"/>
              <a:t> </a:t>
            </a:r>
            <a:r>
              <a:rPr lang="en-US" altLang="zh-CN" b="1" dirty="0"/>
              <a:t>results, but to ensure correctness, P2 needs</a:t>
            </a:r>
            <a:r>
              <a:rPr lang="zh-CN" altLang="en-US" b="1" dirty="0"/>
              <a:t> </a:t>
            </a:r>
            <a:r>
              <a:rPr lang="en-US" altLang="zh-CN" b="1" dirty="0"/>
              <a:t>to return at least its local top-1 result in the next round.</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3</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endParaRPr lang="en-US" altLang="zh-CN" b="1" dirty="0"/>
          </a:p>
          <a:p>
            <a:r>
              <a:rPr lang="en-US" altLang="zh-CN" b="1" dirty="0"/>
              <a:t>Based on the first round’s </a:t>
            </a:r>
            <a:r>
              <a:rPr lang="en-US" altLang="zh-CN" b="1" dirty="0" err="1"/>
              <a:t>kNN</a:t>
            </a:r>
            <a:r>
              <a:rPr lang="en-US" altLang="zh-CN" b="1" dirty="0"/>
              <a:t> map, each data provider returns its local top-1 result.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a:latin typeface="Cambria" panose="02040503050406030204" pitchFamily="18" charset="0"/>
              <a:ea typeface="Cambria" panose="02040503050406030204" pitchFamily="18" charset="0"/>
              <a:sym typeface="Cambria Math" panose="02040503050406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1</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endParaRPr lang="en-US" altLang="zh-CN" b="1" dirty="0"/>
          </a:p>
          <a:p>
            <a:r>
              <a:rPr lang="en-US" altLang="zh-CN" b="1" dirty="0"/>
              <a:t>The broker then receives and sorts these second-round local results to determine the current global top-2 candidates based on real distances. The nearest object is from P3, and the second closest is from P1. Since P2 does not contribute to the global candidates, it can be omitted in the next round. P1’s results are also last among the candidates, so it can be omitted as well. P3’s last</a:t>
            </a:r>
            <a:r>
              <a:rPr lang="zh-CN" altLang="en-US" b="1" dirty="0"/>
              <a:t> </a:t>
            </a:r>
            <a:r>
              <a:rPr lang="en-US" altLang="zh-CN" b="1" dirty="0"/>
              <a:t>result is at position 1, so it may</a:t>
            </a:r>
            <a:r>
              <a:rPr lang="zh-CN" altLang="en-US" b="1" dirty="0"/>
              <a:t> </a:t>
            </a:r>
            <a:r>
              <a:rPr lang="en-US" altLang="zh-CN" b="1" dirty="0"/>
              <a:t>still have another result in the global top-2, </a:t>
            </a:r>
          </a:p>
          <a:p>
            <a:endParaRPr lang="en-US" altLang="zh-CN"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Cambria" panose="02040503050406030204" pitchFamily="18" charset="0"/>
                <a:ea typeface="Cambria" panose="02040503050406030204" pitchFamily="18" charset="0"/>
                <a:sym typeface="Cambria Math" panose="02040503050406030204"/>
              </a:rPr>
              <a:t>[Click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1</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times]</a:t>
            </a:r>
            <a:endParaRPr lang="en-US" altLang="zh-CN" b="1" dirty="0"/>
          </a:p>
          <a:p>
            <a:r>
              <a:rPr lang="en-US" altLang="zh-CN" b="1" dirty="0"/>
              <a:t>so we update P3’s record to 2 in the </a:t>
            </a:r>
            <a:r>
              <a:rPr lang="en-US" altLang="zh-CN" b="1" dirty="0" err="1"/>
              <a:t>kNN</a:t>
            </a:r>
            <a:r>
              <a:rPr lang="en-US" altLang="zh-CN" b="1" dirty="0"/>
              <a:t> map.</a:t>
            </a:r>
          </a:p>
          <a:p>
            <a:endParaRPr lang="en-US" altLang="zh-CN"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t>We use the updated </a:t>
            </a:r>
            <a:r>
              <a:rPr lang="en-US" altLang="zh-CN" b="1" dirty="0" err="1"/>
              <a:t>kNN</a:t>
            </a:r>
            <a:r>
              <a:rPr lang="en-US" altLang="zh-CN" b="1" dirty="0"/>
              <a:t> map for the third round, allowing each data provider to return its new local </a:t>
            </a:r>
            <a:r>
              <a:rPr lang="en-US" altLang="zh-CN" b="1" dirty="0" err="1"/>
              <a:t>kNN</a:t>
            </a:r>
            <a:r>
              <a:rPr lang="en-US" altLang="zh-CN" b="1" dirty="0"/>
              <a:t> results. The broker then sorts these results</a:t>
            </a:r>
            <a:r>
              <a:rPr lang="zh-CN" altLang="en-US" b="1" dirty="0"/>
              <a:t> </a:t>
            </a:r>
            <a:r>
              <a:rPr lang="en-US" altLang="zh-CN" b="1" dirty="0"/>
              <a:t>to get the final global</a:t>
            </a:r>
            <a:r>
              <a:rPr lang="zh-CN" altLang="en-US" b="1" dirty="0"/>
              <a:t> </a:t>
            </a:r>
            <a:r>
              <a:rPr lang="en-US" altLang="zh-CN" b="1" dirty="0"/>
              <a:t>top-k results and returns them to the user.</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t>In summary, there are three rounds of communication between the broker and data provider in DANN. Theoretically, the local computation amount in DANN is O(k+m^2), but in real scenarios, the additional computation is much less than m^2. However, DANN has an issue with leaking access patterns by observing the communication volume of each round and the computation number of each party in each round.</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zh-CN" b="1" dirty="0"/>
              <a:t>Why will the computation number of each party in each round be leaked? This is because TEE cannot protect access patterns, so the adversary can observe them for a side-channel attack.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b="1" dirty="0"/>
              <a:t>As </a:t>
            </a:r>
            <a:r>
              <a:rPr lang="en-US" altLang="zh-CN" b="1" dirty="0" err="1"/>
              <a:t>kNN</a:t>
            </a:r>
            <a:r>
              <a:rPr lang="en-US" altLang="zh-CN" b="1" dirty="0"/>
              <a:t> search across</a:t>
            </a:r>
            <a:r>
              <a:rPr lang="zh-CN" altLang="en-US" b="1" dirty="0"/>
              <a:t> </a:t>
            </a:r>
            <a:r>
              <a:rPr lang="en-US" altLang="zh-CN" b="1" dirty="0"/>
              <a:t>many</a:t>
            </a:r>
            <a:r>
              <a:rPr lang="zh-CN" altLang="en-US" b="1" dirty="0"/>
              <a:t> </a:t>
            </a:r>
            <a:r>
              <a:rPr lang="en-US" altLang="zh-CN" b="1" dirty="0"/>
              <a:t>data</a:t>
            </a:r>
            <a:r>
              <a:rPr lang="zh-CN" altLang="en-US" b="1" dirty="0"/>
              <a:t> </a:t>
            </a:r>
            <a:r>
              <a:rPr lang="en-US" altLang="zh-CN" b="1" dirty="0"/>
              <a:t>owners</a:t>
            </a:r>
            <a:r>
              <a:rPr lang="zh-CN" altLang="en-US" b="1" dirty="0"/>
              <a:t> </a:t>
            </a:r>
            <a:r>
              <a:rPr lang="en-US" altLang="zh-CN" b="1" dirty="0"/>
              <a:t>is a crucial technique in many areas like information retrieval and machine learning, the motivation for this work is illustrated through the following example. Consider a data federation composed of three hospitals, which provide user interfaces to conduct </a:t>
            </a:r>
            <a:r>
              <a:rPr lang="en-US" altLang="zh-CN" b="1" dirty="0" err="1"/>
              <a:t>kNN</a:t>
            </a:r>
            <a:r>
              <a:rPr lang="en-US" altLang="zh-CN" b="1" dirty="0"/>
              <a:t> queries. </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endParaRPr lang="en-US" altLang="zh-CN" b="1" dirty="0"/>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b="1" dirty="0"/>
              <a:t>[Click</a:t>
            </a:r>
            <a:r>
              <a:rPr lang="zh-CN" altLang="en-US" b="1" dirty="0"/>
              <a:t> </a:t>
            </a:r>
            <a:r>
              <a:rPr lang="en-US" altLang="zh-CN" b="1" dirty="0"/>
              <a:t>3</a:t>
            </a:r>
            <a:r>
              <a:rPr lang="zh-CN" altLang="en-US" b="1" dirty="0"/>
              <a:t> </a:t>
            </a:r>
            <a:r>
              <a:rPr lang="en-US" altLang="zh-CN" b="1" dirty="0"/>
              <a:t>times]</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b="1" dirty="0"/>
              <a:t>A user has a DNA sequence and seeks to identify the top-2</a:t>
            </a:r>
            <a:r>
              <a:rPr lang="zh-CN" altLang="en-US" b="1" dirty="0"/>
              <a:t> </a:t>
            </a:r>
            <a:r>
              <a:rPr lang="en-US" altLang="zh-CN" b="1" dirty="0"/>
              <a:t>sequences with the smallest edit distances. </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endParaRPr lang="en-US" altLang="zh-CN" b="1" dirty="0"/>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tabLst/>
              <a:defRPr/>
            </a:pPr>
            <a:r>
              <a:rPr lang="en-US" altLang="zh-CN" b="1" dirty="0"/>
              <a:t>[Click</a:t>
            </a:r>
            <a:r>
              <a:rPr lang="zh-CN" altLang="en-US" b="1" dirty="0"/>
              <a:t> </a:t>
            </a:r>
            <a:r>
              <a:rPr lang="en-US" altLang="zh-CN" b="1" dirty="0"/>
              <a:t>1</a:t>
            </a:r>
            <a:r>
              <a:rPr lang="zh-CN" altLang="en-US" b="1" dirty="0"/>
              <a:t> </a:t>
            </a:r>
            <a:r>
              <a:rPr lang="en-US" altLang="zh-CN" b="1" dirty="0"/>
              <a:t>times]</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b="1" dirty="0"/>
              <a:t>The challenge for this system is how to securely and efficiently retrieve the </a:t>
            </a:r>
            <a:r>
              <a:rPr lang="en-US" altLang="zh-CN" b="1" dirty="0" err="1"/>
              <a:t>kNN</a:t>
            </a:r>
            <a:r>
              <a:rPr lang="en-US" altLang="zh-CN" b="1" dirty="0"/>
              <a:t> search results.</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zh-CN" b="1" dirty="0"/>
              <a:t>Therefore, obliviousness is introduced to protect access patterns. In DANN, access patterns can reveal the number of data objects each data provider provides and allow the broker to infer the source and order of results during aggregation.</a:t>
            </a:r>
            <a:r>
              <a:rPr lang="zh-CN" altLang="en-US" b="1" dirty="0"/>
              <a:t> </a:t>
            </a:r>
            <a:r>
              <a:rPr lang="en-US" altLang="zh-CN" b="1" dirty="0"/>
              <a:t>In</a:t>
            </a:r>
            <a:r>
              <a:rPr lang="zh-CN" altLang="en-US" b="1" dirty="0"/>
              <a:t> </a:t>
            </a:r>
            <a:r>
              <a:rPr lang="en-US" altLang="zh-CN" b="1" dirty="0"/>
              <a:t>our</a:t>
            </a:r>
            <a:r>
              <a:rPr lang="zh-CN" altLang="en-US" b="1" dirty="0"/>
              <a:t> </a:t>
            </a:r>
            <a:r>
              <a:rPr lang="en-US" altLang="zh-CN" b="1" dirty="0"/>
              <a:t>work,</a:t>
            </a:r>
            <a:r>
              <a:rPr lang="zh-CN" altLang="en-US" b="1" dirty="0"/>
              <a:t> </a:t>
            </a:r>
            <a:r>
              <a:rPr lang="en-US" altLang="zh-CN" b="1" dirty="0"/>
              <a:t>we</a:t>
            </a:r>
            <a:r>
              <a:rPr lang="zh-CN" altLang="en-US" b="1" dirty="0"/>
              <a:t> </a:t>
            </a:r>
            <a:r>
              <a:rPr lang="en-US" altLang="zh-CN" b="1" dirty="0"/>
              <a:t>adopt</a:t>
            </a:r>
            <a:r>
              <a:rPr lang="zh-CN" altLang="en-US" b="1" dirty="0"/>
              <a:t> </a:t>
            </a:r>
            <a:r>
              <a:rPr lang="en-US" altLang="zh-CN" b="1" dirty="0"/>
              <a:t>a</a:t>
            </a:r>
            <a:r>
              <a:rPr lang="zh-CN" altLang="en-US" b="1" dirty="0"/>
              <a:t> </a:t>
            </a:r>
            <a:r>
              <a:rPr lang="en-US" altLang="zh-CN" b="1" dirty="0"/>
              <a:t>relaxed definition, differential obliviousness, which only</a:t>
            </a:r>
            <a:r>
              <a:rPr lang="zh-CN" altLang="en-US" b="1" dirty="0"/>
              <a:t> </a:t>
            </a:r>
            <a:r>
              <a:rPr lang="en-US" altLang="zh-CN" b="1" dirty="0"/>
              <a:t>requires query access patterns for any two neighboring databases to satisfy differential privacy, allowing us</a:t>
            </a:r>
            <a:r>
              <a:rPr lang="zh-CN" altLang="en-US" b="1" dirty="0"/>
              <a:t> </a:t>
            </a:r>
            <a:r>
              <a:rPr lang="en-US" altLang="zh-CN" b="1" dirty="0"/>
              <a:t>to optimize query processing.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Therefore,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proposed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secure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version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of</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DANN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our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paper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that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satisfies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sz="1200" b="1" dirty="0">
                <a:latin typeface="Cambria" panose="02040503050406030204" pitchFamily="18" charset="0"/>
                <a:ea typeface="Cambria" panose="02040503050406030204" pitchFamily="18" charset="0"/>
              </a:rPr>
              <a:t>differential obliviousness.</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We</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name</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it</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as</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DANN</a:t>
            </a:r>
            <a:r>
              <a:rPr lang="zh-CN" altLang="en-US" sz="1200" b="1" dirty="0">
                <a:latin typeface="Cambria" panose="02040503050406030204" pitchFamily="18" charset="0"/>
                <a:ea typeface="Cambria" panose="02040503050406030204" pitchFamily="18" charset="0"/>
              </a:rPr>
              <a:t>*</a:t>
            </a:r>
            <a:r>
              <a:rPr lang="en-US" altLang="zh-CN" sz="1200" b="1" dirty="0">
                <a:latin typeface="Cambria" panose="02040503050406030204" pitchFamily="18" charset="0"/>
                <a:ea typeface="Cambria" panose="02040503050406030204" pitchFamily="18" charset="0"/>
              </a:rPr>
              <a:t>.</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In</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DANN</a:t>
            </a:r>
            <a:r>
              <a:rPr lang="zh-CN" altLang="en-US" sz="1200" b="1" dirty="0">
                <a:latin typeface="Cambria" panose="02040503050406030204" pitchFamily="18" charset="0"/>
                <a:ea typeface="Cambria" panose="02040503050406030204" pitchFamily="18" charset="0"/>
              </a:rPr>
              <a:t>*</a:t>
            </a:r>
            <a:r>
              <a:rPr lang="en-US" altLang="zh-CN" sz="1200" b="1" dirty="0">
                <a:latin typeface="Cambria" panose="02040503050406030204" pitchFamily="18" charset="0"/>
                <a:ea typeface="Cambria" panose="02040503050406030204" pitchFamily="18" charset="0"/>
              </a:rPr>
              <a:t>,</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We</a:t>
            </a:r>
            <a:r>
              <a:rPr lang="zh-CN" altLang="en-US" sz="1200" b="1" dirty="0">
                <a:latin typeface="Cambria" panose="02040503050406030204" pitchFamily="18" charset="0"/>
                <a:ea typeface="Cambria" panose="02040503050406030204" pitchFamily="18" charset="0"/>
              </a:rPr>
              <a:t> </a:t>
            </a:r>
            <a:r>
              <a:rPr lang="en-US" altLang="zh-CN" sz="1200" b="1" dirty="0">
                <a:latin typeface="Cambria" panose="02040503050406030204" pitchFamily="18" charset="0"/>
                <a:ea typeface="Cambria" panose="02040503050406030204" pitchFamily="18" charset="0"/>
              </a:rPr>
              <a:t>use</a:t>
            </a:r>
            <a:r>
              <a:rPr lang="zh-CN" altLang="en-US" sz="1200" b="1" dirty="0">
                <a:latin typeface="Cambria" panose="02040503050406030204" pitchFamily="18" charset="0"/>
                <a:ea typeface="Cambria" panose="02040503050406030204" pitchFamily="18" charset="0"/>
              </a:rPr>
              <a:t> </a:t>
            </a:r>
            <a:r>
              <a:rPr kumimoji="1" lang="en-US" altLang="zh-CN" b="1" dirty="0">
                <a:solidFill>
                  <a:srgbClr val="FF0000"/>
                </a:solidFill>
                <a:latin typeface="Cambria" panose="02040503050406030204" pitchFamily="18" charset="0"/>
              </a:rPr>
              <a:t>the oblivious</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map</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and</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sorting</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to</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hide</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the</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access</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pattern</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when</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the broker</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aggregates</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local</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results</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and</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updates</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relevant</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data</a:t>
            </a:r>
            <a:r>
              <a:rPr kumimoji="1" lang="zh-CN" altLang="en-US" b="1" dirty="0">
                <a:solidFill>
                  <a:srgbClr val="FF0000"/>
                </a:solidFill>
                <a:latin typeface="Cambria" panose="02040503050406030204" pitchFamily="18" charset="0"/>
              </a:rPr>
              <a:t> </a:t>
            </a:r>
            <a:r>
              <a:rPr kumimoji="1" lang="en-US" altLang="zh-CN" b="1" dirty="0">
                <a:solidFill>
                  <a:srgbClr val="FF0000"/>
                </a:solidFill>
                <a:latin typeface="Cambria" panose="02040503050406030204" pitchFamily="18" charset="0"/>
              </a:rPr>
              <a:t>records.</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mc:AlternateContent xmlns:mc="http://schemas.openxmlformats.org/markup-compatibility/2006" xmlns:a14="http://schemas.microsoft.com/office/drawing/2010/main">
        <mc:Choice Requires="a14">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0" dirty="0">
                    <a:latin typeface="Cambria" panose="02040503050406030204" pitchFamily="18" charset="0"/>
                    <a:ea typeface="Cambria" panose="02040503050406030204" pitchFamily="18" charset="0"/>
                    <a:sym typeface="Cambria Math" panose="02040503050406030204"/>
                  </a:rPr>
                  <a:t> </a:t>
                </a:r>
                <a:r>
                  <a:rPr lang="en-US" altLang="zh-CN" sz="1200" b="1" dirty="0">
                    <a:latin typeface="Cambria" panose="02040503050406030204" pitchFamily="18" charset="0"/>
                    <a:ea typeface="Cambria" panose="02040503050406030204" pitchFamily="18" charset="0"/>
                  </a:rPr>
                  <a:t>round’s</a:t>
                </a:r>
                <a:r>
                  <a:rPr lang="zh-CN" altLang="en-US" sz="1200" b="1" dirty="0">
                    <a:latin typeface="Cambria" panose="02040503050406030204" pitchFamily="18" charset="0"/>
                    <a:ea typeface="Cambria" panose="02040503050406030204" pitchFamily="18" charset="0"/>
                  </a:rPr>
                  <a:t> </a:t>
                </a:r>
                <a14:m>
                  <m:oMath xmlns:m="http://schemas.openxmlformats.org/officeDocument/2006/math">
                    <m:sSub>
                      <m:sSubPr>
                        <m:ctrlPr>
                          <a:rPr lang="en-US" altLang="zh-CN" sz="1200" b="1" i="1" smtClean="0">
                            <a:latin typeface="Cambria Math" panose="02040503050406030204" pitchFamily="18" charset="0"/>
                            <a:ea typeface="Cambria" panose="02040503050406030204" pitchFamily="18" charset="0"/>
                          </a:rPr>
                        </m:ctrlPr>
                      </m:sSubPr>
                      <m:e>
                        <m:r>
                          <a:rPr lang="en-US" altLang="zh-CN" sz="1200" b="1" i="1" smtClean="0">
                            <a:latin typeface="Cambria Math" panose="02040503050406030204" pitchFamily="18" charset="0"/>
                            <a:ea typeface="Cambria" panose="02040503050406030204" pitchFamily="18" charset="0"/>
                          </a:rPr>
                          <m:t>𝒌</m:t>
                        </m:r>
                      </m:e>
                      <m:sub>
                        <m:r>
                          <a:rPr lang="en-US" altLang="zh-CN" sz="1200" b="1" i="1" smtClean="0">
                            <a:latin typeface="Cambria Math" panose="02040503050406030204" pitchFamily="18" charset="0"/>
                            <a:ea typeface="Cambria" panose="02040503050406030204" pitchFamily="18" charset="0"/>
                          </a:rPr>
                          <m:t>𝒊</m:t>
                        </m:r>
                      </m:sub>
                    </m:sSub>
                  </m:oMath>
                </a14:m>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value,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add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positive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DP</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noise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14:m>
                  <m:oMath xmlns:m="http://schemas.openxmlformats.org/officeDocument/2006/math">
                    <m:sSub>
                      <m:sSubPr>
                        <m:ctrlPr>
                          <a:rPr lang="en-US" altLang="zh-CN" sz="1200" b="1" i="1" smtClean="0">
                            <a:latin typeface="Cambria Math" panose="02040503050406030204" pitchFamily="18" charset="0"/>
                            <a:ea typeface="Cambria" panose="02040503050406030204" pitchFamily="18" charset="0"/>
                          </a:rPr>
                        </m:ctrlPr>
                      </m:sSubPr>
                      <m:e>
                        <m:r>
                          <a:rPr lang="en-US" altLang="zh-CN" sz="1200" b="1" i="1" smtClean="0">
                            <a:latin typeface="Cambria Math" panose="02040503050406030204" pitchFamily="18" charset="0"/>
                            <a:ea typeface="Cambria" panose="02040503050406030204" pitchFamily="18" charset="0"/>
                          </a:rPr>
                          <m:t>𝒌</m:t>
                        </m:r>
                      </m:e>
                      <m:sub>
                        <m:r>
                          <a:rPr lang="en-US" altLang="zh-CN" sz="1200" b="1" i="1" smtClean="0">
                            <a:latin typeface="Cambria Math" panose="02040503050406030204" pitchFamily="18" charset="0"/>
                            <a:ea typeface="Cambria" panose="02040503050406030204" pitchFamily="18" charset="0"/>
                          </a:rPr>
                          <m:t>𝒊</m:t>
                        </m:r>
                      </m:sub>
                    </m:sSub>
                  </m:oMath>
                </a14:m>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make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satisfy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differential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private.</a:t>
                </a:r>
              </a:p>
            </p:txBody>
          </p:sp>
        </mc:Choice>
        <mc:Fallback xmlns="">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0" dirty="0">
                    <a:latin typeface="Cambria" panose="02040503050406030204" pitchFamily="18" charset="0"/>
                    <a:ea typeface="Cambria" panose="02040503050406030204" pitchFamily="18" charset="0"/>
                    <a:sym typeface="Cambria Math" panose="02040503050406030204"/>
                  </a:rPr>
                  <a:t> </a:t>
                </a:r>
                <a:r>
                  <a:rPr lang="en-US" altLang="zh-CN" sz="1200" b="1" dirty="0">
                    <a:latin typeface="Cambria" panose="02040503050406030204" pitchFamily="18" charset="0"/>
                    <a:ea typeface="Cambria" panose="02040503050406030204" pitchFamily="18" charset="0"/>
                  </a:rPr>
                  <a:t>round’s</a:t>
                </a:r>
                <a:r>
                  <a:rPr lang="zh-CN" altLang="en-US" sz="1200" b="1" dirty="0">
                    <a:latin typeface="Cambria" panose="02040503050406030204" pitchFamily="18" charset="0"/>
                    <a:ea typeface="Cambria" panose="02040503050406030204" pitchFamily="18" charset="0"/>
                  </a:rPr>
                  <a:t> </a:t>
                </a:r>
                <a:r>
                  <a:rPr lang="en-US" altLang="zh-CN" sz="1200" b="1" i="0">
                    <a:latin typeface="Cambria Math" panose="02040503050406030204" pitchFamily="18" charset="0"/>
                    <a:ea typeface="Cambria" panose="02040503050406030204" pitchFamily="18" charset="0"/>
                  </a:rPr>
                  <a:t>𝒌_𝒊</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value,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add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positive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DP</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noise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sz="1200" b="1" i="0">
                    <a:latin typeface="Cambria Math" panose="02040503050406030204" pitchFamily="18" charset="0"/>
                    <a:ea typeface="Cambria" panose="02040503050406030204" pitchFamily="18" charset="0"/>
                  </a:rPr>
                  <a:t>𝒌_𝒊</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make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satisfy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differential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private.</a:t>
                </a:r>
              </a:p>
            </p:txBody>
          </p:sp>
        </mc:Fallback>
      </mc:AlternateContent>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network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access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patterns,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pad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communication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volume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public</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upper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bound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make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indistinguishable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adversary.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zh-CN" sz="2800" b="1" dirty="0"/>
              <a:t>Here is an overview of our </a:t>
            </a:r>
            <a:r>
              <a:rPr lang="en-US" altLang="zh-CN" sz="2800" b="1" dirty="0" err="1"/>
              <a:t>FedKNN</a:t>
            </a:r>
            <a:r>
              <a:rPr lang="en-US" altLang="zh-CN" sz="2800" b="1" dirty="0"/>
              <a:t> system architecture. The core component is our query optimizer, which determines the appropriate federated </a:t>
            </a:r>
            <a:r>
              <a:rPr lang="en-US" altLang="zh-CN" sz="2800" b="1" dirty="0" err="1"/>
              <a:t>kNN</a:t>
            </a:r>
            <a:r>
              <a:rPr lang="en-US" altLang="zh-CN" sz="2800" b="1" dirty="0"/>
              <a:t> search algorithm based on the query property.</a:t>
            </a:r>
            <a:endParaRPr lang="en-US" altLang="zh-CN" sz="1800" b="1" i="0" dirty="0">
              <a:solidFill>
                <a:srgbClr val="000000"/>
              </a:solidFill>
              <a:effectLst/>
              <a:latin typeface="Cambria" panose="02040503050406030204" pitchFamily="18" charset="0"/>
              <a:sym typeface="Cambria Math" panose="02040503050406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zh-CN" sz="1800" b="1" i="0" dirty="0">
                <a:solidFill>
                  <a:srgbClr val="000000"/>
                </a:solidFill>
                <a:effectLst/>
                <a:latin typeface="Cambria" panose="02040503050406030204" pitchFamily="18" charset="0"/>
                <a:sym typeface="Cambria Math" panose="02040503050406030204"/>
              </a:rPr>
              <a:t>In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experiments.</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We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deployed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system</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in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a real-world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network</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and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did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evaluation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in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multiple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data</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types.</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And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we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compared</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it with</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SOTA</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solution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err="1">
                <a:solidFill>
                  <a:srgbClr val="000000"/>
                </a:solidFill>
                <a:effectLst/>
                <a:latin typeface="Cambria" panose="02040503050406030204" pitchFamily="18" charset="0"/>
                <a:sym typeface="Cambria Math" panose="02040503050406030204"/>
              </a:rPr>
              <a:t>HuFu</a:t>
            </a:r>
            <a:r>
              <a:rPr lang="en-US" altLang="zh-CN" sz="1800" b="1" i="0" dirty="0">
                <a:solidFill>
                  <a:srgbClr val="000000"/>
                </a:solidFill>
                <a:effectLst/>
                <a:latin typeface="Cambria" panose="02040503050406030204" pitchFamily="18" charset="0"/>
                <a:sym typeface="Cambria Math" panose="02040503050406030204"/>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results</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show</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that</a:t>
            </a:r>
            <a:r>
              <a:rPr lang="zh-CN" altLang="en-US" sz="1800" b="1" i="0" dirty="0">
                <a:solidFill>
                  <a:srgbClr val="000000"/>
                </a:solidFill>
                <a:effectLst/>
                <a:latin typeface="Cambria" panose="02040503050406030204" pitchFamily="18" charset="0"/>
                <a:sym typeface="Cambria Math" panose="02040503050406030204"/>
              </a:rPr>
              <a:t> </a:t>
            </a:r>
            <a:r>
              <a:rPr lang="en-US" altLang="zh-CN" sz="2800" b="1" dirty="0">
                <a:solidFill>
                  <a:srgbClr val="FF0000"/>
                </a:solidFill>
                <a:latin typeface="Cambria" panose="02040503050406030204" pitchFamily="18" charset="0"/>
                <a:ea typeface="等线" panose="02010600030101010101" pitchFamily="2" charset="-122"/>
              </a:rPr>
              <a:t>DANN has the best performance</a:t>
            </a:r>
            <a:r>
              <a:rPr lang="zh-CN" altLang="en-US" sz="2800" b="1" dirty="0">
                <a:solidFill>
                  <a:srgbClr val="FF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compared to baselines</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in</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both</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graph and</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sequence data,</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and</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DANN</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can</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maintain</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a</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high</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efficiency</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of</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DANN.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000000"/>
                </a:solidFill>
                <a:latin typeface="Cambria" panose="02040503050406030204" pitchFamily="18" charset="0"/>
                <a:ea typeface="等线" panose="02010600030101010101" pitchFamily="2" charset="-122"/>
              </a:rPr>
              <a:t>The baseline has the best performance for communication-dominated data like spatial data</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as</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it</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only</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involves</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one</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round</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of</a:t>
            </a:r>
            <a:r>
              <a:rPr lang="zh-CN" altLang="en-US" sz="4000" b="1" dirty="0">
                <a:solidFill>
                  <a:srgbClr val="000000"/>
                </a:solidFill>
                <a:latin typeface="Cambria" panose="02040503050406030204" pitchFamily="18" charset="0"/>
                <a:ea typeface="等线" panose="02010600030101010101" pitchFamily="2" charset="-122"/>
              </a:rPr>
              <a:t> </a:t>
            </a:r>
            <a:r>
              <a:rPr lang="en-US" altLang="zh-CN" sz="4000" b="1" dirty="0">
                <a:solidFill>
                  <a:srgbClr val="000000"/>
                </a:solidFill>
                <a:latin typeface="Cambria" panose="02040503050406030204" pitchFamily="18" charset="0"/>
                <a:ea typeface="等线" panose="02010600030101010101" pitchFamily="2" charset="-122"/>
              </a:rPr>
              <a:t>communication.</a:t>
            </a:r>
            <a:endParaRPr lang="en-US" altLang="zh-CN" sz="2800" b="1" dirty="0">
              <a:solidFill>
                <a:srgbClr val="000000"/>
              </a:solidFill>
              <a:latin typeface="Cambria" panose="02040503050406030204" pitchFamily="18" charset="0"/>
              <a:ea typeface="等线" panose="02010600030101010101" pitchFamily="2" charset="-122"/>
            </a:endParaRPr>
          </a:p>
          <a:p>
            <a:endParaRPr lang="en-US" altLang="zh-CN" sz="1800" b="1" i="0" dirty="0">
              <a:solidFill>
                <a:srgbClr val="000000"/>
              </a:solidFill>
              <a:effectLst/>
              <a:latin typeface="Cambria" panose="02040503050406030204" pitchFamily="18" charset="0"/>
              <a:sym typeface="Cambria Math" panose="02040503050406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mc:AlternateContent xmlns:mc="http://schemas.openxmlformats.org/markup-compatibility/2006" xmlns:a14="http://schemas.microsoft.com/office/drawing/2010/main">
        <mc:Choice Requires="a14">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altLang="zh-CN" sz="1800" b="1" i="0" dirty="0">
                    <a:solidFill>
                      <a:srgbClr val="000000"/>
                    </a:solidFill>
                    <a:effectLst/>
                    <a:latin typeface="Cambria" panose="02040503050406030204" pitchFamily="18" charset="0"/>
                    <a:sym typeface="Cambria Math" panose="02040503050406030204"/>
                  </a:rPr>
                  <a:t>We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also</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evaluate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the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performance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of</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DANN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in</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different</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private</a:t>
                </a:r>
                <a:r>
                  <a:rPr lang="zh-CN" altLang="en-US" sz="1800" b="1" i="0" dirty="0">
                    <a:solidFill>
                      <a:srgbClr val="000000"/>
                    </a:solidFill>
                    <a:effectLst/>
                    <a:latin typeface="Cambria" panose="02040503050406030204" pitchFamily="18" charset="0"/>
                    <a:sym typeface="Cambria Math" panose="02040503050406030204"/>
                  </a:rPr>
                  <a:t> </a:t>
                </a:r>
                <a:r>
                  <a:rPr lang="en-US" altLang="zh-CN" sz="1800" b="1" i="0" dirty="0">
                    <a:solidFill>
                      <a:srgbClr val="000000"/>
                    </a:solidFill>
                    <a:effectLst/>
                    <a:latin typeface="Cambria" panose="02040503050406030204" pitchFamily="18" charset="0"/>
                    <a:sym typeface="Cambria Math" panose="02040503050406030204"/>
                  </a:rPr>
                  <a:t>settings.</a:t>
                </a:r>
                <a:r>
                  <a:rPr lang="zh-CN" altLang="en-US" sz="1800" b="1" i="0" dirty="0">
                    <a:solidFill>
                      <a:srgbClr val="000000"/>
                    </a:solidFill>
                    <a:effectLst/>
                    <a:latin typeface="Cambria" panose="02040503050406030204" pitchFamily="18" charset="0"/>
                    <a:sym typeface="Cambria Math" panose="02040503050406030204"/>
                  </a:rPr>
                  <a:t> </a:t>
                </a:r>
                <a:r>
                  <a:rPr lang="en-US" altLang="zh-CN" sz="2800" b="1" dirty="0">
                    <a:solidFill>
                      <a:srgbClr val="000000"/>
                    </a:solidFill>
                    <a:latin typeface="Cambria" panose="02040503050406030204" pitchFamily="18" charset="0"/>
                    <a:ea typeface="等线" panose="02010600030101010101" pitchFamily="2" charset="-122"/>
                  </a:rPr>
                  <a:t>With a low privacy budget, DANN* can</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still </a:t>
                </a:r>
                <a:r>
                  <a:rPr lang="en-US" altLang="zh-CN" sz="2800" b="1" dirty="0">
                    <a:solidFill>
                      <a:srgbClr val="FF0000"/>
                    </a:solidFill>
                    <a:latin typeface="Cambria" panose="02040503050406030204" pitchFamily="18" charset="0"/>
                    <a:ea typeface="等线" panose="02010600030101010101" pitchFamily="2" charset="-122"/>
                  </a:rPr>
                  <a:t>maintain high efficiency</a:t>
                </a:r>
                <a:r>
                  <a:rPr lang="en-US" altLang="zh-CN" sz="2800" b="1" dirty="0">
                    <a:solidFill>
                      <a:srgbClr val="000000"/>
                    </a:solidFill>
                    <a:latin typeface="Cambria" panose="02040503050406030204" pitchFamily="18" charset="0"/>
                    <a:ea typeface="等线" panose="02010600030101010101" pitchFamily="2" charset="-122"/>
                  </a:rPr>
                  <a:t> compared to the baseline and </a:t>
                </a:r>
                <a:r>
                  <a:rPr lang="en-US" altLang="zh-CN" sz="2800" b="1" dirty="0" err="1">
                    <a:solidFill>
                      <a:srgbClr val="000000"/>
                    </a:solidFill>
                    <a:latin typeface="Cambria" panose="02040503050406030204" pitchFamily="18" charset="0"/>
                    <a:ea typeface="等线" panose="02010600030101010101" pitchFamily="2" charset="-122"/>
                  </a:rPr>
                  <a:t>HuFu</a:t>
                </a:r>
                <a:r>
                  <a:rPr lang="en-US" altLang="zh-CN" sz="2800" b="1" dirty="0">
                    <a:solidFill>
                      <a:srgbClr val="000000"/>
                    </a:solidFill>
                    <a:latin typeface="Cambria" panose="02040503050406030204" pitchFamily="18" charset="0"/>
                    <a:ea typeface="等线" panose="02010600030101010101" pitchFamily="2" charset="-122"/>
                  </a:rPr>
                  <a:t>-Ext.</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More</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experiments</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can</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be</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found</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in</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our</a:t>
                </a:r>
                <a:r>
                  <a:rPr lang="zh-CN" altLang="en-US" sz="2800" b="1" dirty="0">
                    <a:solidFill>
                      <a:srgbClr val="000000"/>
                    </a:solidFill>
                    <a:latin typeface="Cambria" panose="02040503050406030204" pitchFamily="18" charset="0"/>
                    <a:ea typeface="等线" panose="02010600030101010101" pitchFamily="2" charset="-122"/>
                  </a:rPr>
                  <a:t> </a:t>
                </a:r>
                <a:r>
                  <a:rPr lang="en-US" altLang="zh-CN" sz="2800" b="1" dirty="0">
                    <a:solidFill>
                      <a:srgbClr val="000000"/>
                    </a:solidFill>
                    <a:latin typeface="Cambria" panose="02040503050406030204" pitchFamily="18" charset="0"/>
                    <a:ea typeface="等线" panose="02010600030101010101" pitchFamily="2" charset="-122"/>
                  </a:rPr>
                  <a:t>paper.</a:t>
                </a:r>
                <a:endParaRPr lang="en-US" altLang="zh-CN" sz="1800" b="1" i="0" dirty="0">
                  <a:solidFill>
                    <a:srgbClr val="000000"/>
                  </a:solidFill>
                  <a:effectLst/>
                  <a:latin typeface="Cambria" panose="02040503050406030204" pitchFamily="18" charset="0"/>
                  <a:sym typeface="Cambria Math" panose="02040503050406030204"/>
                </a:endParaRPr>
              </a:p>
            </p:txBody>
          </p:sp>
        </mc:Choice>
        <mc:Fallback xmlns="">
          <p:sp>
            <p:nvSpPr>
              <p:cNvPr id="61" name="Google Shape;61;gf58b9c730e_1_43:notes"/>
              <p:cNvSpPr txBox="1">
                <a:spLocks noRot="1" noChangeAspect="1" noMove="1" noResize="1" noEditPoints="1" noAdjustHandles="1" noChangeArrowheads="1" noChangeShapeType="1" noTextEdit="1"/>
              </p:cNvSpPr>
              <p:nvPr>
                <p:ph type="body" idx="1"/>
              </p:nvPr>
            </p:nvSpPr>
            <p:spPr>
              <a:xfrm>
                <a:off x="914400" y="4343400"/>
                <a:ext cx="5029200" cy="4114800"/>
              </a:xfrm>
              <a:prstGeom prst="rect">
                <a:avLst/>
              </a:prstGeom>
              <a:blipFill rotWithShape="1">
                <a:blip r:embed="rId3"/>
                <a:stretch>
                  <a:fillRect/>
                </a:stretch>
              </a:blipFill>
              <a:ln>
                <a:noFill/>
              </a:ln>
            </p:spPr>
            <p:txBody>
              <a:bodyPr/>
              <a:lstStyle/>
              <a:p>
                <a:r>
                  <a:rPr lang="zh-CN" altLang="en-US">
                    <a:noFill/>
                  </a:rPr>
                  <a:t> </a:t>
                </a:r>
              </a:p>
            </p:txBody>
          </p:sp>
        </mc:Fallback>
      </mc:AlternateContent>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rtl="0">
              <a:lnSpc>
                <a:spcPct val="118000"/>
              </a:lnSpc>
              <a:spcBef>
                <a:spcPts val="0"/>
              </a:spcBef>
              <a:spcAft>
                <a:spcPts val="0"/>
              </a:spcAft>
              <a:buSzPts val="2200"/>
              <a:buFont typeface="Helvetica Neue" panose="02000503000000020004"/>
              <a:buNone/>
            </a:pPr>
            <a:r>
              <a:rPr lang="en-US" altLang="zh-CN" sz="2000" b="1" dirty="0">
                <a:solidFill>
                  <a:schemeClr val="dk1"/>
                </a:solidFill>
              </a:rPr>
              <a:t>That’s</a:t>
            </a:r>
            <a:r>
              <a:rPr lang="zh-CN" altLang="en-US" sz="2000" b="1" dirty="0">
                <a:solidFill>
                  <a:schemeClr val="dk1"/>
                </a:solidFill>
              </a:rPr>
              <a:t> </a:t>
            </a:r>
            <a:r>
              <a:rPr lang="en-US" altLang="zh-CN" sz="2000" b="1" dirty="0">
                <a:solidFill>
                  <a:schemeClr val="dk1"/>
                </a:solidFill>
              </a:rPr>
              <a:t>all.</a:t>
            </a:r>
            <a:r>
              <a:rPr lang="zh-CN" altLang="en-US" sz="2000" b="1" dirty="0">
                <a:solidFill>
                  <a:schemeClr val="dk1"/>
                </a:solidFill>
              </a:rPr>
              <a:t> </a:t>
            </a:r>
            <a:r>
              <a:rPr lang="en-US" altLang="zh-CN" sz="2000" b="1" dirty="0">
                <a:solidFill>
                  <a:schemeClr val="dk1"/>
                </a:solidFill>
              </a:rPr>
              <a:t>Thanks</a:t>
            </a:r>
            <a:r>
              <a:rPr lang="zh-CN" altLang="en-US" sz="2000" b="1" dirty="0">
                <a:solidFill>
                  <a:schemeClr val="dk1"/>
                </a:solidFill>
              </a:rPr>
              <a:t> </a:t>
            </a:r>
            <a:r>
              <a:rPr lang="en-US" altLang="zh-CN" sz="2000" b="1" dirty="0">
                <a:solidFill>
                  <a:schemeClr val="dk1"/>
                </a:solidFill>
              </a:rPr>
              <a:t>for</a:t>
            </a:r>
            <a:r>
              <a:rPr lang="zh-CN" altLang="en-US" sz="2000" b="1" dirty="0">
                <a:solidFill>
                  <a:schemeClr val="dk1"/>
                </a:solidFill>
              </a:rPr>
              <a:t> </a:t>
            </a:r>
            <a:r>
              <a:rPr lang="en-US" altLang="zh-CN" sz="2000" b="1" dirty="0">
                <a:solidFill>
                  <a:schemeClr val="dk1"/>
                </a:solidFill>
              </a:rPr>
              <a:t>your</a:t>
            </a:r>
            <a:r>
              <a:rPr lang="zh-CN" altLang="en-US" sz="2000" b="1" dirty="0">
                <a:solidFill>
                  <a:schemeClr val="dk1"/>
                </a:solidFill>
              </a:rPr>
              <a:t> </a:t>
            </a:r>
            <a:r>
              <a:rPr lang="en-US" altLang="zh-CN" sz="2000" b="1" dirty="0">
                <a:solidFill>
                  <a:schemeClr val="dk1"/>
                </a:solidFill>
              </a:rPr>
              <a:t>listening.</a:t>
            </a:r>
            <a:endParaRPr sz="2000" b="1"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b="1" dirty="0">
              <a:solidFill>
                <a:srgbClr val="000000"/>
              </a:solidFill>
              <a:latin typeface="Cambria" panose="02040503050406030204" pitchFamily="18" charset="0"/>
              <a:ea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sz="1200" b="1" kern="1200" dirty="0">
                <a:solidFill>
                  <a:schemeClr val="tx1"/>
                </a:solidFill>
                <a:latin typeface="Cambria" panose="02040503050406030204" pitchFamily="18" charset="0"/>
                <a:cs typeface="+mn-cs"/>
              </a:rPr>
              <a:t>Within the data federation, data providers are concerned with preventing the leakage of any extra information beyond the final results. During the query process, the user will</a:t>
            </a:r>
            <a:r>
              <a:rPr lang="zh-CN" altLang="en-US" sz="1200" b="1" kern="1200" dirty="0">
                <a:solidFill>
                  <a:schemeClr val="tx1"/>
                </a:solidFill>
                <a:latin typeface="Cambria" panose="02040503050406030204" pitchFamily="18" charset="0"/>
                <a:cs typeface="+mn-cs"/>
              </a:rPr>
              <a:t> </a:t>
            </a:r>
            <a:r>
              <a:rPr lang="en-US" altLang="zh-CN" sz="1200" b="1" kern="1200" dirty="0">
                <a:solidFill>
                  <a:schemeClr val="tx1"/>
                </a:solidFill>
                <a:latin typeface="Cambria" panose="02040503050406030204" pitchFamily="18" charset="0"/>
                <a:cs typeface="+mn-cs"/>
              </a:rPr>
              <a:t>only</a:t>
            </a:r>
            <a:r>
              <a:rPr lang="zh-CN" altLang="en-US" sz="1200" b="1" kern="1200" dirty="0">
                <a:solidFill>
                  <a:schemeClr val="tx1"/>
                </a:solidFill>
                <a:latin typeface="Cambria" panose="02040503050406030204" pitchFamily="18" charset="0"/>
                <a:cs typeface="+mn-cs"/>
              </a:rPr>
              <a:t> </a:t>
            </a:r>
            <a:r>
              <a:rPr lang="en-US" altLang="zh-CN" sz="1200" b="1" kern="1200" dirty="0">
                <a:solidFill>
                  <a:schemeClr val="tx1"/>
                </a:solidFill>
                <a:latin typeface="Cambria" panose="02040503050406030204" pitchFamily="18" charset="0"/>
                <a:cs typeface="+mn-cs"/>
              </a:rPr>
              <a:t>know the query</a:t>
            </a:r>
            <a:r>
              <a:rPr lang="zh-CN" altLang="en-US" sz="1200" b="1" kern="1200" dirty="0">
                <a:solidFill>
                  <a:schemeClr val="tx1"/>
                </a:solidFill>
                <a:latin typeface="Cambria" panose="02040503050406030204" pitchFamily="18" charset="0"/>
                <a:cs typeface="+mn-cs"/>
              </a:rPr>
              <a:t> </a:t>
            </a:r>
            <a:r>
              <a:rPr lang="en-US" altLang="zh-CN" sz="1200" b="1" kern="1200" dirty="0">
                <a:solidFill>
                  <a:schemeClr val="tx1"/>
                </a:solidFill>
                <a:latin typeface="Cambria" panose="02040503050406030204" pitchFamily="18" charset="0"/>
                <a:cs typeface="+mn-cs"/>
              </a:rPr>
              <a:t>and the final result; no intermediate information is disclosed to any party. </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tabLst/>
              <a:defRPr/>
            </a:pPr>
            <a:endParaRPr lang="en-US" altLang="zh-CN" sz="1200" b="1" kern="1200" dirty="0">
              <a:solidFill>
                <a:schemeClr val="tx1"/>
              </a:solidFill>
              <a:latin typeface="Cambria" panose="02040503050406030204" pitchFamily="18" charset="0"/>
              <a:cs typeface="+mn-cs"/>
            </a:endParaRP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defRPr/>
            </a:pPr>
            <a:r>
              <a:rPr lang="en-US" altLang="zh-CN" sz="1200" b="1" kern="1200" dirty="0">
                <a:solidFill>
                  <a:schemeClr val="tx1"/>
                </a:solidFill>
                <a:latin typeface="Cambria" panose="02040503050406030204" pitchFamily="18" charset="0"/>
                <a:cs typeface="+mn-cs"/>
              </a:rPr>
              <a:t>To achieve this goal, a secure tool is needed for query</a:t>
            </a:r>
            <a:r>
              <a:rPr lang="zh-CN" altLang="en-US" sz="1200" b="1" kern="1200" dirty="0">
                <a:solidFill>
                  <a:schemeClr val="tx1"/>
                </a:solidFill>
                <a:latin typeface="Cambria" panose="02040503050406030204" pitchFamily="18" charset="0"/>
                <a:cs typeface="+mn-cs"/>
              </a:rPr>
              <a:t> </a:t>
            </a:r>
            <a:r>
              <a:rPr lang="en-US" altLang="zh-CN" sz="1200" b="1" kern="1200" dirty="0">
                <a:solidFill>
                  <a:schemeClr val="tx1"/>
                </a:solidFill>
                <a:latin typeface="Cambria" panose="02040503050406030204" pitchFamily="18" charset="0"/>
                <a:cs typeface="+mn-cs"/>
              </a:rPr>
              <a:t>processing.</a:t>
            </a:r>
            <a:endParaRPr lang="en-US" altLang="zh-CN" sz="1200" b="1" kern="1200" dirty="0">
              <a:solidFill>
                <a:schemeClr val="tx1"/>
              </a:solidFill>
              <a:latin typeface="Cambria" panose="02040503050406030204" pitchFamily="18" charset="0"/>
              <a:ea typeface="Cambria" panose="02040503050406030204" pitchFamily="18"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endParaRPr lang="en-US" altLang="zh-CN" sz="1800" b="1" i="0" dirty="0">
              <a:solidFill>
                <a:srgbClr val="000000"/>
              </a:solidFill>
              <a:effectLst/>
              <a:latin typeface="Cambria" panose="02040503050406030204" pitchFamily="18" charset="0"/>
              <a:sym typeface="Cambria Math" panose="02040503050406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tabLst/>
              <a:defRPr/>
            </a:pPr>
            <a:r>
              <a:rPr lang="en-US" altLang="zh-CN" b="1" dirty="0"/>
              <a:t>In this work, we use Trusted Execution Environments (TEE) to execute secure queries. TEE, such as Intel SGX, provides a hardware-enforced secure environment using enclaves with protected memory and isolated processing. Only the same enclave can access its memory, which ensures its security. TEE allows secure programs to utilize full CPU functionality and perform at near-native speeds, enabling efficient and secure query processing.</a:t>
            </a:r>
            <a:endParaRPr lang="en-US" altLang="zh-CN" b="1" dirty="0">
              <a:latin typeface="Cambria" panose="02040503050406030204" pitchFamily="18" charset="0"/>
              <a:ea typeface="Cambria" panose="020405030504060302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tabLst/>
              <a:defRPr/>
            </a:pPr>
            <a:r>
              <a:rPr lang="en-US" altLang="zh-CN" sz="1200" b="1" kern="1200" dirty="0">
                <a:solidFill>
                  <a:schemeClr val="tx1"/>
                </a:solidFill>
                <a:latin typeface="Cambria" panose="02040503050406030204" pitchFamily="18" charset="0"/>
                <a:ea typeface="+mn-ea"/>
                <a:cs typeface="+mn-cs"/>
                <a:sym typeface="Cambria Math" panose="02040503050406030204"/>
              </a:rPr>
              <a:t>[Click</a:t>
            </a:r>
            <a:r>
              <a:rPr lang="zh-CN" altLang="en-US" sz="1200" b="1" kern="1200" dirty="0">
                <a:solidFill>
                  <a:schemeClr val="tx1"/>
                </a:solidFill>
                <a:latin typeface="Cambria" panose="02040503050406030204" pitchFamily="18" charset="0"/>
                <a:ea typeface="+mn-ea"/>
                <a:cs typeface="+mn-cs"/>
                <a:sym typeface="Cambria Math" panose="02040503050406030204"/>
              </a:rPr>
              <a:t> </a:t>
            </a:r>
            <a:r>
              <a:rPr lang="en-US" altLang="zh-CN" sz="1200" b="1" kern="1200" dirty="0">
                <a:solidFill>
                  <a:schemeClr val="tx1"/>
                </a:solidFill>
                <a:latin typeface="Cambria" panose="02040503050406030204" pitchFamily="18" charset="0"/>
                <a:ea typeface="+mn-ea"/>
                <a:cs typeface="+mn-cs"/>
                <a:sym typeface="Cambria Math" panose="02040503050406030204"/>
              </a:rPr>
              <a:t>1</a:t>
            </a:r>
            <a:r>
              <a:rPr lang="zh-CN" altLang="en-US" sz="1200" b="1" kern="1200" dirty="0">
                <a:solidFill>
                  <a:schemeClr val="tx1"/>
                </a:solidFill>
                <a:latin typeface="Cambria" panose="02040503050406030204" pitchFamily="18" charset="0"/>
                <a:ea typeface="+mn-ea"/>
                <a:cs typeface="+mn-cs"/>
                <a:sym typeface="Cambria Math" panose="02040503050406030204"/>
              </a:rPr>
              <a:t> </a:t>
            </a:r>
            <a:r>
              <a:rPr lang="en-US" altLang="zh-CN" sz="1200" b="1" kern="1200" dirty="0">
                <a:solidFill>
                  <a:schemeClr val="tx1"/>
                </a:solidFill>
                <a:latin typeface="Cambria" panose="02040503050406030204" pitchFamily="18" charset="0"/>
                <a:ea typeface="+mn-ea"/>
                <a:cs typeface="+mn-cs"/>
                <a:sym typeface="Cambria Math" panose="02040503050406030204"/>
              </a:rPr>
              <a:t>time]</a:t>
            </a:r>
          </a:p>
          <a:p>
            <a:pPr marL="0" marR="0" lvl="0" indent="0" algn="just" defTabSz="914400" rtl="0" eaLnBrk="1" fontAlgn="auto" latinLnBrk="0" hangingPunct="1">
              <a:lnSpc>
                <a:spcPct val="118000"/>
              </a:lnSpc>
              <a:spcBef>
                <a:spcPts val="0"/>
              </a:spcBef>
              <a:spcAft>
                <a:spcPts val="0"/>
              </a:spcAft>
              <a:buClrTx/>
              <a:buSzPts val="2200"/>
              <a:buFont typeface="Helvetica Neue" panose="02000503000000020004"/>
              <a:buNone/>
              <a:tabLst/>
              <a:defRPr/>
            </a:pPr>
            <a:br>
              <a:rPr lang="en-US" altLang="zh-CN" sz="1200" b="1" kern="1200" dirty="0">
                <a:solidFill>
                  <a:schemeClr val="tx1"/>
                </a:solidFill>
                <a:latin typeface="Cambria" panose="02040503050406030204" pitchFamily="18" charset="0"/>
                <a:ea typeface="+mn-ea"/>
                <a:cs typeface="+mn-cs"/>
              </a:rPr>
            </a:br>
            <a:r>
              <a:rPr lang="en-US" altLang="zh-CN" sz="1200" b="1" kern="1200" dirty="0">
                <a:solidFill>
                  <a:schemeClr val="tx1"/>
                </a:solidFill>
                <a:latin typeface="Cambria" panose="02040503050406030204" pitchFamily="18" charset="0"/>
                <a:ea typeface="+mn-ea"/>
                <a:cs typeface="+mn-cs"/>
              </a:rPr>
              <a:t>With</a:t>
            </a:r>
            <a:r>
              <a:rPr lang="zh-CN" altLang="en-US" sz="1200" b="1" kern="1200" dirty="0">
                <a:solidFill>
                  <a:schemeClr val="tx1"/>
                </a:solidFill>
                <a:latin typeface="Cambria" panose="02040503050406030204" pitchFamily="18" charset="0"/>
                <a:ea typeface="+mn-ea"/>
                <a:cs typeface="+mn-cs"/>
              </a:rPr>
              <a:t> </a:t>
            </a:r>
            <a:r>
              <a:rPr lang="en-US" altLang="zh-CN" sz="1200" b="1" kern="1200" dirty="0">
                <a:solidFill>
                  <a:schemeClr val="tx1"/>
                </a:solidFill>
                <a:latin typeface="Cambria" panose="02040503050406030204" pitchFamily="18" charset="0"/>
                <a:ea typeface="+mn-ea"/>
                <a:cs typeface="+mn-cs"/>
              </a:rPr>
              <a:t>TEE, a baseline solution is</a:t>
            </a:r>
            <a:r>
              <a:rPr lang="zh-CN" altLang="en-US" sz="1200" b="1" kern="1200" dirty="0">
                <a:solidFill>
                  <a:schemeClr val="tx1"/>
                </a:solidFill>
                <a:latin typeface="Cambria" panose="02040503050406030204" pitchFamily="18" charset="0"/>
                <a:ea typeface="+mn-ea"/>
                <a:cs typeface="+mn-cs"/>
              </a:rPr>
              <a:t> </a:t>
            </a:r>
            <a:r>
              <a:rPr lang="en-US" altLang="zh-CN" sz="1200" b="1" kern="1200" dirty="0">
                <a:solidFill>
                  <a:schemeClr val="tx1"/>
                </a:solidFill>
                <a:latin typeface="Cambria" panose="02040503050406030204" pitchFamily="18" charset="0"/>
                <a:ea typeface="+mn-ea"/>
                <a:cs typeface="+mn-cs"/>
              </a:rPr>
              <a:t>to</a:t>
            </a:r>
            <a:r>
              <a:rPr lang="zh-CN" altLang="en-US" sz="1200" b="1" kern="1200" dirty="0">
                <a:solidFill>
                  <a:schemeClr val="tx1"/>
                </a:solidFill>
                <a:latin typeface="Cambria" panose="02040503050406030204" pitchFamily="18" charset="0"/>
                <a:ea typeface="+mn-ea"/>
                <a:cs typeface="+mn-cs"/>
              </a:rPr>
              <a:t> </a:t>
            </a:r>
            <a:r>
              <a:rPr lang="en-US" altLang="zh-CN" sz="1200" b="1" kern="1200" dirty="0">
                <a:solidFill>
                  <a:schemeClr val="tx1"/>
                </a:solidFill>
                <a:latin typeface="Cambria" panose="02040503050406030204" pitchFamily="18" charset="0"/>
                <a:ea typeface="+mn-ea"/>
                <a:cs typeface="+mn-cs"/>
              </a:rPr>
              <a:t>let</a:t>
            </a:r>
            <a:r>
              <a:rPr lang="zh-CN" altLang="en-US" sz="1200" b="1" kern="1200" dirty="0">
                <a:solidFill>
                  <a:schemeClr val="tx1"/>
                </a:solidFill>
                <a:latin typeface="Cambria" panose="02040503050406030204" pitchFamily="18" charset="0"/>
                <a:ea typeface="+mn-ea"/>
                <a:cs typeface="+mn-cs"/>
              </a:rPr>
              <a:t> </a:t>
            </a:r>
            <a:r>
              <a:rPr lang="en-US" altLang="zh-CN" b="1" dirty="0"/>
              <a:t>each data provider compute local top-k results based on the query. The broker then</a:t>
            </a:r>
            <a:r>
              <a:rPr lang="zh-CN" altLang="en-US" b="1" dirty="0"/>
              <a:t> </a:t>
            </a:r>
            <a:r>
              <a:rPr lang="en-US" altLang="zh-CN" b="1" dirty="0"/>
              <a:t>uses TEE to sort the global top-k results and sends them to the user.</a:t>
            </a:r>
            <a:endParaRPr lang="en-US" altLang="zh-CN" sz="1200" b="1" kern="1200" dirty="0">
              <a:solidFill>
                <a:schemeClr val="tx1"/>
              </a:solidFill>
              <a:latin typeface="Cambria" panose="02040503050406030204" pitchFamily="18" charset="0"/>
              <a:ea typeface="+mn-ea"/>
              <a:cs typeface="+mn-cs"/>
              <a:sym typeface="Cambria Math" panose="02040503050406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It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easy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that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a:t>
            </a:r>
            <a:r>
              <a:rPr lang="en-US" altLang="zh-CN" b="1" dirty="0"/>
              <a:t>he baseline solution requires only one round of communication. The total</a:t>
            </a:r>
            <a:r>
              <a:rPr lang="zh-CN" altLang="en-US" b="1" dirty="0"/>
              <a:t> </a:t>
            </a:r>
            <a:r>
              <a:rPr lang="en-US" altLang="zh-CN" b="1" dirty="0"/>
              <a:t>local search cost is O(</a:t>
            </a:r>
            <a:r>
              <a:rPr lang="en-US" altLang="zh-CN" b="1" dirty="0" err="1"/>
              <a:t>mk</a:t>
            </a:r>
            <a:r>
              <a:rPr lang="en-US" altLang="zh-CN" b="1" dirty="0"/>
              <a:t>), where m is the number of data providers. However, since the user needs only k results, we compute </a:t>
            </a:r>
            <a:r>
              <a:rPr lang="en-US" altLang="zh-CN" b="1" dirty="0" err="1"/>
              <a:t>m⋅k</a:t>
            </a:r>
            <a:r>
              <a:rPr lang="en-US" altLang="zh-CN" b="1" dirty="0"/>
              <a:t> results in total.</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t>The state-of-the-art </a:t>
            </a:r>
            <a:r>
              <a:rPr lang="en-US" altLang="zh-CN" b="1" dirty="0" err="1"/>
              <a:t>HuFu</a:t>
            </a:r>
            <a:r>
              <a:rPr lang="en-US" altLang="zh-CN" b="1" dirty="0"/>
              <a:t> enhances the Top-k search algorithm by transforming it into a series of range counts to find an appropriate search range. Although it</a:t>
            </a:r>
            <a:r>
              <a:rPr lang="zh-CN" altLang="en-US" b="1" dirty="0"/>
              <a:t> </a:t>
            </a:r>
            <a:r>
              <a:rPr lang="en-US" altLang="zh-CN" b="1" dirty="0"/>
              <a:t>is</a:t>
            </a:r>
            <a:r>
              <a:rPr lang="zh-CN" altLang="en-US" b="1" dirty="0"/>
              <a:t> </a:t>
            </a:r>
            <a:r>
              <a:rPr lang="en-US" altLang="zh-CN" b="1" dirty="0"/>
              <a:t>designed for spatial data, this approach can</a:t>
            </a:r>
            <a:r>
              <a:rPr lang="zh-CN" altLang="en-US" b="1" dirty="0"/>
              <a:t> </a:t>
            </a:r>
            <a:r>
              <a:rPr lang="en-US" altLang="zh-CN" b="1" dirty="0"/>
              <a:t>be</a:t>
            </a:r>
            <a:r>
              <a:rPr lang="zh-CN" altLang="en-US" b="1" dirty="0"/>
              <a:t> </a:t>
            </a:r>
            <a:r>
              <a:rPr lang="en-US" altLang="zh-CN" b="1" dirty="0"/>
              <a:t>extended to any Top-k search based on distance metrics. Our paper extends </a:t>
            </a:r>
            <a:r>
              <a:rPr lang="en-US" altLang="zh-CN" b="1" dirty="0" err="1"/>
              <a:t>HuFu's</a:t>
            </a:r>
            <a:r>
              <a:rPr lang="en-US" altLang="zh-CN" b="1" dirty="0"/>
              <a:t> Top-k algorithm to arbitrary data using TEE for security, which we call </a:t>
            </a:r>
            <a:r>
              <a:rPr lang="en-US" altLang="zh-CN" b="1" dirty="0" err="1"/>
              <a:t>HuFu</a:t>
            </a:r>
            <a:r>
              <a:rPr lang="en-US" altLang="zh-CN" b="1" dirty="0"/>
              <a:t>-Ext.</a:t>
            </a:r>
          </a:p>
          <a:p>
            <a:pPr marL="0" algn="l" rtl="0" eaLnBrk="1" fontAlgn="ctr" latinLnBrk="0" hangingPunct="1">
              <a:spcBef>
                <a:spcPts val="0"/>
              </a:spcBef>
              <a:spcAft>
                <a:spcPts val="0"/>
              </a:spcAft>
            </a:pPr>
            <a:endParaRPr lang="en-US" altLang="zh-CN" b="1" dirty="0">
              <a:latin typeface="Cambria" panose="02040503050406030204" pitchFamily="18" charset="0"/>
              <a:ea typeface="Cambria" panose="02040503050406030204" pitchFamily="18" charset="0"/>
              <a:sym typeface="Cambria Math" panose="02040503050406030204"/>
            </a:endParaRPr>
          </a:p>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Here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example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of</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err="1">
                <a:latin typeface="Cambria" panose="02040503050406030204" pitchFamily="18" charset="0"/>
                <a:ea typeface="Cambria" panose="02040503050406030204" pitchFamily="18" charset="0"/>
                <a:sym typeface="Cambria Math" panose="02040503050406030204"/>
              </a:rPr>
              <a:t>HuFu’s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top-k</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first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need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initial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upper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lower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bound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for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err="1">
                <a:latin typeface="Cambria" panose="02040503050406030204" pitchFamily="18" charset="0"/>
                <a:ea typeface="Cambria" panose="02040503050406030204" pitchFamily="18" charset="0"/>
                <a:sym typeface="Cambria Math" panose="02040503050406030204"/>
              </a:rPr>
              <a:t>HuFu</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will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use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a</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binary</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search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t>appropriate search. </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Again, with 3, the total count 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still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greater</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than</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t>So</a:t>
            </a:r>
            <a:r>
              <a:rPr lang="zh-CN" altLang="en-US" b="1" dirty="0"/>
              <a:t> </a:t>
            </a:r>
            <a:r>
              <a:rPr lang="en-US" altLang="zh-CN" b="1" dirty="0"/>
              <a:t>still</a:t>
            </a:r>
            <a:r>
              <a:rPr lang="zh-CN" altLang="en-US" b="1" dirty="0"/>
              <a:t> </a:t>
            </a:r>
            <a:r>
              <a:rPr lang="en-US" altLang="zh-CN" b="1" dirty="0"/>
              <a:t>tight</a:t>
            </a:r>
            <a:r>
              <a:rPr lang="zh-CN" altLang="en-US" b="1" dirty="0"/>
              <a:t> </a:t>
            </a:r>
            <a:r>
              <a:rPr lang="en-US" altLang="zh-CN" b="1" dirty="0"/>
              <a:t>the</a:t>
            </a:r>
            <a:r>
              <a:rPr lang="zh-CN" altLang="en-US" b="1" dirty="0"/>
              <a:t> </a:t>
            </a:r>
            <a:r>
              <a:rPr lang="en-US" altLang="zh-CN" b="1" dirty="0"/>
              <a:t>bound.</a:t>
            </a:r>
            <a:endParaRPr lang="en-US" altLang="zh-CN" b="1" dirty="0">
              <a:latin typeface="Cambria" panose="02040503050406030204" pitchFamily="18" charset="0"/>
              <a:ea typeface="Cambria" panose="02040503050406030204" pitchFamily="18" charset="0"/>
              <a:sym typeface="Cambria Math" panose="02040503050406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f58b9c730e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 name="Google Shape;61;gf58b9c730e_1_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algn="l" rtl="0" eaLnBrk="1" fontAlgn="ctr" latinLnBrk="0" hangingPunct="1">
              <a:spcBef>
                <a:spcPts val="0"/>
              </a:spcBef>
              <a:spcAft>
                <a:spcPts val="0"/>
              </a:spcAft>
            </a:pPr>
            <a:r>
              <a:rPr lang="en-US" altLang="zh-CN" b="1" dirty="0">
                <a:latin typeface="Cambria" panose="02040503050406030204" pitchFamily="18" charset="0"/>
                <a:ea typeface="Cambria" panose="02040503050406030204" pitchFamily="18" charset="0"/>
                <a:sym typeface="Cambria Math" panose="02040503050406030204"/>
              </a:rPr>
              <a:t>With</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total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count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equal</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2.</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So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is</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the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distance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range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we</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want</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to</a:t>
            </a:r>
            <a:r>
              <a:rPr lang="zh-CN" altLang="en-US" b="1" dirty="0">
                <a:latin typeface="Cambria" panose="02040503050406030204" pitchFamily="18" charset="0"/>
                <a:ea typeface="Cambria" panose="02040503050406030204" pitchFamily="18" charset="0"/>
                <a:sym typeface="Cambria Math" panose="02040503050406030204"/>
              </a:rPr>
              <a:t> </a:t>
            </a:r>
            <a:r>
              <a:rPr lang="en-US" altLang="zh-CN" b="1" dirty="0">
                <a:latin typeface="Cambria" panose="02040503050406030204" pitchFamily="18" charset="0"/>
                <a:ea typeface="Cambria" panose="02040503050406030204" pitchFamily="18" charset="0"/>
                <a:sym typeface="Cambria Math" panose="02040503050406030204"/>
              </a:rPr>
              <a:t>find.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425CA883-B4FF-9F42-8F3B-0E0AA31D40FD}" type="datetime1">
              <a:rPr kumimoji="1" lang="zh-CN" altLang="en-US" smtClean="0"/>
              <a:t>2024/6/10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8F1E455-945E-2D4A-A30B-B7486D6A65F4}" type="datetime1">
              <a:rPr kumimoji="1" lang="zh-CN" altLang="en-US" smtClean="0"/>
              <a:t>2024/6/10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BD8E0B4-CA83-6044-9274-DC4DE2FE76D9}" type="datetime1">
              <a:rPr kumimoji="1" lang="zh-CN" altLang="en-US" smtClean="0"/>
              <a:t>2024/6/10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与项目符号" type="tx">
  <p:cSld name="标题与项目符号">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92969" y="178594"/>
            <a:ext cx="10406062" cy="1518047"/>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892969" y="1821656"/>
            <a:ext cx="10406062" cy="4420195"/>
          </a:xfrm>
          <a:prstGeom prst="rect">
            <a:avLst/>
          </a:prstGeom>
          <a:noFill/>
          <a:ln>
            <a:noFill/>
          </a:ln>
        </p:spPr>
        <p:txBody>
          <a:bodyPr spcFirstLastPara="1" wrap="square" lIns="50800" tIns="50800" rIns="50800" bIns="50800" anchor="ctr" anchorCtr="0">
            <a:normAutofit/>
          </a:bodyPr>
          <a:lstStyle>
            <a:lvl1pPr marL="321310" lvl="0" indent="-277495" algn="l">
              <a:lnSpc>
                <a:spcPct val="100000"/>
              </a:lnSpc>
              <a:spcBef>
                <a:spcPts val="2955"/>
              </a:spcBef>
              <a:spcAft>
                <a:spcPts val="0"/>
              </a:spcAft>
              <a:buClr>
                <a:srgbClr val="000000"/>
              </a:buClr>
              <a:buSzPts val="2610"/>
              <a:buChar char="•"/>
              <a:defRPr/>
            </a:lvl1pPr>
            <a:lvl2pPr marL="642620" lvl="1" indent="-277495" algn="l">
              <a:lnSpc>
                <a:spcPct val="100000"/>
              </a:lnSpc>
              <a:spcBef>
                <a:spcPts val="2955"/>
              </a:spcBef>
              <a:spcAft>
                <a:spcPts val="0"/>
              </a:spcAft>
              <a:buClr>
                <a:srgbClr val="000000"/>
              </a:buClr>
              <a:buSzPts val="2610"/>
              <a:buChar char="•"/>
              <a:defRPr/>
            </a:lvl2pPr>
            <a:lvl3pPr marL="964565" lvl="2" indent="-277495" algn="l">
              <a:lnSpc>
                <a:spcPct val="100000"/>
              </a:lnSpc>
              <a:spcBef>
                <a:spcPts val="2955"/>
              </a:spcBef>
              <a:spcAft>
                <a:spcPts val="0"/>
              </a:spcAft>
              <a:buClr>
                <a:srgbClr val="000000"/>
              </a:buClr>
              <a:buSzPts val="2610"/>
              <a:buChar char="•"/>
              <a:defRPr/>
            </a:lvl3pPr>
            <a:lvl4pPr marL="1285875" lvl="3" indent="-277495" algn="l">
              <a:lnSpc>
                <a:spcPct val="100000"/>
              </a:lnSpc>
              <a:spcBef>
                <a:spcPts val="2955"/>
              </a:spcBef>
              <a:spcAft>
                <a:spcPts val="0"/>
              </a:spcAft>
              <a:buClr>
                <a:srgbClr val="000000"/>
              </a:buClr>
              <a:buSzPts val="2610"/>
              <a:buChar char="•"/>
              <a:defRPr/>
            </a:lvl4pPr>
            <a:lvl5pPr marL="1607185" lvl="4" indent="-277495" algn="l">
              <a:lnSpc>
                <a:spcPct val="100000"/>
              </a:lnSpc>
              <a:spcBef>
                <a:spcPts val="2955"/>
              </a:spcBef>
              <a:spcAft>
                <a:spcPts val="0"/>
              </a:spcAft>
              <a:buClr>
                <a:srgbClr val="000000"/>
              </a:buClr>
              <a:buSzPts val="2610"/>
              <a:buChar char="•"/>
              <a:defRPr/>
            </a:lvl5pPr>
            <a:lvl6pPr marL="1928495" lvl="5" indent="-277495" algn="l">
              <a:lnSpc>
                <a:spcPct val="100000"/>
              </a:lnSpc>
              <a:spcBef>
                <a:spcPts val="2955"/>
              </a:spcBef>
              <a:spcAft>
                <a:spcPts val="0"/>
              </a:spcAft>
              <a:buClr>
                <a:srgbClr val="000000"/>
              </a:buClr>
              <a:buSzPts val="2610"/>
              <a:buChar char="•"/>
              <a:defRPr/>
            </a:lvl6pPr>
            <a:lvl7pPr marL="2250440" lvl="6" indent="-277495" algn="l">
              <a:lnSpc>
                <a:spcPct val="100000"/>
              </a:lnSpc>
              <a:spcBef>
                <a:spcPts val="2955"/>
              </a:spcBef>
              <a:spcAft>
                <a:spcPts val="0"/>
              </a:spcAft>
              <a:buClr>
                <a:srgbClr val="000000"/>
              </a:buClr>
              <a:buSzPts val="2610"/>
              <a:buChar char="•"/>
              <a:defRPr/>
            </a:lvl7pPr>
            <a:lvl8pPr marL="2571750" lvl="7" indent="-277495" algn="l">
              <a:lnSpc>
                <a:spcPct val="100000"/>
              </a:lnSpc>
              <a:spcBef>
                <a:spcPts val="2955"/>
              </a:spcBef>
              <a:spcAft>
                <a:spcPts val="0"/>
              </a:spcAft>
              <a:buClr>
                <a:srgbClr val="000000"/>
              </a:buClr>
              <a:buSzPts val="2610"/>
              <a:buChar char="•"/>
              <a:defRPr/>
            </a:lvl8pPr>
            <a:lvl9pPr marL="2893060" lvl="8" indent="-277495" algn="l">
              <a:lnSpc>
                <a:spcPct val="100000"/>
              </a:lnSpc>
              <a:spcBef>
                <a:spcPts val="2955"/>
              </a:spcBef>
              <a:spcAft>
                <a:spcPts val="0"/>
              </a:spcAft>
              <a:buClr>
                <a:srgbClr val="000000"/>
              </a:buClr>
              <a:buSzPts val="2610"/>
              <a:buChar char="•"/>
              <a:defRPr/>
            </a:lvl9pPr>
          </a:lstStyle>
          <a:p>
            <a:endParaRPr/>
          </a:p>
        </p:txBody>
      </p:sp>
      <p:sp>
        <p:nvSpPr>
          <p:cNvPr id="12" name="Google Shape;12;p2"/>
          <p:cNvSpPr txBox="1">
            <a:spLocks noGrp="1"/>
          </p:cNvSpPr>
          <p:nvPr>
            <p:ph type="sldNum" idx="12"/>
          </p:nvPr>
        </p:nvSpPr>
        <p:spPr>
          <a:xfrm>
            <a:off x="11654347" y="55964"/>
            <a:ext cx="389917" cy="294729"/>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lvl="1"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lvl="2"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lvl="3"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lvl="4"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lvl="5"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lvl="6"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lvl="7"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lvl="8" indent="0" algn="r">
              <a:lnSpc>
                <a:spcPct val="100000"/>
              </a:lnSpc>
              <a:spcBef>
                <a:spcPts val="0"/>
              </a:spcBef>
              <a:spcAft>
                <a:spcPts val="0"/>
              </a:spcAft>
              <a:buClr>
                <a:schemeClr val="lt1"/>
              </a:buClr>
              <a:buSzPts val="1400"/>
              <a:buFont typeface="Calibri" panose="020F0502020204030204"/>
              <a:buNone/>
              <a:defRPr sz="985" b="1"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en-US" altLang="zh-CN"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DB4BE8CB-A29E-0B4A-9BDD-03A0E438E658}" type="datetime1">
              <a:rPr kumimoji="1" lang="zh-CN" altLang="en-US" smtClean="0"/>
              <a:t>2024/6/10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C1815CA5-A760-A941-9886-7DF375041FF5}" type="datetime1">
              <a:rPr kumimoji="1" lang="zh-CN" altLang="en-US" smtClean="0"/>
              <a:t>2024/6/10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CD44A470-EB8B-4A4B-9FEF-D4A71246AA5D}" type="datetime1">
              <a:rPr kumimoji="1" lang="zh-CN" altLang="en-US" smtClean="0"/>
              <a:t>2024/6/10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21A59194-62A1-5D49-9072-1DFCE4506E4B}" type="datetime1">
              <a:rPr kumimoji="1" lang="zh-CN" altLang="en-US" smtClean="0"/>
              <a:t>2024/6/10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0C319A2A-6577-AF4A-BA82-7D63ED54D358}" type="datetime1">
              <a:rPr kumimoji="1" lang="zh-CN" altLang="en-US" smtClean="0"/>
              <a:t>2024/6/10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1E259-1CCE-2749-A196-7CC56C4B49BF}" type="datetime1">
              <a:rPr kumimoji="1" lang="zh-CN" altLang="en-US" smtClean="0"/>
              <a:t>2024/6/10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CEA7592-5575-A542-8537-90E31858B2AB}" type="datetime1">
              <a:rPr kumimoji="1" lang="zh-CN" altLang="en-US" smtClean="0"/>
              <a:t>2024/6/10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500431E-A9DF-3148-B769-DB9D3108EB12}" type="datetime1">
              <a:rPr kumimoji="1" lang="zh-CN" altLang="en-US" smtClean="0"/>
              <a:t>2024/6/10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4FBD2EF9-CC61-2E4D-8328-2A605FE27739}"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73393-5083-CC47-A8CB-0EDFEFA19477}" type="datetime1">
              <a:rPr kumimoji="1" lang="zh-CN" altLang="en-US" smtClean="0"/>
              <a:t>2024/6/10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2EF9-CC61-2E4D-8328-2A605FE2773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33.png"/><Relationship Id="rId3" Type="http://schemas.openxmlformats.org/officeDocument/2006/relationships/image" Target="../media/image3.png"/><Relationship Id="rId21" Type="http://schemas.openxmlformats.org/officeDocument/2006/relationships/image" Target="../media/image136.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114.png"/><Relationship Id="rId2" Type="http://schemas.openxmlformats.org/officeDocument/2006/relationships/notesSlide" Target="../notesSlides/notesSlide10.xml"/><Relationship Id="rId16" Type="http://schemas.openxmlformats.org/officeDocument/2006/relationships/image" Target="../media/image109.png"/><Relationship Id="rId20" Type="http://schemas.openxmlformats.org/officeDocument/2006/relationships/image" Target="../media/image13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99.png"/><Relationship Id="rId5" Type="http://schemas.openxmlformats.org/officeDocument/2006/relationships/image" Target="../media/image22.png"/><Relationship Id="rId15" Type="http://schemas.openxmlformats.org/officeDocument/2006/relationships/image" Target="../media/image113.png"/><Relationship Id="rId23" Type="http://schemas.openxmlformats.org/officeDocument/2006/relationships/image" Target="../media/image138.png"/><Relationship Id="rId10" Type="http://schemas.openxmlformats.org/officeDocument/2006/relationships/image" Target="../media/image10.png"/><Relationship Id="rId19" Type="http://schemas.openxmlformats.org/officeDocument/2006/relationships/image" Target="../media/image134.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37.png"/></Relationships>
</file>

<file path=ppt/slides/_rels/slide1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1.png"/><Relationship Id="rId7" Type="http://schemas.openxmlformats.org/officeDocument/2006/relationships/image" Target="../media/image9.svg"/><Relationship Id="rId12" Type="http://schemas.openxmlformats.org/officeDocument/2006/relationships/image" Target="../media/image14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43.png"/><Relationship Id="rId5" Type="http://schemas.openxmlformats.org/officeDocument/2006/relationships/image" Target="../media/image7.svg"/><Relationship Id="rId10" Type="http://schemas.openxmlformats.org/officeDocument/2006/relationships/image" Target="../media/image142.png"/><Relationship Id="rId4" Type="http://schemas.openxmlformats.org/officeDocument/2006/relationships/image" Target="../media/image6.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430.png"/><Relationship Id="rId26" Type="http://schemas.openxmlformats.org/officeDocument/2006/relationships/image" Target="../media/image150.png"/><Relationship Id="rId3" Type="http://schemas.openxmlformats.org/officeDocument/2006/relationships/image" Target="../media/image3.png"/><Relationship Id="rId21" Type="http://schemas.openxmlformats.org/officeDocument/2006/relationships/image" Target="../media/image145.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940.png"/><Relationship Id="rId25" Type="http://schemas.openxmlformats.org/officeDocument/2006/relationships/image" Target="../media/image149.png"/><Relationship Id="rId2" Type="http://schemas.openxmlformats.org/officeDocument/2006/relationships/notesSlide" Target="../notesSlides/notesSlide15.xml"/><Relationship Id="rId16" Type="http://schemas.openxmlformats.org/officeDocument/2006/relationships/image" Target="../media/image1420.png"/><Relationship Id="rId20" Type="http://schemas.openxmlformats.org/officeDocument/2006/relationships/image" Target="../media/image1440.png"/><Relationship Id="rId29" Type="http://schemas.openxmlformats.org/officeDocument/2006/relationships/image" Target="../media/image107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48.png"/><Relationship Id="rId5" Type="http://schemas.openxmlformats.org/officeDocument/2006/relationships/image" Target="../media/image24.png"/><Relationship Id="rId15" Type="http://schemas.openxmlformats.org/officeDocument/2006/relationships/image" Target="../media/image930.png"/><Relationship Id="rId23" Type="http://schemas.openxmlformats.org/officeDocument/2006/relationships/image" Target="../media/image147.png"/><Relationship Id="rId28" Type="http://schemas.openxmlformats.org/officeDocument/2006/relationships/image" Target="../media/image152.png"/><Relationship Id="rId10" Type="http://schemas.openxmlformats.org/officeDocument/2006/relationships/image" Target="../media/image10.png"/><Relationship Id="rId19" Type="http://schemas.openxmlformats.org/officeDocument/2006/relationships/image" Target="../media/image1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46.png"/><Relationship Id="rId27" Type="http://schemas.openxmlformats.org/officeDocument/2006/relationships/image" Target="../media/image151.png"/><Relationship Id="rId30" Type="http://schemas.openxmlformats.org/officeDocument/2006/relationships/image" Target="../media/image154.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55.png"/><Relationship Id="rId26" Type="http://schemas.openxmlformats.org/officeDocument/2006/relationships/image" Target="../media/image154.png"/><Relationship Id="rId3" Type="http://schemas.openxmlformats.org/officeDocument/2006/relationships/image" Target="../media/image3.png"/><Relationship Id="rId21" Type="http://schemas.openxmlformats.org/officeDocument/2006/relationships/image" Target="../media/image158.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1440.png"/><Relationship Id="rId25" Type="http://schemas.openxmlformats.org/officeDocument/2006/relationships/image" Target="../media/image152.png"/><Relationship Id="rId2" Type="http://schemas.openxmlformats.org/officeDocument/2006/relationships/notesSlide" Target="../notesSlides/notesSlide16.xml"/><Relationship Id="rId16" Type="http://schemas.openxmlformats.org/officeDocument/2006/relationships/image" Target="../media/image1430.png"/><Relationship Id="rId20" Type="http://schemas.openxmlformats.org/officeDocument/2006/relationships/image" Target="../media/image157.png"/><Relationship Id="rId29" Type="http://schemas.openxmlformats.org/officeDocument/2006/relationships/image" Target="../media/image162.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51.png"/><Relationship Id="rId5" Type="http://schemas.openxmlformats.org/officeDocument/2006/relationships/image" Target="../media/image25.png"/><Relationship Id="rId15" Type="http://schemas.openxmlformats.org/officeDocument/2006/relationships/image" Target="../media/image1420.png"/><Relationship Id="rId23" Type="http://schemas.openxmlformats.org/officeDocument/2006/relationships/image" Target="../media/image150.png"/><Relationship Id="rId28" Type="http://schemas.openxmlformats.org/officeDocument/2006/relationships/image" Target="../media/image161.png"/><Relationship Id="rId10" Type="http://schemas.openxmlformats.org/officeDocument/2006/relationships/image" Target="../media/image10.png"/><Relationship Id="rId19" Type="http://schemas.openxmlformats.org/officeDocument/2006/relationships/image" Target="../media/image156.png"/><Relationship Id="rId31" Type="http://schemas.openxmlformats.org/officeDocument/2006/relationships/image" Target="../media/image140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59.png"/><Relationship Id="rId27" Type="http://schemas.openxmlformats.org/officeDocument/2006/relationships/image" Target="../media/image160.png"/><Relationship Id="rId30" Type="http://schemas.openxmlformats.org/officeDocument/2006/relationships/image" Target="../media/image163.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58.png"/><Relationship Id="rId26" Type="http://schemas.openxmlformats.org/officeDocument/2006/relationships/image" Target="../media/image163.png"/><Relationship Id="rId3" Type="http://schemas.openxmlformats.org/officeDocument/2006/relationships/image" Target="../media/image3.png"/><Relationship Id="rId21" Type="http://schemas.openxmlformats.org/officeDocument/2006/relationships/image" Target="../media/image151.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165.png"/><Relationship Id="rId25" Type="http://schemas.openxmlformats.org/officeDocument/2006/relationships/image" Target="../media/image162.png"/><Relationship Id="rId2" Type="http://schemas.openxmlformats.org/officeDocument/2006/relationships/notesSlide" Target="../notesSlides/notesSlide17.xml"/><Relationship Id="rId16" Type="http://schemas.openxmlformats.org/officeDocument/2006/relationships/image" Target="../media/image156.png"/><Relationship Id="rId20" Type="http://schemas.openxmlformats.org/officeDocument/2006/relationships/image" Target="../media/image150.png"/><Relationship Id="rId29" Type="http://schemas.openxmlformats.org/officeDocument/2006/relationships/image" Target="../media/image99.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61.png"/><Relationship Id="rId5" Type="http://schemas.openxmlformats.org/officeDocument/2006/relationships/image" Target="../media/image25.png"/><Relationship Id="rId15" Type="http://schemas.openxmlformats.org/officeDocument/2006/relationships/image" Target="../media/image155.png"/><Relationship Id="rId23" Type="http://schemas.openxmlformats.org/officeDocument/2006/relationships/image" Target="../media/image160.png"/><Relationship Id="rId28" Type="http://schemas.openxmlformats.org/officeDocument/2006/relationships/image" Target="../media/image164.png"/><Relationship Id="rId10" Type="http://schemas.openxmlformats.org/officeDocument/2006/relationships/image" Target="../media/image10.png"/><Relationship Id="rId19" Type="http://schemas.openxmlformats.org/officeDocument/2006/relationships/image" Target="../media/image166.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52.png"/><Relationship Id="rId27" Type="http://schemas.openxmlformats.org/officeDocument/2006/relationships/image" Target="../media/image153.png"/></Relationships>
</file>

<file path=ppt/slides/_rels/slide1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2.xml"/><Relationship Id="rId16" Type="http://schemas.openxmlformats.org/officeDocument/2006/relationships/image" Target="../media/image95.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94.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93.pn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530.png"/><Relationship Id="rId3" Type="http://schemas.openxmlformats.org/officeDocument/2006/relationships/image" Target="../media/image16.png"/><Relationship Id="rId7" Type="http://schemas.openxmlformats.org/officeDocument/2006/relationships/image" Target="../media/image170.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63.png"/><Relationship Id="rId5" Type="http://schemas.openxmlformats.org/officeDocument/2006/relationships/image" Target="../media/image18.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71.png"/><Relationship Id="rId7" Type="http://schemas.openxmlformats.org/officeDocument/2006/relationships/image" Target="../media/image1710.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0.png"/><Relationship Id="rId7" Type="http://schemas.openxmlformats.org/officeDocument/2006/relationships/image" Target="../media/image17.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9.svg"/><Relationship Id="rId10" Type="http://schemas.openxmlformats.org/officeDocument/2006/relationships/image" Target="../media/image161.png"/><Relationship Id="rId4" Type="http://schemas.openxmlformats.org/officeDocument/2006/relationships/image" Target="../media/image8.png"/><Relationship Id="rId9" Type="http://schemas.openxmlformats.org/officeDocument/2006/relationships/image" Target="../media/image17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40.png"/><Relationship Id="rId18" Type="http://schemas.openxmlformats.org/officeDocument/2006/relationships/image" Target="../media/image99.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930.png"/><Relationship Id="rId17" Type="http://schemas.openxmlformats.org/officeDocument/2006/relationships/image" Target="../media/image98.png"/><Relationship Id="rId2" Type="http://schemas.openxmlformats.org/officeDocument/2006/relationships/notesSlide" Target="../notesSlides/notesSlide3.xml"/><Relationship Id="rId16" Type="http://schemas.openxmlformats.org/officeDocument/2006/relationships/image" Target="../media/image97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2.png"/><Relationship Id="rId15" Type="http://schemas.openxmlformats.org/officeDocument/2006/relationships/image" Target="../media/image960.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950.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3.png"/><Relationship Id="rId18" Type="http://schemas.openxmlformats.org/officeDocument/2006/relationships/image" Target="../media/image930.png"/><Relationship Id="rId3" Type="http://schemas.openxmlformats.org/officeDocument/2006/relationships/image" Target="../media/image3.png"/><Relationship Id="rId21" Type="http://schemas.openxmlformats.org/officeDocument/2006/relationships/image" Target="../media/image109.png"/><Relationship Id="rId7" Type="http://schemas.openxmlformats.org/officeDocument/2006/relationships/image" Target="../media/image7.svg"/><Relationship Id="rId12" Type="http://schemas.openxmlformats.org/officeDocument/2006/relationships/image" Target="../media/image99.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svg"/><Relationship Id="rId20" Type="http://schemas.openxmlformats.org/officeDocument/2006/relationships/image" Target="../media/image94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5.png"/><Relationship Id="rId15" Type="http://schemas.openxmlformats.org/officeDocument/2006/relationships/image" Target="../media/image16.png"/><Relationship Id="rId23" Type="http://schemas.openxmlformats.org/officeDocument/2006/relationships/image" Target="../media/image111.png"/><Relationship Id="rId10" Type="http://schemas.openxmlformats.org/officeDocument/2006/relationships/image" Target="../media/image10.png"/><Relationship Id="rId19" Type="http://schemas.openxmlformats.org/officeDocument/2006/relationships/image" Target="../media/image108.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04.png"/><Relationship Id="rId22"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09.png"/><Relationship Id="rId26" Type="http://schemas.openxmlformats.org/officeDocument/2006/relationships/image" Target="../media/image120.png"/><Relationship Id="rId3" Type="http://schemas.openxmlformats.org/officeDocument/2006/relationships/image" Target="../media/image3.png"/><Relationship Id="rId21" Type="http://schemas.openxmlformats.org/officeDocument/2006/relationships/image" Target="../media/image115.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940.png"/><Relationship Id="rId25" Type="http://schemas.openxmlformats.org/officeDocument/2006/relationships/image" Target="../media/image119.png"/><Relationship Id="rId2" Type="http://schemas.openxmlformats.org/officeDocument/2006/relationships/notesSlide" Target="../notesSlides/notesSlide7.xml"/><Relationship Id="rId16" Type="http://schemas.openxmlformats.org/officeDocument/2006/relationships/image" Target="../media/image113.png"/><Relationship Id="rId20" Type="http://schemas.openxmlformats.org/officeDocument/2006/relationships/image" Target="../media/image114.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18.png"/><Relationship Id="rId5" Type="http://schemas.openxmlformats.org/officeDocument/2006/relationships/image" Target="../media/image19.png"/><Relationship Id="rId15" Type="http://schemas.openxmlformats.org/officeDocument/2006/relationships/image" Target="../media/image930.png"/><Relationship Id="rId23" Type="http://schemas.openxmlformats.org/officeDocument/2006/relationships/image" Target="../media/image117.png"/><Relationship Id="rId10" Type="http://schemas.openxmlformats.org/officeDocument/2006/relationships/image" Target="../media/image10.png"/><Relationship Id="rId19" Type="http://schemas.openxmlformats.org/officeDocument/2006/relationships/image" Target="../media/image110.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16.png"/><Relationship Id="rId27" Type="http://schemas.openxmlformats.org/officeDocument/2006/relationships/image" Target="../media/image12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22.png"/><Relationship Id="rId3" Type="http://schemas.openxmlformats.org/officeDocument/2006/relationships/image" Target="../media/image3.png"/><Relationship Id="rId21" Type="http://schemas.openxmlformats.org/officeDocument/2006/relationships/image" Target="../media/image125.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114.png"/><Relationship Id="rId2" Type="http://schemas.openxmlformats.org/officeDocument/2006/relationships/notesSlide" Target="../notesSlides/notesSlide8.xml"/><Relationship Id="rId16" Type="http://schemas.openxmlformats.org/officeDocument/2006/relationships/image" Target="../media/image109.png"/><Relationship Id="rId20" Type="http://schemas.openxmlformats.org/officeDocument/2006/relationships/image" Target="../media/image124.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21.png"/><Relationship Id="rId5" Type="http://schemas.openxmlformats.org/officeDocument/2006/relationships/image" Target="../media/image20.png"/><Relationship Id="rId15" Type="http://schemas.openxmlformats.org/officeDocument/2006/relationships/image" Target="../media/image113.png"/><Relationship Id="rId23" Type="http://schemas.openxmlformats.org/officeDocument/2006/relationships/image" Target="../media/image127.png"/><Relationship Id="rId10" Type="http://schemas.openxmlformats.org/officeDocument/2006/relationships/image" Target="../media/image10.png"/><Relationship Id="rId19" Type="http://schemas.openxmlformats.org/officeDocument/2006/relationships/image" Target="../media/image123.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2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18" Type="http://schemas.openxmlformats.org/officeDocument/2006/relationships/image" Target="../media/image128.png"/><Relationship Id="rId3" Type="http://schemas.openxmlformats.org/officeDocument/2006/relationships/image" Target="../media/image3.png"/><Relationship Id="rId21" Type="http://schemas.openxmlformats.org/officeDocument/2006/relationships/image" Target="../media/image131.png"/><Relationship Id="rId7" Type="http://schemas.openxmlformats.org/officeDocument/2006/relationships/image" Target="../media/image7.svg"/><Relationship Id="rId12" Type="http://schemas.openxmlformats.org/officeDocument/2006/relationships/image" Target="../media/image16.png"/><Relationship Id="rId17" Type="http://schemas.openxmlformats.org/officeDocument/2006/relationships/image" Target="../media/image114.png"/><Relationship Id="rId2" Type="http://schemas.openxmlformats.org/officeDocument/2006/relationships/notesSlide" Target="../notesSlides/notesSlide9.xml"/><Relationship Id="rId16" Type="http://schemas.openxmlformats.org/officeDocument/2006/relationships/image" Target="../media/image109.png"/><Relationship Id="rId20" Type="http://schemas.openxmlformats.org/officeDocument/2006/relationships/image" Target="../media/image130.png"/><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132.png"/><Relationship Id="rId5" Type="http://schemas.openxmlformats.org/officeDocument/2006/relationships/image" Target="../media/image21.png"/><Relationship Id="rId15" Type="http://schemas.openxmlformats.org/officeDocument/2006/relationships/image" Target="../media/image113.png"/><Relationship Id="rId23" Type="http://schemas.openxmlformats.org/officeDocument/2006/relationships/image" Target="../media/image127.png"/><Relationship Id="rId10" Type="http://schemas.openxmlformats.org/officeDocument/2006/relationships/image" Target="../media/image10.png"/><Relationship Id="rId19" Type="http://schemas.openxmlformats.org/officeDocument/2006/relationships/image" Target="../media/image129.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8.png"/><Relationship Id="rId22" Type="http://schemas.openxmlformats.org/officeDocument/2006/relationships/image" Target="../media/image1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p:nvPr/>
        </p:nvSpPr>
        <p:spPr>
          <a:xfrm>
            <a:off x="0" y="1700297"/>
            <a:ext cx="12192000" cy="2098162"/>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Arial" panose="020B0604020202090204"/>
              <a:ea typeface="Arial" panose="020B0604020202090204"/>
              <a:cs typeface="Arial" panose="020B0604020202090204"/>
              <a:sym typeface="Arial" panose="020B0604020202090204"/>
            </a:endParaRPr>
          </a:p>
        </p:txBody>
      </p:sp>
      <p:sp>
        <p:nvSpPr>
          <p:cNvPr id="56" name="Google Shape;56;p13"/>
          <p:cNvSpPr txBox="1"/>
          <p:nvPr/>
        </p:nvSpPr>
        <p:spPr>
          <a:xfrm>
            <a:off x="419878" y="1796017"/>
            <a:ext cx="11352244" cy="1087644"/>
          </a:xfrm>
          <a:prstGeom prst="rect">
            <a:avLst/>
          </a:prstGeom>
          <a:noFill/>
          <a:ln>
            <a:noFill/>
          </a:ln>
        </p:spPr>
        <p:txBody>
          <a:bodyPr spcFirstLastPara="1" wrap="square" lIns="35718" tIns="35718" rIns="35718" bIns="35718" anchor="ctr" anchorCtr="0">
            <a:noAutofit/>
          </a:bodyPr>
          <a:lstStyle/>
          <a:p>
            <a:pPr algn="ctr">
              <a:buClr>
                <a:schemeClr val="lt1"/>
              </a:buClr>
              <a:buSzPts val="4400"/>
            </a:pPr>
            <a:r>
              <a:rPr lang="en-US" altLang="zh-CN" sz="3200" b="1" dirty="0" err="1">
                <a:solidFill>
                  <a:schemeClr val="lt1"/>
                </a:solidFill>
                <a:latin typeface="Cambria Math" panose="02040503050406030204"/>
                <a:ea typeface="Cambria Math" panose="02040503050406030204"/>
                <a:cs typeface="Cambria Math" panose="02040503050406030204"/>
                <a:sym typeface="Cambria Math" panose="02040503050406030204"/>
              </a:rPr>
              <a:t>FedKNN</a:t>
            </a: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 Secure Federated k-Nearest Neighbor Search</a:t>
            </a:r>
          </a:p>
          <a:p>
            <a:pPr algn="ctr">
              <a:buClr>
                <a:schemeClr val="lt1"/>
              </a:buClr>
              <a:buSzPts val="4400"/>
            </a:pPr>
            <a:r>
              <a:rPr lang="en-US" altLang="zh-CN" sz="2400" b="1" dirty="0">
                <a:solidFill>
                  <a:schemeClr val="lt1"/>
                </a:solidFill>
                <a:latin typeface="Cambria Math" panose="02040503050406030204"/>
                <a:ea typeface="Cambria Math" panose="02040503050406030204"/>
                <a:cs typeface="Cambria Math" panose="02040503050406030204"/>
                <a:sym typeface="+mn-ea"/>
              </a:rPr>
              <a:t>[SIGMOD 2024]</a:t>
            </a:r>
            <a:endParaRPr lang="en-US" sz="24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58" name="Google Shape;58;p13"/>
          <p:cNvSpPr txBox="1">
            <a:spLocks noGrp="1"/>
          </p:cNvSpPr>
          <p:nvPr>
            <p:ph type="sldNum" idx="12"/>
          </p:nvPr>
        </p:nvSpPr>
        <p:spPr>
          <a:xfrm>
            <a:off x="11730432" y="56068"/>
            <a:ext cx="316652" cy="237298"/>
          </a:xfrm>
          <a:prstGeom prst="rect">
            <a:avLst/>
          </a:prstGeom>
          <a:noFill/>
          <a:ln>
            <a:noFill/>
          </a:ln>
        </p:spPr>
        <p:txBody>
          <a:bodyPr spcFirstLastPara="1" vert="horz" wrap="square" lIns="64281" tIns="32132" rIns="64281" bIns="32132" rtlCol="0" anchor="ctr" anchorCtr="0">
            <a:noAutofit/>
          </a:bodyPr>
          <a:lstStyle/>
          <a:p>
            <a:fld id="{00000000-1234-1234-1234-123412341234}" type="slidenum">
              <a:rPr lang="en-US" altLang="zh-CN"/>
              <a:t>1</a:t>
            </a:fld>
            <a:endParaRPr lang="en-US" altLang="zh-CN"/>
          </a:p>
        </p:txBody>
      </p:sp>
      <p:sp>
        <p:nvSpPr>
          <p:cNvPr id="7" name="Google Shape;56;p13"/>
          <p:cNvSpPr txBox="1"/>
          <p:nvPr/>
        </p:nvSpPr>
        <p:spPr>
          <a:xfrm>
            <a:off x="1585339" y="2868663"/>
            <a:ext cx="9021322" cy="797192"/>
          </a:xfrm>
          <a:prstGeom prst="rect">
            <a:avLst/>
          </a:prstGeom>
          <a:noFill/>
          <a:ln>
            <a:noFill/>
          </a:ln>
        </p:spPr>
        <p:txBody>
          <a:bodyPr spcFirstLastPara="1" wrap="square" lIns="35718" tIns="35718" rIns="35718" bIns="35718" anchor="ctr" anchorCtr="0">
            <a:noAutofit/>
          </a:bodyPr>
          <a:lstStyle/>
          <a:p>
            <a:pPr algn="ctr">
              <a:buClr>
                <a:schemeClr val="lt1"/>
              </a:buClr>
              <a:buSzPts val="4400"/>
            </a:pP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Xinyi Zhang</a:t>
            </a:r>
            <a:r>
              <a:rPr lang="en-US" altLang="zh-CN" sz="24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1</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a:t>
            </a:r>
            <a:r>
              <a:rPr lang="en-US" altLang="zh-CN" sz="2400" dirty="0" err="1">
                <a:solidFill>
                  <a:schemeClr val="lt1"/>
                </a:solidFill>
                <a:latin typeface="Cambria Math" panose="02040503050406030204"/>
                <a:ea typeface="Cambria Math" panose="02040503050406030204"/>
                <a:cs typeface="Cambria Math" panose="02040503050406030204"/>
                <a:sym typeface="Cambria Math" panose="02040503050406030204"/>
              </a:rPr>
              <a:t>Qichen</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Wang</a:t>
            </a:r>
            <a:r>
              <a:rPr lang="en-US" altLang="zh-CN" sz="24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1</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Cheng Xu</a:t>
            </a:r>
            <a:r>
              <a:rPr lang="en-US" altLang="zh-CN" sz="24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1</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Yun Peng</a:t>
            </a:r>
            <a:r>
              <a:rPr lang="en-US" altLang="zh-CN" sz="24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2</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and </a:t>
            </a:r>
            <a:r>
              <a:rPr lang="en-US" altLang="zh-CN" sz="2400" dirty="0" err="1">
                <a:solidFill>
                  <a:schemeClr val="lt1"/>
                </a:solidFill>
                <a:latin typeface="Cambria Math" panose="02040503050406030204"/>
                <a:ea typeface="Cambria Math" panose="02040503050406030204"/>
                <a:cs typeface="Cambria Math" panose="02040503050406030204"/>
                <a:sym typeface="Cambria Math" panose="02040503050406030204"/>
              </a:rPr>
              <a:t>Jianliang</a:t>
            </a:r>
            <a:r>
              <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rPr>
              <a:t> Xu</a:t>
            </a:r>
            <a:r>
              <a:rPr lang="en-US" altLang="zh-CN" sz="24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1</a:t>
            </a:r>
            <a:endParaRPr lang="en-US" altLang="zh-CN" sz="2400" dirty="0">
              <a:solidFill>
                <a:schemeClr val="lt1"/>
              </a:solidFill>
              <a:latin typeface="Cambria Math" panose="02040503050406030204"/>
              <a:ea typeface="Cambria Math" panose="02040503050406030204"/>
              <a:cs typeface="Cambria Math" panose="02040503050406030204"/>
              <a:sym typeface="Cambria Math" panose="02040503050406030204"/>
            </a:endParaRPr>
          </a:p>
          <a:p>
            <a:pPr algn="ctr">
              <a:buClr>
                <a:schemeClr val="lt1"/>
              </a:buClr>
              <a:buSzPts val="4400"/>
            </a:pPr>
            <a:r>
              <a:rPr lang="en-US" altLang="zh-CN" sz="20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1</a:t>
            </a:r>
            <a:r>
              <a:rPr lang="en-US" altLang="zh-CN" sz="2000" dirty="0">
                <a:solidFill>
                  <a:schemeClr val="lt1"/>
                </a:solidFill>
                <a:latin typeface="Cambria Math" panose="02040503050406030204"/>
                <a:ea typeface="Cambria Math" panose="02040503050406030204"/>
                <a:cs typeface="Cambria Math" panose="02040503050406030204"/>
                <a:sym typeface="Cambria Math" panose="02040503050406030204"/>
              </a:rPr>
              <a:t>Hong Kong Baptist University,</a:t>
            </a:r>
            <a:r>
              <a:rPr lang="zh-CN" altLang="en-US" sz="2000" dirty="0">
                <a:solidFill>
                  <a:schemeClr val="lt1"/>
                </a:solidFill>
                <a:latin typeface="Cambria Math" panose="02040503050406030204"/>
                <a:ea typeface="Cambria Math" panose="02040503050406030204"/>
                <a:cs typeface="Cambria Math" panose="02040503050406030204"/>
                <a:sym typeface="Cambria Math" panose="02040503050406030204"/>
              </a:rPr>
              <a:t> </a:t>
            </a:r>
            <a:r>
              <a:rPr lang="en-US" altLang="zh-CN" sz="2000" baseline="30000" dirty="0">
                <a:solidFill>
                  <a:schemeClr val="lt1"/>
                </a:solidFill>
                <a:latin typeface="Cambria Math" panose="02040503050406030204"/>
                <a:ea typeface="Cambria Math" panose="02040503050406030204"/>
                <a:cs typeface="Cambria Math" panose="02040503050406030204"/>
                <a:sym typeface="Cambria Math" panose="02040503050406030204"/>
              </a:rPr>
              <a:t>2</a:t>
            </a:r>
            <a:r>
              <a:rPr lang="en-US" altLang="zh-CN" sz="2000" dirty="0">
                <a:solidFill>
                  <a:schemeClr val="lt1"/>
                </a:solidFill>
                <a:latin typeface="Cambria Math" panose="02040503050406030204"/>
                <a:ea typeface="Cambria Math" panose="02040503050406030204"/>
                <a:cs typeface="Cambria Math" panose="02040503050406030204"/>
                <a:sym typeface="Cambria Math" panose="02040503050406030204"/>
              </a:rPr>
              <a:t>Guangzhou University</a:t>
            </a:r>
          </a:p>
        </p:txBody>
      </p:sp>
      <p:grpSp>
        <p:nvGrpSpPr>
          <p:cNvPr id="2" name="组合 1">
            <a:extLst>
              <a:ext uri="{FF2B5EF4-FFF2-40B4-BE49-F238E27FC236}">
                <a16:creationId xmlns:a16="http://schemas.microsoft.com/office/drawing/2014/main" id="{ECCD5322-844C-997D-E897-32B1BA50E081}"/>
              </a:ext>
            </a:extLst>
          </p:cNvPr>
          <p:cNvGrpSpPr/>
          <p:nvPr/>
        </p:nvGrpSpPr>
        <p:grpSpPr>
          <a:xfrm>
            <a:off x="6492703" y="5992639"/>
            <a:ext cx="5423346" cy="665906"/>
            <a:chOff x="6429136" y="5959588"/>
            <a:chExt cx="5423346" cy="665906"/>
          </a:xfrm>
        </p:grpSpPr>
        <p:grpSp>
          <p:nvGrpSpPr>
            <p:cNvPr id="3" name="图形 2">
              <a:extLst>
                <a:ext uri="{FF2B5EF4-FFF2-40B4-BE49-F238E27FC236}">
                  <a16:creationId xmlns:a16="http://schemas.microsoft.com/office/drawing/2014/main" id="{5AC7E933-2BC8-E5CD-FBFC-2983DF8A52AE}"/>
                </a:ext>
              </a:extLst>
            </p:cNvPr>
            <p:cNvGrpSpPr/>
            <p:nvPr/>
          </p:nvGrpSpPr>
          <p:grpSpPr>
            <a:xfrm>
              <a:off x="6429136" y="6024880"/>
              <a:ext cx="3013503" cy="532201"/>
              <a:chOff x="3818817" y="6188150"/>
              <a:chExt cx="3013503" cy="532201"/>
            </a:xfrm>
            <a:solidFill>
              <a:srgbClr val="004A93"/>
            </a:solidFill>
          </p:grpSpPr>
          <p:grpSp>
            <p:nvGrpSpPr>
              <p:cNvPr id="5" name="图形 2">
                <a:extLst>
                  <a:ext uri="{FF2B5EF4-FFF2-40B4-BE49-F238E27FC236}">
                    <a16:creationId xmlns:a16="http://schemas.microsoft.com/office/drawing/2014/main" id="{B1835453-CB13-78FE-9847-ED65A27EEFC5}"/>
                  </a:ext>
                </a:extLst>
              </p:cNvPr>
              <p:cNvGrpSpPr/>
              <p:nvPr/>
            </p:nvGrpSpPr>
            <p:grpSpPr>
              <a:xfrm>
                <a:off x="4389145" y="6270605"/>
                <a:ext cx="2443175" cy="406136"/>
                <a:chOff x="4389145" y="6270605"/>
                <a:chExt cx="2443175" cy="406136"/>
              </a:xfrm>
              <a:solidFill>
                <a:srgbClr val="004A93"/>
              </a:solidFill>
            </p:grpSpPr>
            <p:sp>
              <p:nvSpPr>
                <p:cNvPr id="11" name="任意形状 10">
                  <a:extLst>
                    <a:ext uri="{FF2B5EF4-FFF2-40B4-BE49-F238E27FC236}">
                      <a16:creationId xmlns:a16="http://schemas.microsoft.com/office/drawing/2014/main" id="{F5FB7224-513E-6FFB-B0BF-E4BFFD4A0209}"/>
                    </a:ext>
                  </a:extLst>
                </p:cNvPr>
                <p:cNvSpPr/>
                <p:nvPr/>
              </p:nvSpPr>
              <p:spPr>
                <a:xfrm>
                  <a:off x="4389145" y="6272486"/>
                  <a:ext cx="205660" cy="183325"/>
                </a:xfrm>
                <a:custGeom>
                  <a:avLst/>
                  <a:gdLst>
                    <a:gd name="connsiteX0" fmla="*/ 205661 w 205660"/>
                    <a:gd name="connsiteY0" fmla="*/ 95893 h 183325"/>
                    <a:gd name="connsiteX1" fmla="*/ 125682 w 205660"/>
                    <a:gd name="connsiteY1" fmla="*/ 62989 h 183325"/>
                    <a:gd name="connsiteX2" fmla="*/ 163767 w 205660"/>
                    <a:gd name="connsiteY2" fmla="*/ 62989 h 183325"/>
                    <a:gd name="connsiteX3" fmla="*/ 201852 w 205660"/>
                    <a:gd name="connsiteY3" fmla="*/ 62989 h 183325"/>
                    <a:gd name="connsiteX4" fmla="*/ 202805 w 205660"/>
                    <a:gd name="connsiteY4" fmla="*/ 59228 h 183325"/>
                    <a:gd name="connsiteX5" fmla="*/ 181857 w 205660"/>
                    <a:gd name="connsiteY5" fmla="*/ 42306 h 183325"/>
                    <a:gd name="connsiteX6" fmla="*/ 177097 w 205660"/>
                    <a:gd name="connsiteY6" fmla="*/ 42306 h 183325"/>
                    <a:gd name="connsiteX7" fmla="*/ 163767 w 205660"/>
                    <a:gd name="connsiteY7" fmla="*/ 53587 h 183325"/>
                    <a:gd name="connsiteX8" fmla="*/ 163767 w 205660"/>
                    <a:gd name="connsiteY8" fmla="*/ 53587 h 183325"/>
                    <a:gd name="connsiteX9" fmla="*/ 114256 w 205660"/>
                    <a:gd name="connsiteY9" fmla="*/ 53587 h 183325"/>
                    <a:gd name="connsiteX10" fmla="*/ 114256 w 205660"/>
                    <a:gd name="connsiteY10" fmla="*/ 28204 h 183325"/>
                    <a:gd name="connsiteX11" fmla="*/ 179001 w 205660"/>
                    <a:gd name="connsiteY11" fmla="*/ 21623 h 183325"/>
                    <a:gd name="connsiteX12" fmla="*/ 148533 w 205660"/>
                    <a:gd name="connsiteY12" fmla="*/ 0 h 183325"/>
                    <a:gd name="connsiteX13" fmla="*/ 15234 w 205660"/>
                    <a:gd name="connsiteY13" fmla="*/ 30084 h 183325"/>
                    <a:gd name="connsiteX14" fmla="*/ 15234 w 205660"/>
                    <a:gd name="connsiteY14" fmla="*/ 31964 h 183325"/>
                    <a:gd name="connsiteX15" fmla="*/ 91405 w 205660"/>
                    <a:gd name="connsiteY15" fmla="*/ 30084 h 183325"/>
                    <a:gd name="connsiteX16" fmla="*/ 91405 w 205660"/>
                    <a:gd name="connsiteY16" fmla="*/ 53587 h 183325"/>
                    <a:gd name="connsiteX17" fmla="*/ 2856 w 205660"/>
                    <a:gd name="connsiteY17" fmla="*/ 53587 h 183325"/>
                    <a:gd name="connsiteX18" fmla="*/ 2856 w 205660"/>
                    <a:gd name="connsiteY18" fmla="*/ 62049 h 183325"/>
                    <a:gd name="connsiteX19" fmla="*/ 65697 w 205660"/>
                    <a:gd name="connsiteY19" fmla="*/ 62049 h 183325"/>
                    <a:gd name="connsiteX20" fmla="*/ 0 w 205660"/>
                    <a:gd name="connsiteY20" fmla="*/ 117516 h 183325"/>
                    <a:gd name="connsiteX21" fmla="*/ 0 w 205660"/>
                    <a:gd name="connsiteY21" fmla="*/ 119397 h 183325"/>
                    <a:gd name="connsiteX22" fmla="*/ 39990 w 205660"/>
                    <a:gd name="connsiteY22" fmla="*/ 106235 h 183325"/>
                    <a:gd name="connsiteX23" fmla="*/ 39990 w 205660"/>
                    <a:gd name="connsiteY23" fmla="*/ 183325 h 183325"/>
                    <a:gd name="connsiteX24" fmla="*/ 61889 w 205660"/>
                    <a:gd name="connsiteY24" fmla="*/ 183325 h 183325"/>
                    <a:gd name="connsiteX25" fmla="*/ 61889 w 205660"/>
                    <a:gd name="connsiteY25" fmla="*/ 176744 h 183325"/>
                    <a:gd name="connsiteX26" fmla="*/ 143772 w 205660"/>
                    <a:gd name="connsiteY26" fmla="*/ 176744 h 183325"/>
                    <a:gd name="connsiteX27" fmla="*/ 143772 w 205660"/>
                    <a:gd name="connsiteY27" fmla="*/ 183325 h 183325"/>
                    <a:gd name="connsiteX28" fmla="*/ 165671 w 205660"/>
                    <a:gd name="connsiteY28" fmla="*/ 183325 h 183325"/>
                    <a:gd name="connsiteX29" fmla="*/ 165671 w 205660"/>
                    <a:gd name="connsiteY29" fmla="*/ 109995 h 183325"/>
                    <a:gd name="connsiteX30" fmla="*/ 187570 w 205660"/>
                    <a:gd name="connsiteY30" fmla="*/ 116576 h 183325"/>
                    <a:gd name="connsiteX31" fmla="*/ 201852 w 205660"/>
                    <a:gd name="connsiteY31" fmla="*/ 96833 h 183325"/>
                    <a:gd name="connsiteX32" fmla="*/ 205661 w 205660"/>
                    <a:gd name="connsiteY32" fmla="*/ 95893 h 183325"/>
                    <a:gd name="connsiteX33" fmla="*/ 48559 w 205660"/>
                    <a:gd name="connsiteY33" fmla="*/ 102474 h 183325"/>
                    <a:gd name="connsiteX34" fmla="*/ 91405 w 205660"/>
                    <a:gd name="connsiteY34" fmla="*/ 68629 h 183325"/>
                    <a:gd name="connsiteX35" fmla="*/ 91405 w 205660"/>
                    <a:gd name="connsiteY35" fmla="*/ 108115 h 183325"/>
                    <a:gd name="connsiteX36" fmla="*/ 61889 w 205660"/>
                    <a:gd name="connsiteY36" fmla="*/ 108115 h 183325"/>
                    <a:gd name="connsiteX37" fmla="*/ 61889 w 205660"/>
                    <a:gd name="connsiteY37" fmla="*/ 102474 h 183325"/>
                    <a:gd name="connsiteX38" fmla="*/ 48559 w 205660"/>
                    <a:gd name="connsiteY38" fmla="*/ 102474 h 183325"/>
                    <a:gd name="connsiteX39" fmla="*/ 143772 w 205660"/>
                    <a:gd name="connsiteY39" fmla="*/ 168283 h 183325"/>
                    <a:gd name="connsiteX40" fmla="*/ 61889 w 205660"/>
                    <a:gd name="connsiteY40" fmla="*/ 168283 h 183325"/>
                    <a:gd name="connsiteX41" fmla="*/ 61889 w 205660"/>
                    <a:gd name="connsiteY41" fmla="*/ 147600 h 183325"/>
                    <a:gd name="connsiteX42" fmla="*/ 143772 w 205660"/>
                    <a:gd name="connsiteY42" fmla="*/ 147600 h 183325"/>
                    <a:gd name="connsiteX43" fmla="*/ 143772 w 205660"/>
                    <a:gd name="connsiteY43" fmla="*/ 168283 h 183325"/>
                    <a:gd name="connsiteX44" fmla="*/ 143772 w 205660"/>
                    <a:gd name="connsiteY44" fmla="*/ 138199 h 183325"/>
                    <a:gd name="connsiteX45" fmla="*/ 61889 w 205660"/>
                    <a:gd name="connsiteY45" fmla="*/ 138199 h 183325"/>
                    <a:gd name="connsiteX46" fmla="*/ 61889 w 205660"/>
                    <a:gd name="connsiteY46" fmla="*/ 117516 h 183325"/>
                    <a:gd name="connsiteX47" fmla="*/ 143772 w 205660"/>
                    <a:gd name="connsiteY47" fmla="*/ 117516 h 183325"/>
                    <a:gd name="connsiteX48" fmla="*/ 143772 w 205660"/>
                    <a:gd name="connsiteY48" fmla="*/ 138199 h 183325"/>
                    <a:gd name="connsiteX49" fmla="*/ 143772 w 205660"/>
                    <a:gd name="connsiteY49" fmla="*/ 102474 h 183325"/>
                    <a:gd name="connsiteX50" fmla="*/ 143772 w 205660"/>
                    <a:gd name="connsiteY50" fmla="*/ 108115 h 183325"/>
                    <a:gd name="connsiteX51" fmla="*/ 114256 w 205660"/>
                    <a:gd name="connsiteY51" fmla="*/ 108115 h 183325"/>
                    <a:gd name="connsiteX52" fmla="*/ 114256 w 205660"/>
                    <a:gd name="connsiteY52" fmla="*/ 62989 h 183325"/>
                    <a:gd name="connsiteX53" fmla="*/ 114256 w 205660"/>
                    <a:gd name="connsiteY53" fmla="*/ 62989 h 183325"/>
                    <a:gd name="connsiteX54" fmla="*/ 153293 w 205660"/>
                    <a:gd name="connsiteY54" fmla="*/ 104354 h 183325"/>
                    <a:gd name="connsiteX55" fmla="*/ 143772 w 205660"/>
                    <a:gd name="connsiteY55" fmla="*/ 102474 h 18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5660" h="183325">
                      <a:moveTo>
                        <a:pt x="205661" y="95893"/>
                      </a:moveTo>
                      <a:cubicBezTo>
                        <a:pt x="165671" y="88372"/>
                        <a:pt x="136155" y="71450"/>
                        <a:pt x="125682" y="62989"/>
                      </a:cubicBezTo>
                      <a:lnTo>
                        <a:pt x="163767" y="62989"/>
                      </a:lnTo>
                      <a:lnTo>
                        <a:pt x="201852" y="62989"/>
                      </a:lnTo>
                      <a:cubicBezTo>
                        <a:pt x="204709" y="62989"/>
                        <a:pt x="202805" y="59228"/>
                        <a:pt x="202805" y="59228"/>
                      </a:cubicBezTo>
                      <a:cubicBezTo>
                        <a:pt x="202805" y="59228"/>
                        <a:pt x="184714" y="43246"/>
                        <a:pt x="181857" y="42306"/>
                      </a:cubicBezTo>
                      <a:cubicBezTo>
                        <a:pt x="178049" y="40426"/>
                        <a:pt x="177097" y="42306"/>
                        <a:pt x="177097" y="42306"/>
                      </a:cubicBezTo>
                      <a:lnTo>
                        <a:pt x="163767" y="53587"/>
                      </a:lnTo>
                      <a:lnTo>
                        <a:pt x="163767" y="53587"/>
                      </a:lnTo>
                      <a:lnTo>
                        <a:pt x="114256" y="53587"/>
                      </a:lnTo>
                      <a:lnTo>
                        <a:pt x="114256" y="28204"/>
                      </a:lnTo>
                      <a:cubicBezTo>
                        <a:pt x="147581" y="25384"/>
                        <a:pt x="175193" y="22563"/>
                        <a:pt x="179001" y="21623"/>
                      </a:cubicBezTo>
                      <a:cubicBezTo>
                        <a:pt x="159959" y="9401"/>
                        <a:pt x="164719" y="10341"/>
                        <a:pt x="148533" y="0"/>
                      </a:cubicBezTo>
                      <a:cubicBezTo>
                        <a:pt x="132347" y="6581"/>
                        <a:pt x="58080" y="26324"/>
                        <a:pt x="15234" y="30084"/>
                      </a:cubicBezTo>
                      <a:lnTo>
                        <a:pt x="15234" y="31964"/>
                      </a:lnTo>
                      <a:cubicBezTo>
                        <a:pt x="36181" y="32905"/>
                        <a:pt x="64745" y="31024"/>
                        <a:pt x="91405" y="30084"/>
                      </a:cubicBezTo>
                      <a:lnTo>
                        <a:pt x="91405" y="53587"/>
                      </a:lnTo>
                      <a:lnTo>
                        <a:pt x="2856" y="53587"/>
                      </a:lnTo>
                      <a:lnTo>
                        <a:pt x="2856" y="62049"/>
                      </a:lnTo>
                      <a:lnTo>
                        <a:pt x="65697" y="62049"/>
                      </a:lnTo>
                      <a:cubicBezTo>
                        <a:pt x="50463" y="83672"/>
                        <a:pt x="20947" y="110935"/>
                        <a:pt x="0" y="117516"/>
                      </a:cubicBezTo>
                      <a:lnTo>
                        <a:pt x="0" y="119397"/>
                      </a:lnTo>
                      <a:cubicBezTo>
                        <a:pt x="14282" y="116576"/>
                        <a:pt x="27612" y="111875"/>
                        <a:pt x="39990" y="106235"/>
                      </a:cubicBezTo>
                      <a:lnTo>
                        <a:pt x="39990" y="183325"/>
                      </a:lnTo>
                      <a:lnTo>
                        <a:pt x="61889" y="183325"/>
                      </a:lnTo>
                      <a:lnTo>
                        <a:pt x="61889" y="176744"/>
                      </a:lnTo>
                      <a:lnTo>
                        <a:pt x="143772" y="176744"/>
                      </a:lnTo>
                      <a:lnTo>
                        <a:pt x="143772" y="183325"/>
                      </a:lnTo>
                      <a:lnTo>
                        <a:pt x="165671" y="183325"/>
                      </a:lnTo>
                      <a:lnTo>
                        <a:pt x="165671" y="109995"/>
                      </a:lnTo>
                      <a:cubicBezTo>
                        <a:pt x="177097" y="115636"/>
                        <a:pt x="186618" y="118456"/>
                        <a:pt x="187570" y="116576"/>
                      </a:cubicBezTo>
                      <a:cubicBezTo>
                        <a:pt x="189475" y="109055"/>
                        <a:pt x="188523" y="100594"/>
                        <a:pt x="201852" y="96833"/>
                      </a:cubicBezTo>
                      <a:cubicBezTo>
                        <a:pt x="204709" y="96833"/>
                        <a:pt x="204709" y="98714"/>
                        <a:pt x="205661" y="95893"/>
                      </a:cubicBezTo>
                      <a:close/>
                      <a:moveTo>
                        <a:pt x="48559" y="102474"/>
                      </a:moveTo>
                      <a:cubicBezTo>
                        <a:pt x="68554" y="91193"/>
                        <a:pt x="82836" y="78031"/>
                        <a:pt x="91405" y="68629"/>
                      </a:cubicBezTo>
                      <a:lnTo>
                        <a:pt x="91405" y="108115"/>
                      </a:lnTo>
                      <a:lnTo>
                        <a:pt x="61889" y="108115"/>
                      </a:lnTo>
                      <a:lnTo>
                        <a:pt x="61889" y="102474"/>
                      </a:lnTo>
                      <a:lnTo>
                        <a:pt x="48559" y="102474"/>
                      </a:lnTo>
                      <a:close/>
                      <a:moveTo>
                        <a:pt x="143772" y="168283"/>
                      </a:moveTo>
                      <a:lnTo>
                        <a:pt x="61889" y="168283"/>
                      </a:lnTo>
                      <a:lnTo>
                        <a:pt x="61889" y="147600"/>
                      </a:lnTo>
                      <a:lnTo>
                        <a:pt x="143772" y="147600"/>
                      </a:lnTo>
                      <a:lnTo>
                        <a:pt x="143772" y="168283"/>
                      </a:lnTo>
                      <a:close/>
                      <a:moveTo>
                        <a:pt x="143772" y="138199"/>
                      </a:moveTo>
                      <a:lnTo>
                        <a:pt x="61889" y="138199"/>
                      </a:lnTo>
                      <a:lnTo>
                        <a:pt x="61889" y="117516"/>
                      </a:lnTo>
                      <a:lnTo>
                        <a:pt x="143772" y="117516"/>
                      </a:lnTo>
                      <a:lnTo>
                        <a:pt x="143772" y="138199"/>
                      </a:lnTo>
                      <a:close/>
                      <a:moveTo>
                        <a:pt x="143772" y="102474"/>
                      </a:moveTo>
                      <a:lnTo>
                        <a:pt x="143772" y="108115"/>
                      </a:lnTo>
                      <a:lnTo>
                        <a:pt x="114256" y="108115"/>
                      </a:lnTo>
                      <a:lnTo>
                        <a:pt x="114256" y="62989"/>
                      </a:lnTo>
                      <a:lnTo>
                        <a:pt x="114256" y="62989"/>
                      </a:lnTo>
                      <a:cubicBezTo>
                        <a:pt x="122825" y="80851"/>
                        <a:pt x="139011" y="94953"/>
                        <a:pt x="153293" y="104354"/>
                      </a:cubicBezTo>
                      <a:lnTo>
                        <a:pt x="143772" y="102474"/>
                      </a:lnTo>
                      <a:close/>
                    </a:path>
                  </a:pathLst>
                </a:custGeom>
                <a:solidFill>
                  <a:srgbClr val="004A93"/>
                </a:solidFill>
                <a:ln w="9514" cap="flat">
                  <a:noFill/>
                  <a:prstDash val="solid"/>
                  <a:miter/>
                </a:ln>
              </p:spPr>
              <p:txBody>
                <a:bodyPr rtlCol="0" anchor="ctr"/>
                <a:lstStyle/>
                <a:p>
                  <a:endParaRPr lang="zh-CN" altLang="en-US"/>
                </a:p>
              </p:txBody>
            </p:sp>
            <p:sp>
              <p:nvSpPr>
                <p:cNvPr id="12" name="任意形状 11">
                  <a:extLst>
                    <a:ext uri="{FF2B5EF4-FFF2-40B4-BE49-F238E27FC236}">
                      <a16:creationId xmlns:a16="http://schemas.microsoft.com/office/drawing/2014/main" id="{9D0C58F5-4C67-93C9-8EA8-1E6413E9BCC0}"/>
                    </a:ext>
                  </a:extLst>
                </p:cNvPr>
                <p:cNvSpPr/>
                <p:nvPr/>
              </p:nvSpPr>
              <p:spPr>
                <a:xfrm>
                  <a:off x="5936363" y="6365558"/>
                  <a:ext cx="194857" cy="91192"/>
                </a:xfrm>
                <a:custGeom>
                  <a:avLst/>
                  <a:gdLst>
                    <a:gd name="connsiteX0" fmla="*/ 81884 w 194857"/>
                    <a:gd name="connsiteY0" fmla="*/ 63929 h 91192"/>
                    <a:gd name="connsiteX1" fmla="*/ 64745 w 194857"/>
                    <a:gd name="connsiteY1" fmla="*/ 68629 h 91192"/>
                    <a:gd name="connsiteX2" fmla="*/ 50463 w 194857"/>
                    <a:gd name="connsiteY2" fmla="*/ 68629 h 91192"/>
                    <a:gd name="connsiteX3" fmla="*/ 50463 w 194857"/>
                    <a:gd name="connsiteY3" fmla="*/ 70510 h 91192"/>
                    <a:gd name="connsiteX4" fmla="*/ 74267 w 194857"/>
                    <a:gd name="connsiteY4" fmla="*/ 78971 h 91192"/>
                    <a:gd name="connsiteX5" fmla="*/ 77123 w 194857"/>
                    <a:gd name="connsiteY5" fmla="*/ 91193 h 91192"/>
                    <a:gd name="connsiteX6" fmla="*/ 99022 w 194857"/>
                    <a:gd name="connsiteY6" fmla="*/ 88372 h 91192"/>
                    <a:gd name="connsiteX7" fmla="*/ 104735 w 194857"/>
                    <a:gd name="connsiteY7" fmla="*/ 77091 h 91192"/>
                    <a:gd name="connsiteX8" fmla="*/ 104735 w 194857"/>
                    <a:gd name="connsiteY8" fmla="*/ 77091 h 91192"/>
                    <a:gd name="connsiteX9" fmla="*/ 104735 w 194857"/>
                    <a:gd name="connsiteY9" fmla="*/ 47006 h 91192"/>
                    <a:gd name="connsiteX10" fmla="*/ 186618 w 194857"/>
                    <a:gd name="connsiteY10" fmla="*/ 47006 h 91192"/>
                    <a:gd name="connsiteX11" fmla="*/ 186618 w 194857"/>
                    <a:gd name="connsiteY11" fmla="*/ 47006 h 91192"/>
                    <a:gd name="connsiteX12" fmla="*/ 193283 w 194857"/>
                    <a:gd name="connsiteY12" fmla="*/ 47006 h 91192"/>
                    <a:gd name="connsiteX13" fmla="*/ 194236 w 194857"/>
                    <a:gd name="connsiteY13" fmla="*/ 43246 h 91192"/>
                    <a:gd name="connsiteX14" fmla="*/ 173288 w 194857"/>
                    <a:gd name="connsiteY14" fmla="*/ 26324 h 91192"/>
                    <a:gd name="connsiteX15" fmla="*/ 168528 w 194857"/>
                    <a:gd name="connsiteY15" fmla="*/ 26324 h 91192"/>
                    <a:gd name="connsiteX16" fmla="*/ 155198 w 194857"/>
                    <a:gd name="connsiteY16" fmla="*/ 37605 h 91192"/>
                    <a:gd name="connsiteX17" fmla="*/ 155198 w 194857"/>
                    <a:gd name="connsiteY17" fmla="*/ 37605 h 91192"/>
                    <a:gd name="connsiteX18" fmla="*/ 104735 w 194857"/>
                    <a:gd name="connsiteY18" fmla="*/ 37605 h 91192"/>
                    <a:gd name="connsiteX19" fmla="*/ 104735 w 194857"/>
                    <a:gd name="connsiteY19" fmla="*/ 30084 h 91192"/>
                    <a:gd name="connsiteX20" fmla="*/ 149485 w 194857"/>
                    <a:gd name="connsiteY20" fmla="*/ 15982 h 91192"/>
                    <a:gd name="connsiteX21" fmla="*/ 128538 w 194857"/>
                    <a:gd name="connsiteY21" fmla="*/ 0 h 91192"/>
                    <a:gd name="connsiteX22" fmla="*/ 119969 w 194857"/>
                    <a:gd name="connsiteY22" fmla="*/ 8461 h 91192"/>
                    <a:gd name="connsiteX23" fmla="*/ 33325 w 194857"/>
                    <a:gd name="connsiteY23" fmla="*/ 8461 h 91192"/>
                    <a:gd name="connsiteX24" fmla="*/ 33325 w 194857"/>
                    <a:gd name="connsiteY24" fmla="*/ 17862 h 91192"/>
                    <a:gd name="connsiteX25" fmla="*/ 111400 w 194857"/>
                    <a:gd name="connsiteY25" fmla="*/ 17862 h 91192"/>
                    <a:gd name="connsiteX26" fmla="*/ 99974 w 194857"/>
                    <a:gd name="connsiteY26" fmla="*/ 29144 h 91192"/>
                    <a:gd name="connsiteX27" fmla="*/ 82836 w 194857"/>
                    <a:gd name="connsiteY27" fmla="*/ 29144 h 91192"/>
                    <a:gd name="connsiteX28" fmla="*/ 82836 w 194857"/>
                    <a:gd name="connsiteY28" fmla="*/ 38545 h 91192"/>
                    <a:gd name="connsiteX29" fmla="*/ 0 w 194857"/>
                    <a:gd name="connsiteY29" fmla="*/ 38545 h 91192"/>
                    <a:gd name="connsiteX30" fmla="*/ 0 w 194857"/>
                    <a:gd name="connsiteY30" fmla="*/ 47006 h 91192"/>
                    <a:gd name="connsiteX31" fmla="*/ 82836 w 194857"/>
                    <a:gd name="connsiteY31" fmla="*/ 47006 h 91192"/>
                    <a:gd name="connsiteX32" fmla="*/ 82836 w 194857"/>
                    <a:gd name="connsiteY32" fmla="*/ 63929 h 9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857" h="91192">
                      <a:moveTo>
                        <a:pt x="81884" y="63929"/>
                      </a:moveTo>
                      <a:cubicBezTo>
                        <a:pt x="79979" y="70510"/>
                        <a:pt x="69506" y="67689"/>
                        <a:pt x="64745" y="68629"/>
                      </a:cubicBezTo>
                      <a:cubicBezTo>
                        <a:pt x="59985" y="68629"/>
                        <a:pt x="55224" y="67689"/>
                        <a:pt x="50463" y="68629"/>
                      </a:cubicBezTo>
                      <a:cubicBezTo>
                        <a:pt x="49511" y="69570"/>
                        <a:pt x="49511" y="69570"/>
                        <a:pt x="50463" y="70510"/>
                      </a:cubicBezTo>
                      <a:cubicBezTo>
                        <a:pt x="59032" y="72390"/>
                        <a:pt x="67602" y="73330"/>
                        <a:pt x="74267" y="78971"/>
                      </a:cubicBezTo>
                      <a:cubicBezTo>
                        <a:pt x="77123" y="81791"/>
                        <a:pt x="76171" y="87432"/>
                        <a:pt x="77123" y="91193"/>
                      </a:cubicBezTo>
                      <a:cubicBezTo>
                        <a:pt x="85692" y="91193"/>
                        <a:pt x="92357" y="90252"/>
                        <a:pt x="99022" y="88372"/>
                      </a:cubicBezTo>
                      <a:cubicBezTo>
                        <a:pt x="101878" y="85552"/>
                        <a:pt x="104735" y="85552"/>
                        <a:pt x="104735" y="77091"/>
                      </a:cubicBezTo>
                      <a:lnTo>
                        <a:pt x="104735" y="77091"/>
                      </a:lnTo>
                      <a:lnTo>
                        <a:pt x="104735" y="47006"/>
                      </a:lnTo>
                      <a:lnTo>
                        <a:pt x="186618" y="47006"/>
                      </a:lnTo>
                      <a:lnTo>
                        <a:pt x="186618" y="47006"/>
                      </a:lnTo>
                      <a:cubicBezTo>
                        <a:pt x="190427" y="47006"/>
                        <a:pt x="192331" y="47006"/>
                        <a:pt x="193283" y="47006"/>
                      </a:cubicBezTo>
                      <a:cubicBezTo>
                        <a:pt x="196140" y="47006"/>
                        <a:pt x="194236" y="43246"/>
                        <a:pt x="194236" y="43246"/>
                      </a:cubicBezTo>
                      <a:cubicBezTo>
                        <a:pt x="194236" y="43246"/>
                        <a:pt x="176145" y="27264"/>
                        <a:pt x="173288" y="26324"/>
                      </a:cubicBezTo>
                      <a:cubicBezTo>
                        <a:pt x="169480" y="24443"/>
                        <a:pt x="168528" y="26324"/>
                        <a:pt x="168528" y="26324"/>
                      </a:cubicBezTo>
                      <a:lnTo>
                        <a:pt x="155198" y="37605"/>
                      </a:lnTo>
                      <a:lnTo>
                        <a:pt x="155198" y="37605"/>
                      </a:lnTo>
                      <a:lnTo>
                        <a:pt x="104735" y="37605"/>
                      </a:lnTo>
                      <a:lnTo>
                        <a:pt x="104735" y="30084"/>
                      </a:lnTo>
                      <a:cubicBezTo>
                        <a:pt x="119969" y="26324"/>
                        <a:pt x="149485" y="15982"/>
                        <a:pt x="149485" y="15982"/>
                      </a:cubicBezTo>
                      <a:cubicBezTo>
                        <a:pt x="149485" y="15982"/>
                        <a:pt x="131395" y="2820"/>
                        <a:pt x="128538" y="0"/>
                      </a:cubicBezTo>
                      <a:cubicBezTo>
                        <a:pt x="128538" y="0"/>
                        <a:pt x="124730" y="2820"/>
                        <a:pt x="119969" y="8461"/>
                      </a:cubicBezTo>
                      <a:lnTo>
                        <a:pt x="33325" y="8461"/>
                      </a:lnTo>
                      <a:lnTo>
                        <a:pt x="33325" y="17862"/>
                      </a:lnTo>
                      <a:lnTo>
                        <a:pt x="111400" y="17862"/>
                      </a:lnTo>
                      <a:cubicBezTo>
                        <a:pt x="107591" y="21623"/>
                        <a:pt x="104735" y="24443"/>
                        <a:pt x="99974" y="29144"/>
                      </a:cubicBezTo>
                      <a:lnTo>
                        <a:pt x="82836" y="29144"/>
                      </a:lnTo>
                      <a:lnTo>
                        <a:pt x="82836" y="38545"/>
                      </a:lnTo>
                      <a:lnTo>
                        <a:pt x="0" y="38545"/>
                      </a:lnTo>
                      <a:lnTo>
                        <a:pt x="0" y="47006"/>
                      </a:lnTo>
                      <a:lnTo>
                        <a:pt x="82836" y="47006"/>
                      </a:lnTo>
                      <a:lnTo>
                        <a:pt x="82836" y="63929"/>
                      </a:lnTo>
                      <a:close/>
                    </a:path>
                  </a:pathLst>
                </a:custGeom>
                <a:solidFill>
                  <a:srgbClr val="004A93"/>
                </a:solidFill>
                <a:ln w="9514" cap="flat">
                  <a:noFill/>
                  <a:prstDash val="solid"/>
                  <a:miter/>
                </a:ln>
              </p:spPr>
              <p:txBody>
                <a:bodyPr rtlCol="0" anchor="ctr"/>
                <a:lstStyle/>
                <a:p>
                  <a:endParaRPr lang="zh-CN" altLang="en-US"/>
                </a:p>
              </p:txBody>
            </p:sp>
            <p:sp>
              <p:nvSpPr>
                <p:cNvPr id="13" name="任意形状 12">
                  <a:extLst>
                    <a:ext uri="{FF2B5EF4-FFF2-40B4-BE49-F238E27FC236}">
                      <a16:creationId xmlns:a16="http://schemas.microsoft.com/office/drawing/2014/main" id="{5D934441-C5E8-4E04-CD92-FC633DA70704}"/>
                    </a:ext>
                  </a:extLst>
                </p:cNvPr>
                <p:cNvSpPr/>
                <p:nvPr/>
              </p:nvSpPr>
              <p:spPr>
                <a:xfrm>
                  <a:off x="6000333" y="6312522"/>
                  <a:ext cx="55045" cy="37228"/>
                </a:xfrm>
                <a:custGeom>
                  <a:avLst/>
                  <a:gdLst>
                    <a:gd name="connsiteX0" fmla="*/ 55046 w 55045"/>
                    <a:gd name="connsiteY0" fmla="*/ 7910 h 37228"/>
                    <a:gd name="connsiteX1" fmla="*/ 37908 w 55045"/>
                    <a:gd name="connsiteY1" fmla="*/ 389 h 37228"/>
                    <a:gd name="connsiteX2" fmla="*/ 36003 w 55045"/>
                    <a:gd name="connsiteY2" fmla="*/ 1330 h 37228"/>
                    <a:gd name="connsiteX3" fmla="*/ 30291 w 55045"/>
                    <a:gd name="connsiteY3" fmla="*/ 9791 h 37228"/>
                    <a:gd name="connsiteX4" fmla="*/ 14104 w 55045"/>
                    <a:gd name="connsiteY4" fmla="*/ 6030 h 37228"/>
                    <a:gd name="connsiteX5" fmla="*/ 14104 w 55045"/>
                    <a:gd name="connsiteY5" fmla="*/ 6970 h 37228"/>
                    <a:gd name="connsiteX6" fmla="*/ 23626 w 55045"/>
                    <a:gd name="connsiteY6" fmla="*/ 17312 h 37228"/>
                    <a:gd name="connsiteX7" fmla="*/ 775 w 55045"/>
                    <a:gd name="connsiteY7" fmla="*/ 34234 h 37228"/>
                    <a:gd name="connsiteX8" fmla="*/ 30291 w 55045"/>
                    <a:gd name="connsiteY8" fmla="*/ 24833 h 37228"/>
                    <a:gd name="connsiteX9" fmla="*/ 38860 w 55045"/>
                    <a:gd name="connsiteY9" fmla="*/ 36114 h 37228"/>
                    <a:gd name="connsiteX10" fmla="*/ 47429 w 55045"/>
                    <a:gd name="connsiteY10" fmla="*/ 22953 h 37228"/>
                    <a:gd name="connsiteX11" fmla="*/ 42668 w 55045"/>
                    <a:gd name="connsiteY11" fmla="*/ 18252 h 37228"/>
                    <a:gd name="connsiteX12" fmla="*/ 49333 w 55045"/>
                    <a:gd name="connsiteY12" fmla="*/ 13551 h 37228"/>
                    <a:gd name="connsiteX13" fmla="*/ 55046 w 55045"/>
                    <a:gd name="connsiteY13" fmla="*/ 7910 h 3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45" h="37228">
                      <a:moveTo>
                        <a:pt x="55046" y="7910"/>
                      </a:moveTo>
                      <a:cubicBezTo>
                        <a:pt x="55046" y="7910"/>
                        <a:pt x="39812" y="1330"/>
                        <a:pt x="37908" y="389"/>
                      </a:cubicBezTo>
                      <a:cubicBezTo>
                        <a:pt x="35051" y="-551"/>
                        <a:pt x="36003" y="389"/>
                        <a:pt x="36003" y="1330"/>
                      </a:cubicBezTo>
                      <a:cubicBezTo>
                        <a:pt x="35051" y="4150"/>
                        <a:pt x="32195" y="6970"/>
                        <a:pt x="30291" y="9791"/>
                      </a:cubicBezTo>
                      <a:cubicBezTo>
                        <a:pt x="25530" y="7910"/>
                        <a:pt x="20769" y="6030"/>
                        <a:pt x="14104" y="6030"/>
                      </a:cubicBezTo>
                      <a:cubicBezTo>
                        <a:pt x="14104" y="6030"/>
                        <a:pt x="13152" y="6970"/>
                        <a:pt x="14104" y="6970"/>
                      </a:cubicBezTo>
                      <a:cubicBezTo>
                        <a:pt x="14104" y="6970"/>
                        <a:pt x="18865" y="10731"/>
                        <a:pt x="23626" y="17312"/>
                      </a:cubicBezTo>
                      <a:cubicBezTo>
                        <a:pt x="13152" y="26713"/>
                        <a:pt x="775" y="34234"/>
                        <a:pt x="775" y="34234"/>
                      </a:cubicBezTo>
                      <a:cubicBezTo>
                        <a:pt x="-3986" y="38935"/>
                        <a:pt x="14104" y="32354"/>
                        <a:pt x="30291" y="24833"/>
                      </a:cubicBezTo>
                      <a:cubicBezTo>
                        <a:pt x="33147" y="28593"/>
                        <a:pt x="36003" y="32354"/>
                        <a:pt x="38860" y="36114"/>
                      </a:cubicBezTo>
                      <a:cubicBezTo>
                        <a:pt x="44573" y="40815"/>
                        <a:pt x="52190" y="29533"/>
                        <a:pt x="47429" y="22953"/>
                      </a:cubicBezTo>
                      <a:cubicBezTo>
                        <a:pt x="46477" y="22012"/>
                        <a:pt x="45525" y="20132"/>
                        <a:pt x="42668" y="18252"/>
                      </a:cubicBezTo>
                      <a:cubicBezTo>
                        <a:pt x="45525" y="16372"/>
                        <a:pt x="47429" y="14491"/>
                        <a:pt x="49333" y="13551"/>
                      </a:cubicBezTo>
                      <a:lnTo>
                        <a:pt x="55046" y="7910"/>
                      </a:lnTo>
                      <a:close/>
                    </a:path>
                  </a:pathLst>
                </a:custGeom>
                <a:solidFill>
                  <a:srgbClr val="004A93"/>
                </a:solidFill>
                <a:ln w="9514" cap="flat">
                  <a:noFill/>
                  <a:prstDash val="solid"/>
                  <a:miter/>
                </a:ln>
              </p:spPr>
              <p:txBody>
                <a:bodyPr rtlCol="0" anchor="ctr"/>
                <a:lstStyle/>
                <a:p>
                  <a:endParaRPr lang="zh-CN" altLang="en-US"/>
                </a:p>
              </p:txBody>
            </p:sp>
            <p:sp>
              <p:nvSpPr>
                <p:cNvPr id="14" name="任意形状 13">
                  <a:extLst>
                    <a:ext uri="{FF2B5EF4-FFF2-40B4-BE49-F238E27FC236}">
                      <a16:creationId xmlns:a16="http://schemas.microsoft.com/office/drawing/2014/main" id="{C482FC07-9E45-0771-C068-C7401860FDC2}"/>
                    </a:ext>
                  </a:extLst>
                </p:cNvPr>
                <p:cNvSpPr/>
                <p:nvPr/>
              </p:nvSpPr>
              <p:spPr>
                <a:xfrm>
                  <a:off x="5925889" y="6271959"/>
                  <a:ext cx="204708" cy="114767"/>
                </a:xfrm>
                <a:custGeom>
                  <a:avLst/>
                  <a:gdLst>
                    <a:gd name="connsiteX0" fmla="*/ 23803 w 204708"/>
                    <a:gd name="connsiteY0" fmla="*/ 106761 h 114767"/>
                    <a:gd name="connsiteX1" fmla="*/ 25707 w 204708"/>
                    <a:gd name="connsiteY1" fmla="*/ 89839 h 114767"/>
                    <a:gd name="connsiteX2" fmla="*/ 177097 w 204708"/>
                    <a:gd name="connsiteY2" fmla="*/ 89839 h 114767"/>
                    <a:gd name="connsiteX3" fmla="*/ 163767 w 204708"/>
                    <a:gd name="connsiteY3" fmla="*/ 114282 h 114767"/>
                    <a:gd name="connsiteX4" fmla="*/ 204709 w 204708"/>
                    <a:gd name="connsiteY4" fmla="*/ 87959 h 114767"/>
                    <a:gd name="connsiteX5" fmla="*/ 184714 w 204708"/>
                    <a:gd name="connsiteY5" fmla="*/ 73857 h 114767"/>
                    <a:gd name="connsiteX6" fmla="*/ 180905 w 204708"/>
                    <a:gd name="connsiteY6" fmla="*/ 80438 h 114767"/>
                    <a:gd name="connsiteX7" fmla="*/ 179001 w 204708"/>
                    <a:gd name="connsiteY7" fmla="*/ 80438 h 114767"/>
                    <a:gd name="connsiteX8" fmla="*/ 179001 w 204708"/>
                    <a:gd name="connsiteY8" fmla="*/ 5227 h 114767"/>
                    <a:gd name="connsiteX9" fmla="*/ 157102 w 204708"/>
                    <a:gd name="connsiteY9" fmla="*/ 2407 h 114767"/>
                    <a:gd name="connsiteX10" fmla="*/ 157102 w 204708"/>
                    <a:gd name="connsiteY10" fmla="*/ 11808 h 114767"/>
                    <a:gd name="connsiteX11" fmla="*/ 128538 w 204708"/>
                    <a:gd name="connsiteY11" fmla="*/ 11808 h 114767"/>
                    <a:gd name="connsiteX12" fmla="*/ 128538 w 204708"/>
                    <a:gd name="connsiteY12" fmla="*/ 18389 h 114767"/>
                    <a:gd name="connsiteX13" fmla="*/ 157102 w 204708"/>
                    <a:gd name="connsiteY13" fmla="*/ 18389 h 114767"/>
                    <a:gd name="connsiteX14" fmla="*/ 157102 w 204708"/>
                    <a:gd name="connsiteY14" fmla="*/ 35311 h 114767"/>
                    <a:gd name="connsiteX15" fmla="*/ 128538 w 204708"/>
                    <a:gd name="connsiteY15" fmla="*/ 35311 h 114767"/>
                    <a:gd name="connsiteX16" fmla="*/ 128538 w 204708"/>
                    <a:gd name="connsiteY16" fmla="*/ 41892 h 114767"/>
                    <a:gd name="connsiteX17" fmla="*/ 157102 w 204708"/>
                    <a:gd name="connsiteY17" fmla="*/ 41892 h 114767"/>
                    <a:gd name="connsiteX18" fmla="*/ 157102 w 204708"/>
                    <a:gd name="connsiteY18" fmla="*/ 58815 h 114767"/>
                    <a:gd name="connsiteX19" fmla="*/ 128538 w 204708"/>
                    <a:gd name="connsiteY19" fmla="*/ 58815 h 114767"/>
                    <a:gd name="connsiteX20" fmla="*/ 128538 w 204708"/>
                    <a:gd name="connsiteY20" fmla="*/ 65395 h 114767"/>
                    <a:gd name="connsiteX21" fmla="*/ 157102 w 204708"/>
                    <a:gd name="connsiteY21" fmla="*/ 65395 h 114767"/>
                    <a:gd name="connsiteX22" fmla="*/ 157102 w 204708"/>
                    <a:gd name="connsiteY22" fmla="*/ 79497 h 114767"/>
                    <a:gd name="connsiteX23" fmla="*/ 45702 w 204708"/>
                    <a:gd name="connsiteY23" fmla="*/ 79497 h 114767"/>
                    <a:gd name="connsiteX24" fmla="*/ 45702 w 204708"/>
                    <a:gd name="connsiteY24" fmla="*/ 65395 h 114767"/>
                    <a:gd name="connsiteX25" fmla="*/ 57128 w 204708"/>
                    <a:gd name="connsiteY25" fmla="*/ 65395 h 114767"/>
                    <a:gd name="connsiteX26" fmla="*/ 57128 w 204708"/>
                    <a:gd name="connsiteY26" fmla="*/ 65395 h 114767"/>
                    <a:gd name="connsiteX27" fmla="*/ 79979 w 204708"/>
                    <a:gd name="connsiteY27" fmla="*/ 65395 h 114767"/>
                    <a:gd name="connsiteX28" fmla="*/ 79979 w 204708"/>
                    <a:gd name="connsiteY28" fmla="*/ 63515 h 114767"/>
                    <a:gd name="connsiteX29" fmla="*/ 67601 w 204708"/>
                    <a:gd name="connsiteY29" fmla="*/ 53174 h 114767"/>
                    <a:gd name="connsiteX30" fmla="*/ 64745 w 204708"/>
                    <a:gd name="connsiteY30" fmla="*/ 53174 h 114767"/>
                    <a:gd name="connsiteX31" fmla="*/ 58080 w 204708"/>
                    <a:gd name="connsiteY31" fmla="*/ 57874 h 114767"/>
                    <a:gd name="connsiteX32" fmla="*/ 45702 w 204708"/>
                    <a:gd name="connsiteY32" fmla="*/ 57874 h 114767"/>
                    <a:gd name="connsiteX33" fmla="*/ 45702 w 204708"/>
                    <a:gd name="connsiteY33" fmla="*/ 40952 h 114767"/>
                    <a:gd name="connsiteX34" fmla="*/ 57128 w 204708"/>
                    <a:gd name="connsiteY34" fmla="*/ 40952 h 114767"/>
                    <a:gd name="connsiteX35" fmla="*/ 67601 w 204708"/>
                    <a:gd name="connsiteY35" fmla="*/ 40952 h 114767"/>
                    <a:gd name="connsiteX36" fmla="*/ 79027 w 204708"/>
                    <a:gd name="connsiteY36" fmla="*/ 40952 h 114767"/>
                    <a:gd name="connsiteX37" fmla="*/ 79027 w 204708"/>
                    <a:gd name="connsiteY37" fmla="*/ 39072 h 114767"/>
                    <a:gd name="connsiteX38" fmla="*/ 66649 w 204708"/>
                    <a:gd name="connsiteY38" fmla="*/ 28730 h 114767"/>
                    <a:gd name="connsiteX39" fmla="*/ 63793 w 204708"/>
                    <a:gd name="connsiteY39" fmla="*/ 28730 h 114767"/>
                    <a:gd name="connsiteX40" fmla="*/ 57128 w 204708"/>
                    <a:gd name="connsiteY40" fmla="*/ 34371 h 114767"/>
                    <a:gd name="connsiteX41" fmla="*/ 44750 w 204708"/>
                    <a:gd name="connsiteY41" fmla="*/ 34371 h 114767"/>
                    <a:gd name="connsiteX42" fmla="*/ 44750 w 204708"/>
                    <a:gd name="connsiteY42" fmla="*/ 19329 h 114767"/>
                    <a:gd name="connsiteX43" fmla="*/ 75219 w 204708"/>
                    <a:gd name="connsiteY43" fmla="*/ 13688 h 114767"/>
                    <a:gd name="connsiteX44" fmla="*/ 80931 w 204708"/>
                    <a:gd name="connsiteY44" fmla="*/ 14628 h 114767"/>
                    <a:gd name="connsiteX45" fmla="*/ 82835 w 204708"/>
                    <a:gd name="connsiteY45" fmla="*/ 11808 h 114767"/>
                    <a:gd name="connsiteX46" fmla="*/ 63793 w 204708"/>
                    <a:gd name="connsiteY46" fmla="*/ 526 h 114767"/>
                    <a:gd name="connsiteX47" fmla="*/ 59984 w 204708"/>
                    <a:gd name="connsiteY47" fmla="*/ 2407 h 114767"/>
                    <a:gd name="connsiteX48" fmla="*/ 43798 w 204708"/>
                    <a:gd name="connsiteY48" fmla="*/ 14628 h 114767"/>
                    <a:gd name="connsiteX49" fmla="*/ 43798 w 204708"/>
                    <a:gd name="connsiteY49" fmla="*/ 2407 h 114767"/>
                    <a:gd name="connsiteX50" fmla="*/ 21899 w 204708"/>
                    <a:gd name="connsiteY50" fmla="*/ 2407 h 114767"/>
                    <a:gd name="connsiteX51" fmla="*/ 21899 w 204708"/>
                    <a:gd name="connsiteY51" fmla="*/ 78557 h 114767"/>
                    <a:gd name="connsiteX52" fmla="*/ 19995 w 204708"/>
                    <a:gd name="connsiteY52" fmla="*/ 78557 h 114767"/>
                    <a:gd name="connsiteX53" fmla="*/ 15234 w 204708"/>
                    <a:gd name="connsiteY53" fmla="*/ 66336 h 114767"/>
                    <a:gd name="connsiteX54" fmla="*/ 14282 w 204708"/>
                    <a:gd name="connsiteY54" fmla="*/ 66336 h 114767"/>
                    <a:gd name="connsiteX55" fmla="*/ 0 w 204708"/>
                    <a:gd name="connsiteY55" fmla="*/ 103941 h 114767"/>
                    <a:gd name="connsiteX56" fmla="*/ 23803 w 204708"/>
                    <a:gd name="connsiteY56" fmla="*/ 106761 h 11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04708" h="114767">
                      <a:moveTo>
                        <a:pt x="23803" y="106761"/>
                      </a:moveTo>
                      <a:cubicBezTo>
                        <a:pt x="24755" y="103941"/>
                        <a:pt x="26660" y="99240"/>
                        <a:pt x="25707" y="89839"/>
                      </a:cubicBezTo>
                      <a:lnTo>
                        <a:pt x="177097" y="89839"/>
                      </a:lnTo>
                      <a:cubicBezTo>
                        <a:pt x="173288" y="96420"/>
                        <a:pt x="169480" y="104881"/>
                        <a:pt x="163767" y="114282"/>
                      </a:cubicBezTo>
                      <a:cubicBezTo>
                        <a:pt x="160911" y="118983"/>
                        <a:pt x="204709" y="87959"/>
                        <a:pt x="204709" y="87959"/>
                      </a:cubicBezTo>
                      <a:cubicBezTo>
                        <a:pt x="204709" y="87959"/>
                        <a:pt x="188522" y="75737"/>
                        <a:pt x="184714" y="73857"/>
                      </a:cubicBezTo>
                      <a:cubicBezTo>
                        <a:pt x="184714" y="73857"/>
                        <a:pt x="182810" y="76677"/>
                        <a:pt x="180905" y="80438"/>
                      </a:cubicBezTo>
                      <a:lnTo>
                        <a:pt x="179001" y="80438"/>
                      </a:lnTo>
                      <a:lnTo>
                        <a:pt x="179001" y="5227"/>
                      </a:lnTo>
                      <a:lnTo>
                        <a:pt x="157102" y="2407"/>
                      </a:lnTo>
                      <a:lnTo>
                        <a:pt x="157102" y="11808"/>
                      </a:lnTo>
                      <a:lnTo>
                        <a:pt x="128538" y="11808"/>
                      </a:lnTo>
                      <a:lnTo>
                        <a:pt x="128538" y="18389"/>
                      </a:lnTo>
                      <a:lnTo>
                        <a:pt x="157102" y="18389"/>
                      </a:lnTo>
                      <a:lnTo>
                        <a:pt x="157102" y="35311"/>
                      </a:lnTo>
                      <a:lnTo>
                        <a:pt x="128538" y="35311"/>
                      </a:lnTo>
                      <a:lnTo>
                        <a:pt x="128538" y="41892"/>
                      </a:lnTo>
                      <a:lnTo>
                        <a:pt x="157102" y="41892"/>
                      </a:lnTo>
                      <a:lnTo>
                        <a:pt x="157102" y="58815"/>
                      </a:lnTo>
                      <a:lnTo>
                        <a:pt x="128538" y="58815"/>
                      </a:lnTo>
                      <a:lnTo>
                        <a:pt x="128538" y="65395"/>
                      </a:lnTo>
                      <a:lnTo>
                        <a:pt x="157102" y="65395"/>
                      </a:lnTo>
                      <a:lnTo>
                        <a:pt x="157102" y="79497"/>
                      </a:lnTo>
                      <a:lnTo>
                        <a:pt x="45702" y="79497"/>
                      </a:lnTo>
                      <a:lnTo>
                        <a:pt x="45702" y="65395"/>
                      </a:lnTo>
                      <a:lnTo>
                        <a:pt x="57128" y="65395"/>
                      </a:lnTo>
                      <a:lnTo>
                        <a:pt x="57128" y="65395"/>
                      </a:lnTo>
                      <a:lnTo>
                        <a:pt x="79979" y="65395"/>
                      </a:lnTo>
                      <a:cubicBezTo>
                        <a:pt x="81883" y="65395"/>
                        <a:pt x="79979" y="63515"/>
                        <a:pt x="79979" y="63515"/>
                      </a:cubicBezTo>
                      <a:cubicBezTo>
                        <a:pt x="79979" y="63515"/>
                        <a:pt x="69506" y="54114"/>
                        <a:pt x="67601" y="53174"/>
                      </a:cubicBezTo>
                      <a:cubicBezTo>
                        <a:pt x="65697" y="52234"/>
                        <a:pt x="64745" y="53174"/>
                        <a:pt x="64745" y="53174"/>
                      </a:cubicBezTo>
                      <a:lnTo>
                        <a:pt x="58080" y="57874"/>
                      </a:lnTo>
                      <a:lnTo>
                        <a:pt x="45702" y="57874"/>
                      </a:lnTo>
                      <a:lnTo>
                        <a:pt x="45702" y="40952"/>
                      </a:lnTo>
                      <a:lnTo>
                        <a:pt x="57128" y="40952"/>
                      </a:lnTo>
                      <a:lnTo>
                        <a:pt x="67601" y="40952"/>
                      </a:lnTo>
                      <a:lnTo>
                        <a:pt x="79027" y="40952"/>
                      </a:lnTo>
                      <a:cubicBezTo>
                        <a:pt x="80931" y="40952"/>
                        <a:pt x="79027" y="39072"/>
                        <a:pt x="79027" y="39072"/>
                      </a:cubicBezTo>
                      <a:cubicBezTo>
                        <a:pt x="79027" y="39072"/>
                        <a:pt x="68553" y="29670"/>
                        <a:pt x="66649" y="28730"/>
                      </a:cubicBezTo>
                      <a:cubicBezTo>
                        <a:pt x="64745" y="27790"/>
                        <a:pt x="63793" y="28730"/>
                        <a:pt x="63793" y="28730"/>
                      </a:cubicBezTo>
                      <a:lnTo>
                        <a:pt x="57128" y="34371"/>
                      </a:lnTo>
                      <a:lnTo>
                        <a:pt x="44750" y="34371"/>
                      </a:lnTo>
                      <a:lnTo>
                        <a:pt x="44750" y="19329"/>
                      </a:lnTo>
                      <a:cubicBezTo>
                        <a:pt x="53319" y="18389"/>
                        <a:pt x="68553" y="16509"/>
                        <a:pt x="75219" y="13688"/>
                      </a:cubicBezTo>
                      <a:lnTo>
                        <a:pt x="80931" y="14628"/>
                      </a:lnTo>
                      <a:cubicBezTo>
                        <a:pt x="82835" y="15569"/>
                        <a:pt x="82835" y="11808"/>
                        <a:pt x="82835" y="11808"/>
                      </a:cubicBezTo>
                      <a:cubicBezTo>
                        <a:pt x="82835" y="11808"/>
                        <a:pt x="65697" y="2407"/>
                        <a:pt x="63793" y="526"/>
                      </a:cubicBezTo>
                      <a:cubicBezTo>
                        <a:pt x="61889" y="-1354"/>
                        <a:pt x="59984" y="2407"/>
                        <a:pt x="59984" y="2407"/>
                      </a:cubicBezTo>
                      <a:lnTo>
                        <a:pt x="43798" y="14628"/>
                      </a:lnTo>
                      <a:lnTo>
                        <a:pt x="43798" y="2407"/>
                      </a:lnTo>
                      <a:lnTo>
                        <a:pt x="21899" y="2407"/>
                      </a:lnTo>
                      <a:lnTo>
                        <a:pt x="21899" y="78557"/>
                      </a:lnTo>
                      <a:lnTo>
                        <a:pt x="19995" y="78557"/>
                      </a:lnTo>
                      <a:cubicBezTo>
                        <a:pt x="19043" y="74797"/>
                        <a:pt x="17138" y="71036"/>
                        <a:pt x="15234" y="66336"/>
                      </a:cubicBezTo>
                      <a:cubicBezTo>
                        <a:pt x="14282" y="66336"/>
                        <a:pt x="14282" y="66336"/>
                        <a:pt x="14282" y="66336"/>
                      </a:cubicBezTo>
                      <a:cubicBezTo>
                        <a:pt x="14282" y="66336"/>
                        <a:pt x="11425" y="82318"/>
                        <a:pt x="0" y="103941"/>
                      </a:cubicBezTo>
                      <a:cubicBezTo>
                        <a:pt x="952" y="115222"/>
                        <a:pt x="19043" y="116162"/>
                        <a:pt x="23803" y="106761"/>
                      </a:cubicBezTo>
                      <a:close/>
                    </a:path>
                  </a:pathLst>
                </a:custGeom>
                <a:solidFill>
                  <a:srgbClr val="004A93"/>
                </a:solidFill>
                <a:ln w="9514" cap="flat">
                  <a:noFill/>
                  <a:prstDash val="solid"/>
                  <a:miter/>
                </a:ln>
              </p:spPr>
              <p:txBody>
                <a:bodyPr rtlCol="0" anchor="ctr"/>
                <a:lstStyle/>
                <a:p>
                  <a:endParaRPr lang="zh-CN" altLang="en-US"/>
                </a:p>
              </p:txBody>
            </p:sp>
            <p:sp>
              <p:nvSpPr>
                <p:cNvPr id="15" name="任意形状 14">
                  <a:extLst>
                    <a:ext uri="{FF2B5EF4-FFF2-40B4-BE49-F238E27FC236}">
                      <a16:creationId xmlns:a16="http://schemas.microsoft.com/office/drawing/2014/main" id="{9C9BD0C6-4880-4F1E-9282-510A259B4BFB}"/>
                    </a:ext>
                  </a:extLst>
                </p:cNvPr>
                <p:cNvSpPr/>
                <p:nvPr/>
              </p:nvSpPr>
              <p:spPr>
                <a:xfrm>
                  <a:off x="6004932" y="6274916"/>
                  <a:ext cx="47590" cy="35843"/>
                </a:xfrm>
                <a:custGeom>
                  <a:avLst/>
                  <a:gdLst>
                    <a:gd name="connsiteX0" fmla="*/ 936 w 47590"/>
                    <a:gd name="connsiteY0" fmla="*/ 33294 h 35843"/>
                    <a:gd name="connsiteX1" fmla="*/ 23787 w 47590"/>
                    <a:gd name="connsiteY1" fmla="*/ 24833 h 35843"/>
                    <a:gd name="connsiteX2" fmla="*/ 29500 w 47590"/>
                    <a:gd name="connsiteY2" fmla="*/ 34234 h 35843"/>
                    <a:gd name="connsiteX3" fmla="*/ 39021 w 47590"/>
                    <a:gd name="connsiteY3" fmla="*/ 21072 h 35843"/>
                    <a:gd name="connsiteX4" fmla="*/ 35213 w 47590"/>
                    <a:gd name="connsiteY4" fmla="*/ 17312 h 35843"/>
                    <a:gd name="connsiteX5" fmla="*/ 41878 w 47590"/>
                    <a:gd name="connsiteY5" fmla="*/ 11671 h 35843"/>
                    <a:gd name="connsiteX6" fmla="*/ 47591 w 47590"/>
                    <a:gd name="connsiteY6" fmla="*/ 6970 h 35843"/>
                    <a:gd name="connsiteX7" fmla="*/ 31404 w 47590"/>
                    <a:gd name="connsiteY7" fmla="*/ 389 h 35843"/>
                    <a:gd name="connsiteX8" fmla="*/ 29500 w 47590"/>
                    <a:gd name="connsiteY8" fmla="*/ 1330 h 35843"/>
                    <a:gd name="connsiteX9" fmla="*/ 23787 w 47590"/>
                    <a:gd name="connsiteY9" fmla="*/ 10731 h 35843"/>
                    <a:gd name="connsiteX10" fmla="*/ 8553 w 47590"/>
                    <a:gd name="connsiteY10" fmla="*/ 6030 h 35843"/>
                    <a:gd name="connsiteX11" fmla="*/ 8553 w 47590"/>
                    <a:gd name="connsiteY11" fmla="*/ 6970 h 35843"/>
                    <a:gd name="connsiteX12" fmla="*/ 18074 w 47590"/>
                    <a:gd name="connsiteY12" fmla="*/ 18252 h 35843"/>
                    <a:gd name="connsiteX13" fmla="*/ 936 w 47590"/>
                    <a:gd name="connsiteY13" fmla="*/ 33294 h 3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590" h="35843">
                      <a:moveTo>
                        <a:pt x="936" y="33294"/>
                      </a:moveTo>
                      <a:cubicBezTo>
                        <a:pt x="-3825" y="37995"/>
                        <a:pt x="10457" y="32354"/>
                        <a:pt x="23787" y="24833"/>
                      </a:cubicBezTo>
                      <a:cubicBezTo>
                        <a:pt x="25692" y="27653"/>
                        <a:pt x="27596" y="31414"/>
                        <a:pt x="29500" y="34234"/>
                      </a:cubicBezTo>
                      <a:cubicBezTo>
                        <a:pt x="34261" y="39875"/>
                        <a:pt x="42830" y="29533"/>
                        <a:pt x="39021" y="21072"/>
                      </a:cubicBezTo>
                      <a:cubicBezTo>
                        <a:pt x="38069" y="20132"/>
                        <a:pt x="37117" y="18252"/>
                        <a:pt x="35213" y="17312"/>
                      </a:cubicBezTo>
                      <a:cubicBezTo>
                        <a:pt x="38069" y="15431"/>
                        <a:pt x="40926" y="13551"/>
                        <a:pt x="41878" y="11671"/>
                      </a:cubicBezTo>
                      <a:lnTo>
                        <a:pt x="47591" y="6970"/>
                      </a:lnTo>
                      <a:cubicBezTo>
                        <a:pt x="47591" y="6970"/>
                        <a:pt x="33309" y="389"/>
                        <a:pt x="31404" y="389"/>
                      </a:cubicBezTo>
                      <a:cubicBezTo>
                        <a:pt x="28548" y="-551"/>
                        <a:pt x="29500" y="389"/>
                        <a:pt x="29500" y="1330"/>
                      </a:cubicBezTo>
                      <a:cubicBezTo>
                        <a:pt x="27596" y="4150"/>
                        <a:pt x="25692" y="6970"/>
                        <a:pt x="23787" y="10731"/>
                      </a:cubicBezTo>
                      <a:cubicBezTo>
                        <a:pt x="19979" y="8851"/>
                        <a:pt x="15218" y="6970"/>
                        <a:pt x="8553" y="6030"/>
                      </a:cubicBezTo>
                      <a:cubicBezTo>
                        <a:pt x="8553" y="6030"/>
                        <a:pt x="7601" y="6970"/>
                        <a:pt x="8553" y="6970"/>
                      </a:cubicBezTo>
                      <a:cubicBezTo>
                        <a:pt x="8553" y="6970"/>
                        <a:pt x="12362" y="11671"/>
                        <a:pt x="18074" y="18252"/>
                      </a:cubicBezTo>
                      <a:cubicBezTo>
                        <a:pt x="10457" y="26713"/>
                        <a:pt x="936" y="33294"/>
                        <a:pt x="936" y="33294"/>
                      </a:cubicBezTo>
                      <a:close/>
                    </a:path>
                  </a:pathLst>
                </a:custGeom>
                <a:solidFill>
                  <a:srgbClr val="004A93"/>
                </a:solidFill>
                <a:ln w="9514" cap="flat">
                  <a:noFill/>
                  <a:prstDash val="solid"/>
                  <a:miter/>
                </a:ln>
              </p:spPr>
              <p:txBody>
                <a:bodyPr rtlCol="0" anchor="ctr"/>
                <a:lstStyle/>
                <a:p>
                  <a:endParaRPr lang="zh-CN" altLang="en-US"/>
                </a:p>
              </p:txBody>
            </p:sp>
            <p:sp>
              <p:nvSpPr>
                <p:cNvPr id="16" name="任意形状 15">
                  <a:extLst>
                    <a:ext uri="{FF2B5EF4-FFF2-40B4-BE49-F238E27FC236}">
                      <a16:creationId xmlns:a16="http://schemas.microsoft.com/office/drawing/2014/main" id="{2345A665-C43A-701B-7CE0-4B7777A43DB7}"/>
                    </a:ext>
                  </a:extLst>
                </p:cNvPr>
                <p:cNvSpPr/>
                <p:nvPr/>
              </p:nvSpPr>
              <p:spPr>
                <a:xfrm>
                  <a:off x="4699147" y="6273426"/>
                  <a:ext cx="201294" cy="183429"/>
                </a:xfrm>
                <a:custGeom>
                  <a:avLst/>
                  <a:gdLst>
                    <a:gd name="connsiteX0" fmla="*/ 185108 w 201294"/>
                    <a:gd name="connsiteY0" fmla="*/ 173924 h 183429"/>
                    <a:gd name="connsiteX1" fmla="*/ 180348 w 201294"/>
                    <a:gd name="connsiteY1" fmla="*/ 127858 h 183429"/>
                    <a:gd name="connsiteX2" fmla="*/ 178443 w 201294"/>
                    <a:gd name="connsiteY2" fmla="*/ 127858 h 183429"/>
                    <a:gd name="connsiteX3" fmla="*/ 161305 w 201294"/>
                    <a:gd name="connsiteY3" fmla="*/ 160762 h 183429"/>
                    <a:gd name="connsiteX4" fmla="*/ 116555 w 201294"/>
                    <a:gd name="connsiteY4" fmla="*/ 160762 h 183429"/>
                    <a:gd name="connsiteX5" fmla="*/ 98464 w 201294"/>
                    <a:gd name="connsiteY5" fmla="*/ 153241 h 183429"/>
                    <a:gd name="connsiteX6" fmla="*/ 98464 w 201294"/>
                    <a:gd name="connsiteY6" fmla="*/ 138199 h 183429"/>
                    <a:gd name="connsiteX7" fmla="*/ 136550 w 201294"/>
                    <a:gd name="connsiteY7" fmla="*/ 138199 h 183429"/>
                    <a:gd name="connsiteX8" fmla="*/ 136550 w 201294"/>
                    <a:gd name="connsiteY8" fmla="*/ 144780 h 183429"/>
                    <a:gd name="connsiteX9" fmla="*/ 158449 w 201294"/>
                    <a:gd name="connsiteY9" fmla="*/ 144780 h 183429"/>
                    <a:gd name="connsiteX10" fmla="*/ 158449 w 201294"/>
                    <a:gd name="connsiteY10" fmla="*/ 107175 h 183429"/>
                    <a:gd name="connsiteX11" fmla="*/ 181300 w 201294"/>
                    <a:gd name="connsiteY11" fmla="*/ 121277 h 183429"/>
                    <a:gd name="connsiteX12" fmla="*/ 188917 w 201294"/>
                    <a:gd name="connsiteY12" fmla="*/ 118456 h 183429"/>
                    <a:gd name="connsiteX13" fmla="*/ 201295 w 201294"/>
                    <a:gd name="connsiteY13" fmla="*/ 101534 h 183429"/>
                    <a:gd name="connsiteX14" fmla="*/ 201295 w 201294"/>
                    <a:gd name="connsiteY14" fmla="*/ 99654 h 183429"/>
                    <a:gd name="connsiteX15" fmla="*/ 148927 w 201294"/>
                    <a:gd name="connsiteY15" fmla="*/ 75210 h 183429"/>
                    <a:gd name="connsiteX16" fmla="*/ 161305 w 201294"/>
                    <a:gd name="connsiteY16" fmla="*/ 75210 h 183429"/>
                    <a:gd name="connsiteX17" fmla="*/ 199390 w 201294"/>
                    <a:gd name="connsiteY17" fmla="*/ 75210 h 183429"/>
                    <a:gd name="connsiteX18" fmla="*/ 200342 w 201294"/>
                    <a:gd name="connsiteY18" fmla="*/ 71450 h 183429"/>
                    <a:gd name="connsiteX19" fmla="*/ 179396 w 201294"/>
                    <a:gd name="connsiteY19" fmla="*/ 54528 h 183429"/>
                    <a:gd name="connsiteX20" fmla="*/ 174635 w 201294"/>
                    <a:gd name="connsiteY20" fmla="*/ 54528 h 183429"/>
                    <a:gd name="connsiteX21" fmla="*/ 161305 w 201294"/>
                    <a:gd name="connsiteY21" fmla="*/ 65809 h 183429"/>
                    <a:gd name="connsiteX22" fmla="*/ 156544 w 201294"/>
                    <a:gd name="connsiteY22" fmla="*/ 65809 h 183429"/>
                    <a:gd name="connsiteX23" fmla="*/ 156544 w 201294"/>
                    <a:gd name="connsiteY23" fmla="*/ 35725 h 183429"/>
                    <a:gd name="connsiteX24" fmla="*/ 194630 w 201294"/>
                    <a:gd name="connsiteY24" fmla="*/ 35725 h 183429"/>
                    <a:gd name="connsiteX25" fmla="*/ 195582 w 201294"/>
                    <a:gd name="connsiteY25" fmla="*/ 31964 h 183429"/>
                    <a:gd name="connsiteX26" fmla="*/ 174635 w 201294"/>
                    <a:gd name="connsiteY26" fmla="*/ 15042 h 183429"/>
                    <a:gd name="connsiteX27" fmla="*/ 169874 w 201294"/>
                    <a:gd name="connsiteY27" fmla="*/ 15042 h 183429"/>
                    <a:gd name="connsiteX28" fmla="*/ 157496 w 201294"/>
                    <a:gd name="connsiteY28" fmla="*/ 25384 h 183429"/>
                    <a:gd name="connsiteX29" fmla="*/ 157496 w 201294"/>
                    <a:gd name="connsiteY29" fmla="*/ 2820 h 183429"/>
                    <a:gd name="connsiteX30" fmla="*/ 135597 w 201294"/>
                    <a:gd name="connsiteY30" fmla="*/ 0 h 183429"/>
                    <a:gd name="connsiteX31" fmla="*/ 135597 w 201294"/>
                    <a:gd name="connsiteY31" fmla="*/ 26324 h 183429"/>
                    <a:gd name="connsiteX32" fmla="*/ 106081 w 201294"/>
                    <a:gd name="connsiteY32" fmla="*/ 26324 h 183429"/>
                    <a:gd name="connsiteX33" fmla="*/ 106081 w 201294"/>
                    <a:gd name="connsiteY33" fmla="*/ 0 h 183429"/>
                    <a:gd name="connsiteX34" fmla="*/ 84182 w 201294"/>
                    <a:gd name="connsiteY34" fmla="*/ 0 h 183429"/>
                    <a:gd name="connsiteX35" fmla="*/ 84182 w 201294"/>
                    <a:gd name="connsiteY35" fmla="*/ 26324 h 183429"/>
                    <a:gd name="connsiteX36" fmla="*/ 55618 w 201294"/>
                    <a:gd name="connsiteY36" fmla="*/ 26324 h 183429"/>
                    <a:gd name="connsiteX37" fmla="*/ 53714 w 201294"/>
                    <a:gd name="connsiteY37" fmla="*/ 20683 h 183429"/>
                    <a:gd name="connsiteX38" fmla="*/ 9916 w 201294"/>
                    <a:gd name="connsiteY38" fmla="*/ 3761 h 183429"/>
                    <a:gd name="connsiteX39" fmla="*/ 9916 w 201294"/>
                    <a:gd name="connsiteY39" fmla="*/ 4701 h 183429"/>
                    <a:gd name="connsiteX40" fmla="*/ 39432 w 201294"/>
                    <a:gd name="connsiteY40" fmla="*/ 37605 h 183429"/>
                    <a:gd name="connsiteX41" fmla="*/ 52762 w 201294"/>
                    <a:gd name="connsiteY41" fmla="*/ 34785 h 183429"/>
                    <a:gd name="connsiteX42" fmla="*/ 60379 w 201294"/>
                    <a:gd name="connsiteY42" fmla="*/ 34785 h 183429"/>
                    <a:gd name="connsiteX43" fmla="*/ 25150 w 201294"/>
                    <a:gd name="connsiteY43" fmla="*/ 116576 h 183429"/>
                    <a:gd name="connsiteX44" fmla="*/ 8964 w 201294"/>
                    <a:gd name="connsiteY44" fmla="*/ 125977 h 183429"/>
                    <a:gd name="connsiteX45" fmla="*/ 1347 w 201294"/>
                    <a:gd name="connsiteY45" fmla="*/ 126918 h 183429"/>
                    <a:gd name="connsiteX46" fmla="*/ 394 w 201294"/>
                    <a:gd name="connsiteY46" fmla="*/ 129738 h 183429"/>
                    <a:gd name="connsiteX47" fmla="*/ 7059 w 201294"/>
                    <a:gd name="connsiteY47" fmla="*/ 130678 h 183429"/>
                    <a:gd name="connsiteX48" fmla="*/ 22293 w 201294"/>
                    <a:gd name="connsiteY48" fmla="*/ 179565 h 183429"/>
                    <a:gd name="connsiteX49" fmla="*/ 48001 w 201294"/>
                    <a:gd name="connsiteY49" fmla="*/ 165463 h 183429"/>
                    <a:gd name="connsiteX50" fmla="*/ 36575 w 201294"/>
                    <a:gd name="connsiteY50" fmla="*/ 134439 h 183429"/>
                    <a:gd name="connsiteX51" fmla="*/ 37528 w 201294"/>
                    <a:gd name="connsiteY51" fmla="*/ 130678 h 183429"/>
                    <a:gd name="connsiteX52" fmla="*/ 39432 w 201294"/>
                    <a:gd name="connsiteY52" fmla="*/ 130678 h 183429"/>
                    <a:gd name="connsiteX53" fmla="*/ 79421 w 201294"/>
                    <a:gd name="connsiteY53" fmla="*/ 110935 h 183429"/>
                    <a:gd name="connsiteX54" fmla="*/ 79421 w 201294"/>
                    <a:gd name="connsiteY54" fmla="*/ 157002 h 183429"/>
                    <a:gd name="connsiteX55" fmla="*/ 79421 w 201294"/>
                    <a:gd name="connsiteY55" fmla="*/ 157002 h 183429"/>
                    <a:gd name="connsiteX56" fmla="*/ 79421 w 201294"/>
                    <a:gd name="connsiteY56" fmla="*/ 160762 h 183429"/>
                    <a:gd name="connsiteX57" fmla="*/ 79421 w 201294"/>
                    <a:gd name="connsiteY57" fmla="*/ 160762 h 183429"/>
                    <a:gd name="connsiteX58" fmla="*/ 79421 w 201294"/>
                    <a:gd name="connsiteY58" fmla="*/ 161702 h 183429"/>
                    <a:gd name="connsiteX59" fmla="*/ 97512 w 201294"/>
                    <a:gd name="connsiteY59" fmla="*/ 177685 h 183429"/>
                    <a:gd name="connsiteX60" fmla="*/ 163209 w 201294"/>
                    <a:gd name="connsiteY60" fmla="*/ 177685 h 183429"/>
                    <a:gd name="connsiteX61" fmla="*/ 185108 w 201294"/>
                    <a:gd name="connsiteY61" fmla="*/ 173924 h 183429"/>
                    <a:gd name="connsiteX62" fmla="*/ 104177 w 201294"/>
                    <a:gd name="connsiteY62" fmla="*/ 37605 h 183429"/>
                    <a:gd name="connsiteX63" fmla="*/ 133693 w 201294"/>
                    <a:gd name="connsiteY63" fmla="*/ 37605 h 183429"/>
                    <a:gd name="connsiteX64" fmla="*/ 133693 w 201294"/>
                    <a:gd name="connsiteY64" fmla="*/ 67689 h 183429"/>
                    <a:gd name="connsiteX65" fmla="*/ 104177 w 201294"/>
                    <a:gd name="connsiteY65" fmla="*/ 67689 h 183429"/>
                    <a:gd name="connsiteX66" fmla="*/ 104177 w 201294"/>
                    <a:gd name="connsiteY66" fmla="*/ 37605 h 183429"/>
                    <a:gd name="connsiteX67" fmla="*/ 99416 w 201294"/>
                    <a:gd name="connsiteY67" fmla="*/ 89312 h 183429"/>
                    <a:gd name="connsiteX68" fmla="*/ 107985 w 201294"/>
                    <a:gd name="connsiteY68" fmla="*/ 76151 h 183429"/>
                    <a:gd name="connsiteX69" fmla="*/ 137502 w 201294"/>
                    <a:gd name="connsiteY69" fmla="*/ 76151 h 183429"/>
                    <a:gd name="connsiteX70" fmla="*/ 146071 w 201294"/>
                    <a:gd name="connsiteY70" fmla="*/ 92133 h 183429"/>
                    <a:gd name="connsiteX71" fmla="*/ 136550 w 201294"/>
                    <a:gd name="connsiteY71" fmla="*/ 91193 h 183429"/>
                    <a:gd name="connsiteX72" fmla="*/ 136550 w 201294"/>
                    <a:gd name="connsiteY72" fmla="*/ 98714 h 183429"/>
                    <a:gd name="connsiteX73" fmla="*/ 98464 w 201294"/>
                    <a:gd name="connsiteY73" fmla="*/ 98714 h 183429"/>
                    <a:gd name="connsiteX74" fmla="*/ 98464 w 201294"/>
                    <a:gd name="connsiteY74" fmla="*/ 89312 h 183429"/>
                    <a:gd name="connsiteX75" fmla="*/ 99416 w 201294"/>
                    <a:gd name="connsiteY75" fmla="*/ 108115 h 183429"/>
                    <a:gd name="connsiteX76" fmla="*/ 137502 w 201294"/>
                    <a:gd name="connsiteY76" fmla="*/ 108115 h 183429"/>
                    <a:gd name="connsiteX77" fmla="*/ 137502 w 201294"/>
                    <a:gd name="connsiteY77" fmla="*/ 129738 h 183429"/>
                    <a:gd name="connsiteX78" fmla="*/ 99416 w 201294"/>
                    <a:gd name="connsiteY78" fmla="*/ 129738 h 183429"/>
                    <a:gd name="connsiteX79" fmla="*/ 99416 w 201294"/>
                    <a:gd name="connsiteY79" fmla="*/ 108115 h 183429"/>
                    <a:gd name="connsiteX80" fmla="*/ 37528 w 201294"/>
                    <a:gd name="connsiteY80" fmla="*/ 129738 h 183429"/>
                    <a:gd name="connsiteX81" fmla="*/ 37528 w 201294"/>
                    <a:gd name="connsiteY81" fmla="*/ 129738 h 183429"/>
                    <a:gd name="connsiteX82" fmla="*/ 51810 w 201294"/>
                    <a:gd name="connsiteY82" fmla="*/ 77091 h 183429"/>
                    <a:gd name="connsiteX83" fmla="*/ 78469 w 201294"/>
                    <a:gd name="connsiteY83" fmla="*/ 77091 h 183429"/>
                    <a:gd name="connsiteX84" fmla="*/ 37528 w 201294"/>
                    <a:gd name="connsiteY84" fmla="*/ 129738 h 183429"/>
                    <a:gd name="connsiteX85" fmla="*/ 82278 w 201294"/>
                    <a:gd name="connsiteY85" fmla="*/ 67689 h 183429"/>
                    <a:gd name="connsiteX86" fmla="*/ 54666 w 201294"/>
                    <a:gd name="connsiteY86" fmla="*/ 67689 h 183429"/>
                    <a:gd name="connsiteX87" fmla="*/ 63235 w 201294"/>
                    <a:gd name="connsiteY87" fmla="*/ 37605 h 183429"/>
                    <a:gd name="connsiteX88" fmla="*/ 82278 w 201294"/>
                    <a:gd name="connsiteY88" fmla="*/ 37605 h 183429"/>
                    <a:gd name="connsiteX89" fmla="*/ 82278 w 201294"/>
                    <a:gd name="connsiteY89" fmla="*/ 67689 h 18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01294" h="183429">
                      <a:moveTo>
                        <a:pt x="185108" y="173924"/>
                      </a:moveTo>
                      <a:cubicBezTo>
                        <a:pt x="194630" y="155121"/>
                        <a:pt x="175587" y="173924"/>
                        <a:pt x="180348" y="127858"/>
                      </a:cubicBezTo>
                      <a:cubicBezTo>
                        <a:pt x="179396" y="125977"/>
                        <a:pt x="178443" y="126918"/>
                        <a:pt x="178443" y="127858"/>
                      </a:cubicBezTo>
                      <a:cubicBezTo>
                        <a:pt x="178443" y="127858"/>
                        <a:pt x="170826" y="148541"/>
                        <a:pt x="161305" y="160762"/>
                      </a:cubicBezTo>
                      <a:cubicBezTo>
                        <a:pt x="158449" y="160762"/>
                        <a:pt x="127980" y="160762"/>
                        <a:pt x="116555" y="160762"/>
                      </a:cubicBezTo>
                      <a:cubicBezTo>
                        <a:pt x="108938" y="160762"/>
                        <a:pt x="97512" y="161702"/>
                        <a:pt x="98464" y="153241"/>
                      </a:cubicBezTo>
                      <a:lnTo>
                        <a:pt x="98464" y="138199"/>
                      </a:lnTo>
                      <a:lnTo>
                        <a:pt x="136550" y="138199"/>
                      </a:lnTo>
                      <a:lnTo>
                        <a:pt x="136550" y="144780"/>
                      </a:lnTo>
                      <a:lnTo>
                        <a:pt x="158449" y="144780"/>
                      </a:lnTo>
                      <a:lnTo>
                        <a:pt x="158449" y="107175"/>
                      </a:lnTo>
                      <a:cubicBezTo>
                        <a:pt x="168922" y="116576"/>
                        <a:pt x="177491" y="119396"/>
                        <a:pt x="181300" y="121277"/>
                      </a:cubicBezTo>
                      <a:cubicBezTo>
                        <a:pt x="187965" y="123157"/>
                        <a:pt x="187013" y="121277"/>
                        <a:pt x="188917" y="118456"/>
                      </a:cubicBezTo>
                      <a:cubicBezTo>
                        <a:pt x="190821" y="109995"/>
                        <a:pt x="191773" y="104354"/>
                        <a:pt x="201295" y="101534"/>
                      </a:cubicBezTo>
                      <a:cubicBezTo>
                        <a:pt x="201295" y="101534"/>
                        <a:pt x="201295" y="100594"/>
                        <a:pt x="201295" y="99654"/>
                      </a:cubicBezTo>
                      <a:cubicBezTo>
                        <a:pt x="178443" y="94953"/>
                        <a:pt x="165114" y="93073"/>
                        <a:pt x="148927" y="75210"/>
                      </a:cubicBezTo>
                      <a:lnTo>
                        <a:pt x="161305" y="75210"/>
                      </a:lnTo>
                      <a:lnTo>
                        <a:pt x="199390" y="75210"/>
                      </a:lnTo>
                      <a:cubicBezTo>
                        <a:pt x="202247" y="75210"/>
                        <a:pt x="200342" y="71450"/>
                        <a:pt x="200342" y="71450"/>
                      </a:cubicBezTo>
                      <a:cubicBezTo>
                        <a:pt x="200342" y="71450"/>
                        <a:pt x="182252" y="55468"/>
                        <a:pt x="179396" y="54528"/>
                      </a:cubicBezTo>
                      <a:cubicBezTo>
                        <a:pt x="175587" y="52647"/>
                        <a:pt x="174635" y="54528"/>
                        <a:pt x="174635" y="54528"/>
                      </a:cubicBezTo>
                      <a:lnTo>
                        <a:pt x="161305" y="65809"/>
                      </a:lnTo>
                      <a:lnTo>
                        <a:pt x="156544" y="65809"/>
                      </a:lnTo>
                      <a:lnTo>
                        <a:pt x="156544" y="35725"/>
                      </a:lnTo>
                      <a:cubicBezTo>
                        <a:pt x="160353" y="35725"/>
                        <a:pt x="190821" y="35725"/>
                        <a:pt x="194630" y="35725"/>
                      </a:cubicBezTo>
                      <a:cubicBezTo>
                        <a:pt x="197486" y="35725"/>
                        <a:pt x="195582" y="31964"/>
                        <a:pt x="195582" y="31964"/>
                      </a:cubicBezTo>
                      <a:cubicBezTo>
                        <a:pt x="195582" y="31964"/>
                        <a:pt x="177491" y="15982"/>
                        <a:pt x="174635" y="15042"/>
                      </a:cubicBezTo>
                      <a:cubicBezTo>
                        <a:pt x="170826" y="13162"/>
                        <a:pt x="169874" y="15042"/>
                        <a:pt x="169874" y="15042"/>
                      </a:cubicBezTo>
                      <a:lnTo>
                        <a:pt x="157496" y="25384"/>
                      </a:lnTo>
                      <a:lnTo>
                        <a:pt x="157496" y="2820"/>
                      </a:lnTo>
                      <a:lnTo>
                        <a:pt x="135597" y="0"/>
                      </a:lnTo>
                      <a:lnTo>
                        <a:pt x="135597" y="26324"/>
                      </a:lnTo>
                      <a:lnTo>
                        <a:pt x="106081" y="26324"/>
                      </a:lnTo>
                      <a:lnTo>
                        <a:pt x="106081" y="0"/>
                      </a:lnTo>
                      <a:lnTo>
                        <a:pt x="84182" y="0"/>
                      </a:lnTo>
                      <a:lnTo>
                        <a:pt x="84182" y="26324"/>
                      </a:lnTo>
                      <a:lnTo>
                        <a:pt x="55618" y="26324"/>
                      </a:lnTo>
                      <a:cubicBezTo>
                        <a:pt x="55618" y="24443"/>
                        <a:pt x="54666" y="22563"/>
                        <a:pt x="53714" y="20683"/>
                      </a:cubicBezTo>
                      <a:cubicBezTo>
                        <a:pt x="51810" y="18803"/>
                        <a:pt x="40384" y="5641"/>
                        <a:pt x="9916" y="3761"/>
                      </a:cubicBezTo>
                      <a:cubicBezTo>
                        <a:pt x="9916" y="4701"/>
                        <a:pt x="8964" y="4701"/>
                        <a:pt x="9916" y="4701"/>
                      </a:cubicBezTo>
                      <a:cubicBezTo>
                        <a:pt x="9916" y="4701"/>
                        <a:pt x="23246" y="14102"/>
                        <a:pt x="39432" y="37605"/>
                      </a:cubicBezTo>
                      <a:cubicBezTo>
                        <a:pt x="44193" y="44186"/>
                        <a:pt x="49905" y="40426"/>
                        <a:pt x="52762" y="34785"/>
                      </a:cubicBezTo>
                      <a:lnTo>
                        <a:pt x="60379" y="34785"/>
                      </a:lnTo>
                      <a:cubicBezTo>
                        <a:pt x="51810" y="63929"/>
                        <a:pt x="40384" y="89312"/>
                        <a:pt x="25150" y="116576"/>
                      </a:cubicBezTo>
                      <a:cubicBezTo>
                        <a:pt x="24198" y="118456"/>
                        <a:pt x="17533" y="125977"/>
                        <a:pt x="8964" y="125977"/>
                      </a:cubicBezTo>
                      <a:lnTo>
                        <a:pt x="1347" y="126918"/>
                      </a:lnTo>
                      <a:cubicBezTo>
                        <a:pt x="394" y="126918"/>
                        <a:pt x="-558" y="127858"/>
                        <a:pt x="394" y="129738"/>
                      </a:cubicBezTo>
                      <a:cubicBezTo>
                        <a:pt x="5155" y="131618"/>
                        <a:pt x="3251" y="128798"/>
                        <a:pt x="7059" y="130678"/>
                      </a:cubicBezTo>
                      <a:cubicBezTo>
                        <a:pt x="27054" y="134439"/>
                        <a:pt x="20389" y="167343"/>
                        <a:pt x="22293" y="179565"/>
                      </a:cubicBezTo>
                      <a:cubicBezTo>
                        <a:pt x="21341" y="187086"/>
                        <a:pt x="45145" y="184265"/>
                        <a:pt x="48001" y="165463"/>
                      </a:cubicBezTo>
                      <a:cubicBezTo>
                        <a:pt x="47049" y="150421"/>
                        <a:pt x="42288" y="143840"/>
                        <a:pt x="36575" y="134439"/>
                      </a:cubicBezTo>
                      <a:cubicBezTo>
                        <a:pt x="36575" y="133498"/>
                        <a:pt x="37528" y="131618"/>
                        <a:pt x="37528" y="130678"/>
                      </a:cubicBezTo>
                      <a:cubicBezTo>
                        <a:pt x="37528" y="130678"/>
                        <a:pt x="38480" y="130678"/>
                        <a:pt x="39432" y="130678"/>
                      </a:cubicBezTo>
                      <a:cubicBezTo>
                        <a:pt x="54666" y="127858"/>
                        <a:pt x="67996" y="120337"/>
                        <a:pt x="79421" y="110935"/>
                      </a:cubicBezTo>
                      <a:lnTo>
                        <a:pt x="79421" y="157002"/>
                      </a:lnTo>
                      <a:lnTo>
                        <a:pt x="79421" y="157002"/>
                      </a:lnTo>
                      <a:lnTo>
                        <a:pt x="79421" y="160762"/>
                      </a:lnTo>
                      <a:lnTo>
                        <a:pt x="79421" y="160762"/>
                      </a:lnTo>
                      <a:lnTo>
                        <a:pt x="79421" y="161702"/>
                      </a:lnTo>
                      <a:cubicBezTo>
                        <a:pt x="81326" y="172984"/>
                        <a:pt x="90847" y="177685"/>
                        <a:pt x="97512" y="177685"/>
                      </a:cubicBezTo>
                      <a:cubicBezTo>
                        <a:pt x="119411" y="177685"/>
                        <a:pt x="144167" y="177685"/>
                        <a:pt x="163209" y="177685"/>
                      </a:cubicBezTo>
                      <a:cubicBezTo>
                        <a:pt x="175587" y="179565"/>
                        <a:pt x="182252" y="178625"/>
                        <a:pt x="185108" y="173924"/>
                      </a:cubicBezTo>
                      <a:close/>
                      <a:moveTo>
                        <a:pt x="104177" y="37605"/>
                      </a:moveTo>
                      <a:lnTo>
                        <a:pt x="133693" y="37605"/>
                      </a:lnTo>
                      <a:lnTo>
                        <a:pt x="133693" y="67689"/>
                      </a:lnTo>
                      <a:lnTo>
                        <a:pt x="104177" y="67689"/>
                      </a:lnTo>
                      <a:lnTo>
                        <a:pt x="104177" y="37605"/>
                      </a:lnTo>
                      <a:close/>
                      <a:moveTo>
                        <a:pt x="99416" y="89312"/>
                      </a:moveTo>
                      <a:cubicBezTo>
                        <a:pt x="103225" y="84612"/>
                        <a:pt x="106081" y="79911"/>
                        <a:pt x="107985" y="76151"/>
                      </a:cubicBezTo>
                      <a:lnTo>
                        <a:pt x="137502" y="76151"/>
                      </a:lnTo>
                      <a:cubicBezTo>
                        <a:pt x="140358" y="82731"/>
                        <a:pt x="143214" y="87432"/>
                        <a:pt x="146071" y="92133"/>
                      </a:cubicBezTo>
                      <a:lnTo>
                        <a:pt x="136550" y="91193"/>
                      </a:lnTo>
                      <a:lnTo>
                        <a:pt x="136550" y="98714"/>
                      </a:lnTo>
                      <a:lnTo>
                        <a:pt x="98464" y="98714"/>
                      </a:lnTo>
                      <a:lnTo>
                        <a:pt x="98464" y="89312"/>
                      </a:lnTo>
                      <a:close/>
                      <a:moveTo>
                        <a:pt x="99416" y="108115"/>
                      </a:moveTo>
                      <a:lnTo>
                        <a:pt x="137502" y="108115"/>
                      </a:lnTo>
                      <a:lnTo>
                        <a:pt x="137502" y="129738"/>
                      </a:lnTo>
                      <a:lnTo>
                        <a:pt x="99416" y="129738"/>
                      </a:lnTo>
                      <a:lnTo>
                        <a:pt x="99416" y="108115"/>
                      </a:lnTo>
                      <a:close/>
                      <a:moveTo>
                        <a:pt x="37528" y="129738"/>
                      </a:moveTo>
                      <a:cubicBezTo>
                        <a:pt x="37528" y="129738"/>
                        <a:pt x="37528" y="129738"/>
                        <a:pt x="37528" y="129738"/>
                      </a:cubicBezTo>
                      <a:cubicBezTo>
                        <a:pt x="40384" y="117516"/>
                        <a:pt x="46097" y="96833"/>
                        <a:pt x="51810" y="77091"/>
                      </a:cubicBezTo>
                      <a:lnTo>
                        <a:pt x="78469" y="77091"/>
                      </a:lnTo>
                      <a:cubicBezTo>
                        <a:pt x="74661" y="89312"/>
                        <a:pt x="62283" y="117516"/>
                        <a:pt x="37528" y="129738"/>
                      </a:cubicBezTo>
                      <a:close/>
                      <a:moveTo>
                        <a:pt x="82278" y="67689"/>
                      </a:moveTo>
                      <a:lnTo>
                        <a:pt x="54666" y="67689"/>
                      </a:lnTo>
                      <a:cubicBezTo>
                        <a:pt x="58475" y="55468"/>
                        <a:pt x="61331" y="44186"/>
                        <a:pt x="63235" y="37605"/>
                      </a:cubicBezTo>
                      <a:lnTo>
                        <a:pt x="82278" y="37605"/>
                      </a:lnTo>
                      <a:lnTo>
                        <a:pt x="82278" y="67689"/>
                      </a:lnTo>
                      <a:close/>
                    </a:path>
                  </a:pathLst>
                </a:custGeom>
                <a:solidFill>
                  <a:srgbClr val="004A93"/>
                </a:solidFill>
                <a:ln w="9514" cap="flat">
                  <a:noFill/>
                  <a:prstDash val="solid"/>
                  <a:miter/>
                </a:ln>
              </p:spPr>
              <p:txBody>
                <a:bodyPr rtlCol="0" anchor="ctr"/>
                <a:lstStyle/>
                <a:p>
                  <a:endParaRPr lang="zh-CN" altLang="en-US"/>
                </a:p>
              </p:txBody>
            </p:sp>
            <p:sp>
              <p:nvSpPr>
                <p:cNvPr id="17" name="任意形状 16">
                  <a:extLst>
                    <a:ext uri="{FF2B5EF4-FFF2-40B4-BE49-F238E27FC236}">
                      <a16:creationId xmlns:a16="http://schemas.microsoft.com/office/drawing/2014/main" id="{75F853AE-3049-5216-EDEF-0F6FDB6E43DF}"/>
                    </a:ext>
                  </a:extLst>
                </p:cNvPr>
                <p:cNvSpPr/>
                <p:nvPr/>
              </p:nvSpPr>
              <p:spPr>
                <a:xfrm>
                  <a:off x="4698166" y="6321372"/>
                  <a:ext cx="40146" cy="37671"/>
                </a:xfrm>
                <a:custGeom>
                  <a:avLst/>
                  <a:gdLst>
                    <a:gd name="connsiteX0" fmla="*/ 26131 w 40146"/>
                    <a:gd name="connsiteY0" fmla="*/ 35725 h 37671"/>
                    <a:gd name="connsiteX1" fmla="*/ 38509 w 40146"/>
                    <a:gd name="connsiteY1" fmla="*/ 16922 h 37671"/>
                    <a:gd name="connsiteX2" fmla="*/ 423 w 40146"/>
                    <a:gd name="connsiteY2" fmla="*/ 0 h 37671"/>
                    <a:gd name="connsiteX3" fmla="*/ 423 w 40146"/>
                    <a:gd name="connsiteY3" fmla="*/ 940 h 37671"/>
                    <a:gd name="connsiteX4" fmla="*/ 26131 w 40146"/>
                    <a:gd name="connsiteY4" fmla="*/ 35725 h 3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6" h="37671">
                      <a:moveTo>
                        <a:pt x="26131" y="35725"/>
                      </a:moveTo>
                      <a:cubicBezTo>
                        <a:pt x="33748" y="43246"/>
                        <a:pt x="44221" y="27264"/>
                        <a:pt x="38509" y="16922"/>
                      </a:cubicBezTo>
                      <a:cubicBezTo>
                        <a:pt x="35652" y="13162"/>
                        <a:pt x="28035" y="2820"/>
                        <a:pt x="423" y="0"/>
                      </a:cubicBezTo>
                      <a:cubicBezTo>
                        <a:pt x="423" y="940"/>
                        <a:pt x="-529" y="940"/>
                        <a:pt x="423" y="940"/>
                      </a:cubicBezTo>
                      <a:cubicBezTo>
                        <a:pt x="423" y="1880"/>
                        <a:pt x="12801" y="14102"/>
                        <a:pt x="26131" y="35725"/>
                      </a:cubicBezTo>
                      <a:close/>
                    </a:path>
                  </a:pathLst>
                </a:custGeom>
                <a:solidFill>
                  <a:srgbClr val="004A93"/>
                </a:solidFill>
                <a:ln w="9514" cap="flat">
                  <a:noFill/>
                  <a:prstDash val="solid"/>
                  <a:miter/>
                </a:ln>
              </p:spPr>
              <p:txBody>
                <a:bodyPr rtlCol="0" anchor="ctr"/>
                <a:lstStyle/>
                <a:p>
                  <a:endParaRPr lang="zh-CN" altLang="en-US"/>
                </a:p>
              </p:txBody>
            </p:sp>
            <p:sp>
              <p:nvSpPr>
                <p:cNvPr id="18" name="任意形状 17">
                  <a:extLst>
                    <a:ext uri="{FF2B5EF4-FFF2-40B4-BE49-F238E27FC236}">
                      <a16:creationId xmlns:a16="http://schemas.microsoft.com/office/drawing/2014/main" id="{ADAC45E4-C263-87A0-FDA6-2B6673C7CC73}"/>
                    </a:ext>
                  </a:extLst>
                </p:cNvPr>
                <p:cNvSpPr/>
                <p:nvPr/>
              </p:nvSpPr>
              <p:spPr>
                <a:xfrm>
                  <a:off x="5351753" y="6391882"/>
                  <a:ext cx="100926" cy="64868"/>
                </a:xfrm>
                <a:custGeom>
                  <a:avLst/>
                  <a:gdLst>
                    <a:gd name="connsiteX0" fmla="*/ 21899 w 100926"/>
                    <a:gd name="connsiteY0" fmla="*/ 13162 h 64868"/>
                    <a:gd name="connsiteX1" fmla="*/ 21899 w 100926"/>
                    <a:gd name="connsiteY1" fmla="*/ 26324 h 64868"/>
                    <a:gd name="connsiteX2" fmla="*/ 100926 w 100926"/>
                    <a:gd name="connsiteY2" fmla="*/ 26324 h 64868"/>
                    <a:gd name="connsiteX3" fmla="*/ 100926 w 100926"/>
                    <a:gd name="connsiteY3" fmla="*/ 35725 h 64868"/>
                    <a:gd name="connsiteX4" fmla="*/ 21899 w 100926"/>
                    <a:gd name="connsiteY4" fmla="*/ 35725 h 64868"/>
                    <a:gd name="connsiteX5" fmla="*/ 21899 w 100926"/>
                    <a:gd name="connsiteY5" fmla="*/ 48887 h 64868"/>
                    <a:gd name="connsiteX6" fmla="*/ 100926 w 100926"/>
                    <a:gd name="connsiteY6" fmla="*/ 48887 h 64868"/>
                    <a:gd name="connsiteX7" fmla="*/ 100926 w 100926"/>
                    <a:gd name="connsiteY7" fmla="*/ 58288 h 64868"/>
                    <a:gd name="connsiteX8" fmla="*/ 21899 w 100926"/>
                    <a:gd name="connsiteY8" fmla="*/ 58288 h 64868"/>
                    <a:gd name="connsiteX9" fmla="*/ 21899 w 100926"/>
                    <a:gd name="connsiteY9" fmla="*/ 64869 h 64868"/>
                    <a:gd name="connsiteX10" fmla="*/ 0 w 100926"/>
                    <a:gd name="connsiteY10" fmla="*/ 64869 h 64868"/>
                    <a:gd name="connsiteX11" fmla="*/ 0 w 100926"/>
                    <a:gd name="connsiteY11" fmla="*/ 0 h 64868"/>
                    <a:gd name="connsiteX12" fmla="*/ 21899 w 100926"/>
                    <a:gd name="connsiteY12" fmla="*/ 0 h 64868"/>
                    <a:gd name="connsiteX13" fmla="*/ 21899 w 100926"/>
                    <a:gd name="connsiteY13" fmla="*/ 4701 h 64868"/>
                    <a:gd name="connsiteX14" fmla="*/ 100926 w 100926"/>
                    <a:gd name="connsiteY14" fmla="*/ 4701 h 64868"/>
                    <a:gd name="connsiteX15" fmla="*/ 100926 w 100926"/>
                    <a:gd name="connsiteY15" fmla="*/ 13162 h 6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26" h="64868">
                      <a:moveTo>
                        <a:pt x="21899" y="13162"/>
                      </a:moveTo>
                      <a:lnTo>
                        <a:pt x="21899" y="26324"/>
                      </a:lnTo>
                      <a:lnTo>
                        <a:pt x="100926" y="26324"/>
                      </a:lnTo>
                      <a:lnTo>
                        <a:pt x="100926" y="35725"/>
                      </a:lnTo>
                      <a:lnTo>
                        <a:pt x="21899" y="35725"/>
                      </a:lnTo>
                      <a:lnTo>
                        <a:pt x="21899" y="48887"/>
                      </a:lnTo>
                      <a:lnTo>
                        <a:pt x="100926" y="48887"/>
                      </a:lnTo>
                      <a:lnTo>
                        <a:pt x="100926" y="58288"/>
                      </a:lnTo>
                      <a:lnTo>
                        <a:pt x="21899" y="58288"/>
                      </a:lnTo>
                      <a:lnTo>
                        <a:pt x="21899" y="64869"/>
                      </a:lnTo>
                      <a:lnTo>
                        <a:pt x="0" y="64869"/>
                      </a:lnTo>
                      <a:lnTo>
                        <a:pt x="0" y="0"/>
                      </a:lnTo>
                      <a:lnTo>
                        <a:pt x="21899" y="0"/>
                      </a:lnTo>
                      <a:lnTo>
                        <a:pt x="21899" y="4701"/>
                      </a:lnTo>
                      <a:lnTo>
                        <a:pt x="100926" y="4701"/>
                      </a:lnTo>
                      <a:lnTo>
                        <a:pt x="100926" y="13162"/>
                      </a:lnTo>
                      <a:close/>
                    </a:path>
                  </a:pathLst>
                </a:custGeom>
                <a:solidFill>
                  <a:srgbClr val="004A93"/>
                </a:solidFill>
                <a:ln w="9514" cap="flat">
                  <a:noFill/>
                  <a:prstDash val="solid"/>
                  <a:miter/>
                </a:ln>
              </p:spPr>
              <p:txBody>
                <a:bodyPr rtlCol="0" anchor="ctr"/>
                <a:lstStyle/>
                <a:p>
                  <a:endParaRPr lang="zh-CN" altLang="en-US"/>
                </a:p>
              </p:txBody>
            </p:sp>
            <p:sp>
              <p:nvSpPr>
                <p:cNvPr id="19" name="任意形状 18">
                  <a:extLst>
                    <a:ext uri="{FF2B5EF4-FFF2-40B4-BE49-F238E27FC236}">
                      <a16:creationId xmlns:a16="http://schemas.microsoft.com/office/drawing/2014/main" id="{420B807D-C81E-5F34-1DB0-289988E5F201}"/>
                    </a:ext>
                  </a:extLst>
                </p:cNvPr>
                <p:cNvSpPr/>
                <p:nvPr/>
              </p:nvSpPr>
              <p:spPr>
                <a:xfrm>
                  <a:off x="5307954" y="6270605"/>
                  <a:ext cx="207565" cy="116576"/>
                </a:xfrm>
                <a:custGeom>
                  <a:avLst/>
                  <a:gdLst>
                    <a:gd name="connsiteX0" fmla="*/ 116160 w 207565"/>
                    <a:gd name="connsiteY0" fmla="*/ 13162 h 116576"/>
                    <a:gd name="connsiteX1" fmla="*/ 121873 w 207565"/>
                    <a:gd name="connsiteY1" fmla="*/ 6581 h 116576"/>
                    <a:gd name="connsiteX2" fmla="*/ 84740 w 207565"/>
                    <a:gd name="connsiteY2" fmla="*/ 0 h 116576"/>
                    <a:gd name="connsiteX3" fmla="*/ 83788 w 207565"/>
                    <a:gd name="connsiteY3" fmla="*/ 940 h 116576"/>
                    <a:gd name="connsiteX4" fmla="*/ 29516 w 207565"/>
                    <a:gd name="connsiteY4" fmla="*/ 52647 h 116576"/>
                    <a:gd name="connsiteX5" fmla="*/ 29516 w 207565"/>
                    <a:gd name="connsiteY5" fmla="*/ 52647 h 116576"/>
                    <a:gd name="connsiteX6" fmla="*/ 29516 w 207565"/>
                    <a:gd name="connsiteY6" fmla="*/ 52647 h 116576"/>
                    <a:gd name="connsiteX7" fmla="*/ 0 w 207565"/>
                    <a:gd name="connsiteY7" fmla="*/ 68629 h 116576"/>
                    <a:gd name="connsiteX8" fmla="*/ 29516 w 207565"/>
                    <a:gd name="connsiteY8" fmla="*/ 63929 h 116576"/>
                    <a:gd name="connsiteX9" fmla="*/ 29516 w 207565"/>
                    <a:gd name="connsiteY9" fmla="*/ 116576 h 116576"/>
                    <a:gd name="connsiteX10" fmla="*/ 51415 w 207565"/>
                    <a:gd name="connsiteY10" fmla="*/ 116576 h 116576"/>
                    <a:gd name="connsiteX11" fmla="*/ 51415 w 207565"/>
                    <a:gd name="connsiteY11" fmla="*/ 55468 h 116576"/>
                    <a:gd name="connsiteX12" fmla="*/ 57128 w 207565"/>
                    <a:gd name="connsiteY12" fmla="*/ 52647 h 116576"/>
                    <a:gd name="connsiteX13" fmla="*/ 120921 w 207565"/>
                    <a:gd name="connsiteY13" fmla="*/ 52647 h 116576"/>
                    <a:gd name="connsiteX14" fmla="*/ 120921 w 207565"/>
                    <a:gd name="connsiteY14" fmla="*/ 52647 h 116576"/>
                    <a:gd name="connsiteX15" fmla="*/ 148533 w 207565"/>
                    <a:gd name="connsiteY15" fmla="*/ 52647 h 116576"/>
                    <a:gd name="connsiteX16" fmla="*/ 155198 w 207565"/>
                    <a:gd name="connsiteY16" fmla="*/ 57348 h 116576"/>
                    <a:gd name="connsiteX17" fmla="*/ 155198 w 207565"/>
                    <a:gd name="connsiteY17" fmla="*/ 64869 h 116576"/>
                    <a:gd name="connsiteX18" fmla="*/ 51415 w 207565"/>
                    <a:gd name="connsiteY18" fmla="*/ 64869 h 116576"/>
                    <a:gd name="connsiteX19" fmla="*/ 51415 w 207565"/>
                    <a:gd name="connsiteY19" fmla="*/ 74270 h 116576"/>
                    <a:gd name="connsiteX20" fmla="*/ 94261 w 207565"/>
                    <a:gd name="connsiteY20" fmla="*/ 74270 h 116576"/>
                    <a:gd name="connsiteX21" fmla="*/ 94261 w 207565"/>
                    <a:gd name="connsiteY21" fmla="*/ 103414 h 116576"/>
                    <a:gd name="connsiteX22" fmla="*/ 82836 w 207565"/>
                    <a:gd name="connsiteY22" fmla="*/ 103414 h 116576"/>
                    <a:gd name="connsiteX23" fmla="*/ 83788 w 207565"/>
                    <a:gd name="connsiteY23" fmla="*/ 89312 h 116576"/>
                    <a:gd name="connsiteX24" fmla="*/ 55224 w 207565"/>
                    <a:gd name="connsiteY24" fmla="*/ 79911 h 116576"/>
                    <a:gd name="connsiteX25" fmla="*/ 55224 w 207565"/>
                    <a:gd name="connsiteY25" fmla="*/ 80851 h 116576"/>
                    <a:gd name="connsiteX26" fmla="*/ 76171 w 207565"/>
                    <a:gd name="connsiteY26" fmla="*/ 102474 h 116576"/>
                    <a:gd name="connsiteX27" fmla="*/ 51415 w 207565"/>
                    <a:gd name="connsiteY27" fmla="*/ 102474 h 116576"/>
                    <a:gd name="connsiteX28" fmla="*/ 51415 w 207565"/>
                    <a:gd name="connsiteY28" fmla="*/ 111875 h 116576"/>
                    <a:gd name="connsiteX29" fmla="*/ 155198 w 207565"/>
                    <a:gd name="connsiteY29" fmla="*/ 111875 h 116576"/>
                    <a:gd name="connsiteX30" fmla="*/ 155198 w 207565"/>
                    <a:gd name="connsiteY30" fmla="*/ 116576 h 116576"/>
                    <a:gd name="connsiteX31" fmla="*/ 177097 w 207565"/>
                    <a:gd name="connsiteY31" fmla="*/ 116576 h 116576"/>
                    <a:gd name="connsiteX32" fmla="*/ 177097 w 207565"/>
                    <a:gd name="connsiteY32" fmla="*/ 67689 h 116576"/>
                    <a:gd name="connsiteX33" fmla="*/ 181858 w 207565"/>
                    <a:gd name="connsiteY33" fmla="*/ 68629 h 116576"/>
                    <a:gd name="connsiteX34" fmla="*/ 192331 w 207565"/>
                    <a:gd name="connsiteY34" fmla="*/ 66749 h 116576"/>
                    <a:gd name="connsiteX35" fmla="*/ 198996 w 207565"/>
                    <a:gd name="connsiteY35" fmla="*/ 51707 h 116576"/>
                    <a:gd name="connsiteX36" fmla="*/ 207565 w 207565"/>
                    <a:gd name="connsiteY36" fmla="*/ 43246 h 116576"/>
                    <a:gd name="connsiteX37" fmla="*/ 207565 w 207565"/>
                    <a:gd name="connsiteY37" fmla="*/ 42306 h 116576"/>
                    <a:gd name="connsiteX38" fmla="*/ 116160 w 207565"/>
                    <a:gd name="connsiteY38" fmla="*/ 13162 h 116576"/>
                    <a:gd name="connsiteX39" fmla="*/ 121873 w 207565"/>
                    <a:gd name="connsiteY39" fmla="*/ 43246 h 116576"/>
                    <a:gd name="connsiteX40" fmla="*/ 121873 w 207565"/>
                    <a:gd name="connsiteY40" fmla="*/ 43246 h 116576"/>
                    <a:gd name="connsiteX41" fmla="*/ 71410 w 207565"/>
                    <a:gd name="connsiteY41" fmla="*/ 44186 h 116576"/>
                    <a:gd name="connsiteX42" fmla="*/ 111400 w 207565"/>
                    <a:gd name="connsiteY42" fmla="*/ 16922 h 116576"/>
                    <a:gd name="connsiteX43" fmla="*/ 130442 w 207565"/>
                    <a:gd name="connsiteY43" fmla="*/ 36665 h 116576"/>
                    <a:gd name="connsiteX44" fmla="*/ 121873 w 207565"/>
                    <a:gd name="connsiteY44" fmla="*/ 43246 h 116576"/>
                    <a:gd name="connsiteX45" fmla="*/ 156150 w 207565"/>
                    <a:gd name="connsiteY45" fmla="*/ 102474 h 116576"/>
                    <a:gd name="connsiteX46" fmla="*/ 119969 w 207565"/>
                    <a:gd name="connsiteY46" fmla="*/ 102474 h 116576"/>
                    <a:gd name="connsiteX47" fmla="*/ 151390 w 207565"/>
                    <a:gd name="connsiteY47" fmla="*/ 84612 h 116576"/>
                    <a:gd name="connsiteX48" fmla="*/ 131395 w 207565"/>
                    <a:gd name="connsiteY48" fmla="*/ 76151 h 116576"/>
                    <a:gd name="connsiteX49" fmla="*/ 116160 w 207565"/>
                    <a:gd name="connsiteY49" fmla="*/ 102474 h 116576"/>
                    <a:gd name="connsiteX50" fmla="*/ 112352 w 207565"/>
                    <a:gd name="connsiteY50" fmla="*/ 102474 h 116576"/>
                    <a:gd name="connsiteX51" fmla="*/ 112352 w 207565"/>
                    <a:gd name="connsiteY51" fmla="*/ 73330 h 116576"/>
                    <a:gd name="connsiteX52" fmla="*/ 155198 w 207565"/>
                    <a:gd name="connsiteY52" fmla="*/ 73330 h 116576"/>
                    <a:gd name="connsiteX53" fmla="*/ 155198 w 207565"/>
                    <a:gd name="connsiteY53" fmla="*/ 102474 h 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7565" h="116576">
                      <a:moveTo>
                        <a:pt x="116160" y="13162"/>
                      </a:moveTo>
                      <a:cubicBezTo>
                        <a:pt x="120921" y="9401"/>
                        <a:pt x="123777" y="6581"/>
                        <a:pt x="121873" y="6581"/>
                      </a:cubicBezTo>
                      <a:cubicBezTo>
                        <a:pt x="111400" y="4701"/>
                        <a:pt x="99022" y="2820"/>
                        <a:pt x="84740" y="0"/>
                      </a:cubicBezTo>
                      <a:lnTo>
                        <a:pt x="83788" y="940"/>
                      </a:lnTo>
                      <a:cubicBezTo>
                        <a:pt x="76171" y="14102"/>
                        <a:pt x="52367" y="37605"/>
                        <a:pt x="29516" y="52647"/>
                      </a:cubicBezTo>
                      <a:lnTo>
                        <a:pt x="29516" y="52647"/>
                      </a:lnTo>
                      <a:lnTo>
                        <a:pt x="29516" y="52647"/>
                      </a:lnTo>
                      <a:cubicBezTo>
                        <a:pt x="19043" y="60168"/>
                        <a:pt x="8569" y="65809"/>
                        <a:pt x="0" y="68629"/>
                      </a:cubicBezTo>
                      <a:cubicBezTo>
                        <a:pt x="0" y="71450"/>
                        <a:pt x="13330" y="69570"/>
                        <a:pt x="29516" y="63929"/>
                      </a:cubicBezTo>
                      <a:lnTo>
                        <a:pt x="29516" y="116576"/>
                      </a:lnTo>
                      <a:lnTo>
                        <a:pt x="51415" y="116576"/>
                      </a:lnTo>
                      <a:lnTo>
                        <a:pt x="51415" y="55468"/>
                      </a:lnTo>
                      <a:cubicBezTo>
                        <a:pt x="53320" y="54528"/>
                        <a:pt x="55224" y="53587"/>
                        <a:pt x="57128" y="52647"/>
                      </a:cubicBezTo>
                      <a:lnTo>
                        <a:pt x="120921" y="52647"/>
                      </a:lnTo>
                      <a:lnTo>
                        <a:pt x="120921" y="52647"/>
                      </a:lnTo>
                      <a:lnTo>
                        <a:pt x="148533" y="52647"/>
                      </a:lnTo>
                      <a:cubicBezTo>
                        <a:pt x="150437" y="54528"/>
                        <a:pt x="153294" y="55468"/>
                        <a:pt x="155198" y="57348"/>
                      </a:cubicBezTo>
                      <a:lnTo>
                        <a:pt x="155198" y="64869"/>
                      </a:lnTo>
                      <a:lnTo>
                        <a:pt x="51415" y="64869"/>
                      </a:lnTo>
                      <a:lnTo>
                        <a:pt x="51415" y="74270"/>
                      </a:lnTo>
                      <a:lnTo>
                        <a:pt x="94261" y="74270"/>
                      </a:lnTo>
                      <a:lnTo>
                        <a:pt x="94261" y="103414"/>
                      </a:lnTo>
                      <a:lnTo>
                        <a:pt x="82836" y="103414"/>
                      </a:lnTo>
                      <a:cubicBezTo>
                        <a:pt x="85692" y="100594"/>
                        <a:pt x="87596" y="94013"/>
                        <a:pt x="83788" y="89312"/>
                      </a:cubicBezTo>
                      <a:cubicBezTo>
                        <a:pt x="80931" y="86492"/>
                        <a:pt x="75219" y="79911"/>
                        <a:pt x="55224" y="79911"/>
                      </a:cubicBezTo>
                      <a:cubicBezTo>
                        <a:pt x="55224" y="79911"/>
                        <a:pt x="55224" y="80851"/>
                        <a:pt x="55224" y="80851"/>
                      </a:cubicBezTo>
                      <a:cubicBezTo>
                        <a:pt x="55224" y="80851"/>
                        <a:pt x="64745" y="88372"/>
                        <a:pt x="76171" y="102474"/>
                      </a:cubicBezTo>
                      <a:lnTo>
                        <a:pt x="51415" y="102474"/>
                      </a:lnTo>
                      <a:lnTo>
                        <a:pt x="51415" y="111875"/>
                      </a:lnTo>
                      <a:lnTo>
                        <a:pt x="155198" y="111875"/>
                      </a:lnTo>
                      <a:lnTo>
                        <a:pt x="155198" y="116576"/>
                      </a:lnTo>
                      <a:lnTo>
                        <a:pt x="177097" y="116576"/>
                      </a:lnTo>
                      <a:lnTo>
                        <a:pt x="177097" y="67689"/>
                      </a:lnTo>
                      <a:cubicBezTo>
                        <a:pt x="179001" y="68629"/>
                        <a:pt x="179954" y="68629"/>
                        <a:pt x="181858" y="68629"/>
                      </a:cubicBezTo>
                      <a:cubicBezTo>
                        <a:pt x="188523" y="69570"/>
                        <a:pt x="190427" y="71450"/>
                        <a:pt x="192331" y="66749"/>
                      </a:cubicBezTo>
                      <a:cubicBezTo>
                        <a:pt x="192331" y="60168"/>
                        <a:pt x="194236" y="57348"/>
                        <a:pt x="198996" y="51707"/>
                      </a:cubicBezTo>
                      <a:cubicBezTo>
                        <a:pt x="200900" y="49827"/>
                        <a:pt x="206613" y="46066"/>
                        <a:pt x="207565" y="43246"/>
                      </a:cubicBezTo>
                      <a:lnTo>
                        <a:pt x="207565" y="42306"/>
                      </a:lnTo>
                      <a:cubicBezTo>
                        <a:pt x="179954" y="37605"/>
                        <a:pt x="159006" y="43246"/>
                        <a:pt x="116160" y="13162"/>
                      </a:cubicBezTo>
                      <a:close/>
                      <a:moveTo>
                        <a:pt x="121873" y="43246"/>
                      </a:moveTo>
                      <a:lnTo>
                        <a:pt x="121873" y="43246"/>
                      </a:lnTo>
                      <a:lnTo>
                        <a:pt x="71410" y="44186"/>
                      </a:lnTo>
                      <a:cubicBezTo>
                        <a:pt x="81884" y="37605"/>
                        <a:pt x="99974" y="25383"/>
                        <a:pt x="111400" y="16922"/>
                      </a:cubicBezTo>
                      <a:cubicBezTo>
                        <a:pt x="115208" y="22563"/>
                        <a:pt x="121873" y="29144"/>
                        <a:pt x="130442" y="36665"/>
                      </a:cubicBezTo>
                      <a:lnTo>
                        <a:pt x="121873" y="43246"/>
                      </a:lnTo>
                      <a:close/>
                      <a:moveTo>
                        <a:pt x="156150" y="102474"/>
                      </a:moveTo>
                      <a:lnTo>
                        <a:pt x="119969" y="102474"/>
                      </a:lnTo>
                      <a:cubicBezTo>
                        <a:pt x="128538" y="98714"/>
                        <a:pt x="151390" y="84612"/>
                        <a:pt x="151390" y="84612"/>
                      </a:cubicBezTo>
                      <a:cubicBezTo>
                        <a:pt x="151390" y="84612"/>
                        <a:pt x="134251" y="78031"/>
                        <a:pt x="131395" y="76151"/>
                      </a:cubicBezTo>
                      <a:cubicBezTo>
                        <a:pt x="131395" y="76151"/>
                        <a:pt x="126634" y="85552"/>
                        <a:pt x="116160" y="102474"/>
                      </a:cubicBezTo>
                      <a:lnTo>
                        <a:pt x="112352" y="102474"/>
                      </a:lnTo>
                      <a:lnTo>
                        <a:pt x="112352" y="73330"/>
                      </a:lnTo>
                      <a:lnTo>
                        <a:pt x="155198" y="73330"/>
                      </a:lnTo>
                      <a:lnTo>
                        <a:pt x="155198" y="102474"/>
                      </a:lnTo>
                      <a:close/>
                    </a:path>
                  </a:pathLst>
                </a:custGeom>
                <a:solidFill>
                  <a:srgbClr val="004A93"/>
                </a:solidFill>
                <a:ln w="9514" cap="flat">
                  <a:noFill/>
                  <a:prstDash val="solid"/>
                  <a:miter/>
                </a:ln>
              </p:spPr>
              <p:txBody>
                <a:bodyPr rtlCol="0" anchor="ctr"/>
                <a:lstStyle/>
                <a:p>
                  <a:endParaRPr lang="zh-CN" altLang="en-US"/>
                </a:p>
              </p:txBody>
            </p:sp>
            <p:sp>
              <p:nvSpPr>
                <p:cNvPr id="20" name="任意形状 19">
                  <a:extLst>
                    <a:ext uri="{FF2B5EF4-FFF2-40B4-BE49-F238E27FC236}">
                      <a16:creationId xmlns:a16="http://schemas.microsoft.com/office/drawing/2014/main" id="{889B9581-E1EC-4DF8-D9E4-A5720D8FFB99}"/>
                    </a:ext>
                  </a:extLst>
                </p:cNvPr>
                <p:cNvSpPr/>
                <p:nvPr/>
              </p:nvSpPr>
              <p:spPr>
                <a:xfrm>
                  <a:off x="5452679" y="6390002"/>
                  <a:ext cx="22851" cy="66749"/>
                </a:xfrm>
                <a:custGeom>
                  <a:avLst/>
                  <a:gdLst>
                    <a:gd name="connsiteX0" fmla="*/ 22851 w 22851"/>
                    <a:gd name="connsiteY0" fmla="*/ 66749 h 66749"/>
                    <a:gd name="connsiteX1" fmla="*/ 22851 w 22851"/>
                    <a:gd name="connsiteY1" fmla="*/ 2820 h 66749"/>
                    <a:gd name="connsiteX2" fmla="*/ 0 w 22851"/>
                    <a:gd name="connsiteY2" fmla="*/ 0 h 66749"/>
                    <a:gd name="connsiteX3" fmla="*/ 952 w 22851"/>
                    <a:gd name="connsiteY3" fmla="*/ 66749 h 66749"/>
                  </a:gdLst>
                  <a:ahLst/>
                  <a:cxnLst>
                    <a:cxn ang="0">
                      <a:pos x="connsiteX0" y="connsiteY0"/>
                    </a:cxn>
                    <a:cxn ang="0">
                      <a:pos x="connsiteX1" y="connsiteY1"/>
                    </a:cxn>
                    <a:cxn ang="0">
                      <a:pos x="connsiteX2" y="connsiteY2"/>
                    </a:cxn>
                    <a:cxn ang="0">
                      <a:pos x="connsiteX3" y="connsiteY3"/>
                    </a:cxn>
                  </a:cxnLst>
                  <a:rect l="l" t="t" r="r" b="b"/>
                  <a:pathLst>
                    <a:path w="22851" h="66749">
                      <a:moveTo>
                        <a:pt x="22851" y="66749"/>
                      </a:moveTo>
                      <a:lnTo>
                        <a:pt x="22851" y="2820"/>
                      </a:lnTo>
                      <a:lnTo>
                        <a:pt x="0" y="0"/>
                      </a:lnTo>
                      <a:lnTo>
                        <a:pt x="952" y="66749"/>
                      </a:lnTo>
                      <a:close/>
                    </a:path>
                  </a:pathLst>
                </a:custGeom>
                <a:solidFill>
                  <a:srgbClr val="004A93"/>
                </a:solidFill>
                <a:ln w="9514" cap="flat">
                  <a:noFill/>
                  <a:prstDash val="solid"/>
                  <a:miter/>
                </a:ln>
              </p:spPr>
              <p:txBody>
                <a:bodyPr rtlCol="0" anchor="ctr"/>
                <a:lstStyle/>
                <a:p>
                  <a:endParaRPr lang="zh-CN" altLang="en-US"/>
                </a:p>
              </p:txBody>
            </p:sp>
            <p:sp>
              <p:nvSpPr>
                <p:cNvPr id="21" name="任意形状 20">
                  <a:extLst>
                    <a:ext uri="{FF2B5EF4-FFF2-40B4-BE49-F238E27FC236}">
                      <a16:creationId xmlns:a16="http://schemas.microsoft.com/office/drawing/2014/main" id="{82D9A307-C8DF-FF01-F803-CAD2BC1A347C}"/>
                    </a:ext>
                  </a:extLst>
                </p:cNvPr>
                <p:cNvSpPr/>
                <p:nvPr/>
              </p:nvSpPr>
              <p:spPr>
                <a:xfrm>
                  <a:off x="5619302" y="6274366"/>
                  <a:ext cx="205660" cy="181547"/>
                </a:xfrm>
                <a:custGeom>
                  <a:avLst/>
                  <a:gdLst>
                    <a:gd name="connsiteX0" fmla="*/ 116160 w 205660"/>
                    <a:gd name="connsiteY0" fmla="*/ 63929 h 181547"/>
                    <a:gd name="connsiteX1" fmla="*/ 159958 w 205660"/>
                    <a:gd name="connsiteY1" fmla="*/ 63929 h 181547"/>
                    <a:gd name="connsiteX2" fmla="*/ 198044 w 205660"/>
                    <a:gd name="connsiteY2" fmla="*/ 63929 h 181547"/>
                    <a:gd name="connsiteX3" fmla="*/ 198996 w 205660"/>
                    <a:gd name="connsiteY3" fmla="*/ 60168 h 181547"/>
                    <a:gd name="connsiteX4" fmla="*/ 178049 w 205660"/>
                    <a:gd name="connsiteY4" fmla="*/ 43246 h 181547"/>
                    <a:gd name="connsiteX5" fmla="*/ 173288 w 205660"/>
                    <a:gd name="connsiteY5" fmla="*/ 43246 h 181547"/>
                    <a:gd name="connsiteX6" fmla="*/ 159958 w 205660"/>
                    <a:gd name="connsiteY6" fmla="*/ 53587 h 181547"/>
                    <a:gd name="connsiteX7" fmla="*/ 159958 w 205660"/>
                    <a:gd name="connsiteY7" fmla="*/ 53587 h 181547"/>
                    <a:gd name="connsiteX8" fmla="*/ 109495 w 205660"/>
                    <a:gd name="connsiteY8" fmla="*/ 53587 h 181547"/>
                    <a:gd name="connsiteX9" fmla="*/ 109495 w 205660"/>
                    <a:gd name="connsiteY9" fmla="*/ 0 h 181547"/>
                    <a:gd name="connsiteX10" fmla="*/ 84740 w 205660"/>
                    <a:gd name="connsiteY10" fmla="*/ 0 h 181547"/>
                    <a:gd name="connsiteX11" fmla="*/ 84740 w 205660"/>
                    <a:gd name="connsiteY11" fmla="*/ 54528 h 181547"/>
                    <a:gd name="connsiteX12" fmla="*/ 5713 w 205660"/>
                    <a:gd name="connsiteY12" fmla="*/ 54528 h 181547"/>
                    <a:gd name="connsiteX13" fmla="*/ 5713 w 205660"/>
                    <a:gd name="connsiteY13" fmla="*/ 63929 h 181547"/>
                    <a:gd name="connsiteX14" fmla="*/ 84740 w 205660"/>
                    <a:gd name="connsiteY14" fmla="*/ 63929 h 181547"/>
                    <a:gd name="connsiteX15" fmla="*/ 0 w 205660"/>
                    <a:gd name="connsiteY15" fmla="*/ 180505 h 181547"/>
                    <a:gd name="connsiteX16" fmla="*/ 3808 w 205660"/>
                    <a:gd name="connsiteY16" fmla="*/ 181445 h 181547"/>
                    <a:gd name="connsiteX17" fmla="*/ 109495 w 205660"/>
                    <a:gd name="connsiteY17" fmla="*/ 64869 h 181547"/>
                    <a:gd name="connsiteX18" fmla="*/ 185666 w 205660"/>
                    <a:gd name="connsiteY18" fmla="*/ 181445 h 181547"/>
                    <a:gd name="connsiteX19" fmla="*/ 205661 w 205660"/>
                    <a:gd name="connsiteY19" fmla="*/ 159822 h 181547"/>
                    <a:gd name="connsiteX20" fmla="*/ 205661 w 205660"/>
                    <a:gd name="connsiteY20" fmla="*/ 157942 h 181547"/>
                    <a:gd name="connsiteX21" fmla="*/ 116160 w 205660"/>
                    <a:gd name="connsiteY21" fmla="*/ 63929 h 18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660" h="181547">
                      <a:moveTo>
                        <a:pt x="116160" y="63929"/>
                      </a:moveTo>
                      <a:lnTo>
                        <a:pt x="159958" y="63929"/>
                      </a:lnTo>
                      <a:cubicBezTo>
                        <a:pt x="159958" y="63929"/>
                        <a:pt x="195187" y="63929"/>
                        <a:pt x="198044" y="63929"/>
                      </a:cubicBezTo>
                      <a:cubicBezTo>
                        <a:pt x="200900" y="63929"/>
                        <a:pt x="198996" y="60168"/>
                        <a:pt x="198996" y="60168"/>
                      </a:cubicBezTo>
                      <a:cubicBezTo>
                        <a:pt x="198996" y="60168"/>
                        <a:pt x="180905" y="44186"/>
                        <a:pt x="178049" y="43246"/>
                      </a:cubicBezTo>
                      <a:cubicBezTo>
                        <a:pt x="174240" y="41366"/>
                        <a:pt x="173288" y="43246"/>
                        <a:pt x="173288" y="43246"/>
                      </a:cubicBezTo>
                      <a:lnTo>
                        <a:pt x="159958" y="53587"/>
                      </a:lnTo>
                      <a:lnTo>
                        <a:pt x="159958" y="53587"/>
                      </a:lnTo>
                      <a:lnTo>
                        <a:pt x="109495" y="53587"/>
                      </a:lnTo>
                      <a:lnTo>
                        <a:pt x="109495" y="0"/>
                      </a:lnTo>
                      <a:lnTo>
                        <a:pt x="84740" y="0"/>
                      </a:lnTo>
                      <a:lnTo>
                        <a:pt x="84740" y="54528"/>
                      </a:lnTo>
                      <a:lnTo>
                        <a:pt x="5713" y="54528"/>
                      </a:lnTo>
                      <a:lnTo>
                        <a:pt x="5713" y="63929"/>
                      </a:lnTo>
                      <a:lnTo>
                        <a:pt x="84740" y="63929"/>
                      </a:lnTo>
                      <a:cubicBezTo>
                        <a:pt x="82836" y="91193"/>
                        <a:pt x="74266" y="155121"/>
                        <a:pt x="0" y="180505"/>
                      </a:cubicBezTo>
                      <a:cubicBezTo>
                        <a:pt x="952" y="181445"/>
                        <a:pt x="1904" y="181445"/>
                        <a:pt x="3808" y="181445"/>
                      </a:cubicBezTo>
                      <a:cubicBezTo>
                        <a:pt x="99974" y="170163"/>
                        <a:pt x="109495" y="87432"/>
                        <a:pt x="109495" y="64869"/>
                      </a:cubicBezTo>
                      <a:cubicBezTo>
                        <a:pt x="130442" y="159822"/>
                        <a:pt x="170432" y="183325"/>
                        <a:pt x="185666" y="181445"/>
                      </a:cubicBezTo>
                      <a:cubicBezTo>
                        <a:pt x="188522" y="181445"/>
                        <a:pt x="182810" y="164523"/>
                        <a:pt x="205661" y="159822"/>
                      </a:cubicBezTo>
                      <a:lnTo>
                        <a:pt x="205661" y="157942"/>
                      </a:lnTo>
                      <a:cubicBezTo>
                        <a:pt x="187570" y="153241"/>
                        <a:pt x="137107" y="127858"/>
                        <a:pt x="116160" y="63929"/>
                      </a:cubicBezTo>
                      <a:close/>
                    </a:path>
                  </a:pathLst>
                </a:custGeom>
                <a:solidFill>
                  <a:srgbClr val="004A93"/>
                </a:solidFill>
                <a:ln w="9514" cap="flat">
                  <a:noFill/>
                  <a:prstDash val="solid"/>
                  <a:miter/>
                </a:ln>
              </p:spPr>
              <p:txBody>
                <a:bodyPr rtlCol="0" anchor="ctr"/>
                <a:lstStyle/>
                <a:p>
                  <a:endParaRPr lang="zh-CN" altLang="en-US"/>
                </a:p>
              </p:txBody>
            </p:sp>
            <p:sp>
              <p:nvSpPr>
                <p:cNvPr id="22" name="任意形状 21">
                  <a:extLst>
                    <a:ext uri="{FF2B5EF4-FFF2-40B4-BE49-F238E27FC236}">
                      <a16:creationId xmlns:a16="http://schemas.microsoft.com/office/drawing/2014/main" id="{4457DE78-8C40-4B07-A4DA-D2AEB93182F6}"/>
                    </a:ext>
                  </a:extLst>
                </p:cNvPr>
                <p:cNvSpPr/>
                <p:nvPr/>
              </p:nvSpPr>
              <p:spPr>
                <a:xfrm>
                  <a:off x="5013322" y="6279066"/>
                  <a:ext cx="45681" cy="37899"/>
                </a:xfrm>
                <a:custGeom>
                  <a:avLst/>
                  <a:gdLst>
                    <a:gd name="connsiteX0" fmla="*/ 29939 w 45681"/>
                    <a:gd name="connsiteY0" fmla="*/ 34785 h 37899"/>
                    <a:gd name="connsiteX1" fmla="*/ 44221 w 45681"/>
                    <a:gd name="connsiteY1" fmla="*/ 16922 h 37899"/>
                    <a:gd name="connsiteX2" fmla="*/ 423 w 45681"/>
                    <a:gd name="connsiteY2" fmla="*/ 0 h 37899"/>
                    <a:gd name="connsiteX3" fmla="*/ 423 w 45681"/>
                    <a:gd name="connsiteY3" fmla="*/ 940 h 37899"/>
                    <a:gd name="connsiteX4" fmla="*/ 29939 w 45681"/>
                    <a:gd name="connsiteY4" fmla="*/ 34785 h 37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1" h="37899">
                      <a:moveTo>
                        <a:pt x="29939" y="34785"/>
                      </a:moveTo>
                      <a:cubicBezTo>
                        <a:pt x="37556" y="45126"/>
                        <a:pt x="49934" y="27264"/>
                        <a:pt x="44221" y="16922"/>
                      </a:cubicBezTo>
                      <a:cubicBezTo>
                        <a:pt x="42317" y="15042"/>
                        <a:pt x="30892" y="1880"/>
                        <a:pt x="423" y="0"/>
                      </a:cubicBezTo>
                      <a:cubicBezTo>
                        <a:pt x="423" y="940"/>
                        <a:pt x="-529" y="940"/>
                        <a:pt x="423" y="940"/>
                      </a:cubicBezTo>
                      <a:cubicBezTo>
                        <a:pt x="423" y="1880"/>
                        <a:pt x="13753" y="11282"/>
                        <a:pt x="29939" y="34785"/>
                      </a:cubicBezTo>
                      <a:close/>
                    </a:path>
                  </a:pathLst>
                </a:custGeom>
                <a:solidFill>
                  <a:srgbClr val="004A93"/>
                </a:solidFill>
                <a:ln w="9514" cap="flat">
                  <a:noFill/>
                  <a:prstDash val="solid"/>
                  <a:miter/>
                </a:ln>
              </p:spPr>
              <p:txBody>
                <a:bodyPr rtlCol="0" anchor="ctr"/>
                <a:lstStyle/>
                <a:p>
                  <a:endParaRPr lang="zh-CN" altLang="en-US"/>
                </a:p>
              </p:txBody>
            </p:sp>
            <p:sp>
              <p:nvSpPr>
                <p:cNvPr id="23" name="任意形状 22">
                  <a:extLst>
                    <a:ext uri="{FF2B5EF4-FFF2-40B4-BE49-F238E27FC236}">
                      <a16:creationId xmlns:a16="http://schemas.microsoft.com/office/drawing/2014/main" id="{B7C94BB6-8A0F-05C9-2F8C-7A582F6F05A3}"/>
                    </a:ext>
                  </a:extLst>
                </p:cNvPr>
                <p:cNvSpPr/>
                <p:nvPr/>
              </p:nvSpPr>
              <p:spPr>
                <a:xfrm>
                  <a:off x="5005734" y="6300706"/>
                  <a:ext cx="200342" cy="157409"/>
                </a:xfrm>
                <a:custGeom>
                  <a:avLst/>
                  <a:gdLst>
                    <a:gd name="connsiteX0" fmla="*/ 46097 w 200342"/>
                    <a:gd name="connsiteY0" fmla="*/ 140062 h 157409"/>
                    <a:gd name="connsiteX1" fmla="*/ 34671 w 200342"/>
                    <a:gd name="connsiteY1" fmla="*/ 109038 h 157409"/>
                    <a:gd name="connsiteX2" fmla="*/ 42288 w 200342"/>
                    <a:gd name="connsiteY2" fmla="*/ 80834 h 157409"/>
                    <a:gd name="connsiteX3" fmla="*/ 60379 w 200342"/>
                    <a:gd name="connsiteY3" fmla="*/ 83655 h 157409"/>
                    <a:gd name="connsiteX4" fmla="*/ 79421 w 200342"/>
                    <a:gd name="connsiteY4" fmla="*/ 83655 h 157409"/>
                    <a:gd name="connsiteX5" fmla="*/ 105129 w 200342"/>
                    <a:gd name="connsiteY5" fmla="*/ 125020 h 157409"/>
                    <a:gd name="connsiteX6" fmla="*/ 48953 w 200342"/>
                    <a:gd name="connsiteY6" fmla="*/ 151344 h 157409"/>
                    <a:gd name="connsiteX7" fmla="*/ 48953 w 200342"/>
                    <a:gd name="connsiteY7" fmla="*/ 152284 h 157409"/>
                    <a:gd name="connsiteX8" fmla="*/ 116555 w 200342"/>
                    <a:gd name="connsiteY8" fmla="*/ 134422 h 157409"/>
                    <a:gd name="connsiteX9" fmla="*/ 180348 w 200342"/>
                    <a:gd name="connsiteY9" fmla="*/ 154164 h 157409"/>
                    <a:gd name="connsiteX10" fmla="*/ 197486 w 200342"/>
                    <a:gd name="connsiteY10" fmla="*/ 131601 h 157409"/>
                    <a:gd name="connsiteX11" fmla="*/ 193677 w 200342"/>
                    <a:gd name="connsiteY11" fmla="*/ 129721 h 157409"/>
                    <a:gd name="connsiteX12" fmla="*/ 137502 w 200342"/>
                    <a:gd name="connsiteY12" fmla="*/ 122200 h 157409"/>
                    <a:gd name="connsiteX13" fmla="*/ 175587 w 200342"/>
                    <a:gd name="connsiteY13" fmla="*/ 86475 h 157409"/>
                    <a:gd name="connsiteX14" fmla="*/ 179395 w 200342"/>
                    <a:gd name="connsiteY14" fmla="*/ 80834 h 157409"/>
                    <a:gd name="connsiteX15" fmla="*/ 170826 w 200342"/>
                    <a:gd name="connsiteY15" fmla="*/ 75193 h 157409"/>
                    <a:gd name="connsiteX16" fmla="*/ 200343 w 200342"/>
                    <a:gd name="connsiteY16" fmla="*/ 56391 h 157409"/>
                    <a:gd name="connsiteX17" fmla="*/ 178443 w 200342"/>
                    <a:gd name="connsiteY17" fmla="*/ 42289 h 157409"/>
                    <a:gd name="connsiteX18" fmla="*/ 173683 w 200342"/>
                    <a:gd name="connsiteY18" fmla="*/ 50750 h 157409"/>
                    <a:gd name="connsiteX19" fmla="*/ 68948 w 200342"/>
                    <a:gd name="connsiteY19" fmla="*/ 50750 h 157409"/>
                    <a:gd name="connsiteX20" fmla="*/ 67044 w 200342"/>
                    <a:gd name="connsiteY20" fmla="*/ 42289 h 157409"/>
                    <a:gd name="connsiteX21" fmla="*/ 66092 w 200342"/>
                    <a:gd name="connsiteY21" fmla="*/ 42289 h 157409"/>
                    <a:gd name="connsiteX22" fmla="*/ 46097 w 200342"/>
                    <a:gd name="connsiteY22" fmla="*/ 74253 h 157409"/>
                    <a:gd name="connsiteX23" fmla="*/ 65139 w 200342"/>
                    <a:gd name="connsiteY23" fmla="*/ 4684 h 157409"/>
                    <a:gd name="connsiteX24" fmla="*/ 61331 w 200342"/>
                    <a:gd name="connsiteY24" fmla="*/ 7504 h 157409"/>
                    <a:gd name="connsiteX25" fmla="*/ 25150 w 200342"/>
                    <a:gd name="connsiteY25" fmla="*/ 91176 h 157409"/>
                    <a:gd name="connsiteX26" fmla="*/ 8964 w 200342"/>
                    <a:gd name="connsiteY26" fmla="*/ 100577 h 157409"/>
                    <a:gd name="connsiteX27" fmla="*/ 1346 w 200342"/>
                    <a:gd name="connsiteY27" fmla="*/ 101517 h 157409"/>
                    <a:gd name="connsiteX28" fmla="*/ 394 w 200342"/>
                    <a:gd name="connsiteY28" fmla="*/ 104337 h 157409"/>
                    <a:gd name="connsiteX29" fmla="*/ 7059 w 200342"/>
                    <a:gd name="connsiteY29" fmla="*/ 105277 h 157409"/>
                    <a:gd name="connsiteX30" fmla="*/ 22293 w 200342"/>
                    <a:gd name="connsiteY30" fmla="*/ 154164 h 157409"/>
                    <a:gd name="connsiteX31" fmla="*/ 46097 w 200342"/>
                    <a:gd name="connsiteY31" fmla="*/ 140062 h 157409"/>
                    <a:gd name="connsiteX32" fmla="*/ 117507 w 200342"/>
                    <a:gd name="connsiteY32" fmla="*/ 113739 h 157409"/>
                    <a:gd name="connsiteX33" fmla="*/ 85134 w 200342"/>
                    <a:gd name="connsiteY33" fmla="*/ 83655 h 157409"/>
                    <a:gd name="connsiteX34" fmla="*/ 143214 w 200342"/>
                    <a:gd name="connsiteY34" fmla="*/ 83655 h 157409"/>
                    <a:gd name="connsiteX35" fmla="*/ 117507 w 200342"/>
                    <a:gd name="connsiteY35" fmla="*/ 113739 h 157409"/>
                    <a:gd name="connsiteX36" fmla="*/ 68948 w 200342"/>
                    <a:gd name="connsiteY36" fmla="*/ 61091 h 157409"/>
                    <a:gd name="connsiteX37" fmla="*/ 168922 w 200342"/>
                    <a:gd name="connsiteY37" fmla="*/ 61091 h 157409"/>
                    <a:gd name="connsiteX38" fmla="*/ 163209 w 200342"/>
                    <a:gd name="connsiteY38" fmla="*/ 71433 h 157409"/>
                    <a:gd name="connsiteX39" fmla="*/ 154640 w 200342"/>
                    <a:gd name="connsiteY39" fmla="*/ 66732 h 157409"/>
                    <a:gd name="connsiteX40" fmla="*/ 148927 w 200342"/>
                    <a:gd name="connsiteY40" fmla="*/ 75193 h 157409"/>
                    <a:gd name="connsiteX41" fmla="*/ 66092 w 200342"/>
                    <a:gd name="connsiteY41" fmla="*/ 75193 h 157409"/>
                    <a:gd name="connsiteX42" fmla="*/ 68948 w 200342"/>
                    <a:gd name="connsiteY42" fmla="*/ 61091 h 15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342" h="157409">
                      <a:moveTo>
                        <a:pt x="46097" y="140062"/>
                      </a:moveTo>
                      <a:cubicBezTo>
                        <a:pt x="45145" y="125020"/>
                        <a:pt x="40384" y="118439"/>
                        <a:pt x="34671" y="109038"/>
                      </a:cubicBezTo>
                      <a:cubicBezTo>
                        <a:pt x="35623" y="103397"/>
                        <a:pt x="38480" y="93056"/>
                        <a:pt x="42288" y="80834"/>
                      </a:cubicBezTo>
                      <a:cubicBezTo>
                        <a:pt x="44192" y="85535"/>
                        <a:pt x="54666" y="87415"/>
                        <a:pt x="60379" y="83655"/>
                      </a:cubicBezTo>
                      <a:lnTo>
                        <a:pt x="79421" y="83655"/>
                      </a:lnTo>
                      <a:cubicBezTo>
                        <a:pt x="85134" y="101517"/>
                        <a:pt x="94656" y="114679"/>
                        <a:pt x="105129" y="125020"/>
                      </a:cubicBezTo>
                      <a:cubicBezTo>
                        <a:pt x="89895" y="136302"/>
                        <a:pt x="71804" y="145703"/>
                        <a:pt x="48953" y="151344"/>
                      </a:cubicBezTo>
                      <a:cubicBezTo>
                        <a:pt x="48953" y="151344"/>
                        <a:pt x="48953" y="153224"/>
                        <a:pt x="48953" y="152284"/>
                      </a:cubicBezTo>
                      <a:cubicBezTo>
                        <a:pt x="75613" y="151344"/>
                        <a:pt x="97512" y="143823"/>
                        <a:pt x="116555" y="134422"/>
                      </a:cubicBezTo>
                      <a:cubicBezTo>
                        <a:pt x="146071" y="156045"/>
                        <a:pt x="180348" y="156985"/>
                        <a:pt x="180348" y="154164"/>
                      </a:cubicBezTo>
                      <a:cubicBezTo>
                        <a:pt x="181300" y="139122"/>
                        <a:pt x="190821" y="135362"/>
                        <a:pt x="197486" y="131601"/>
                      </a:cubicBezTo>
                      <a:cubicBezTo>
                        <a:pt x="198438" y="129721"/>
                        <a:pt x="196534" y="129721"/>
                        <a:pt x="193677" y="129721"/>
                      </a:cubicBezTo>
                      <a:cubicBezTo>
                        <a:pt x="175587" y="130661"/>
                        <a:pt x="155592" y="127841"/>
                        <a:pt x="137502" y="122200"/>
                      </a:cubicBezTo>
                      <a:cubicBezTo>
                        <a:pt x="154640" y="109978"/>
                        <a:pt x="167018" y="96816"/>
                        <a:pt x="175587" y="86475"/>
                      </a:cubicBezTo>
                      <a:lnTo>
                        <a:pt x="179395" y="80834"/>
                      </a:lnTo>
                      <a:cubicBezTo>
                        <a:pt x="179395" y="80834"/>
                        <a:pt x="175587" y="78014"/>
                        <a:pt x="170826" y="75193"/>
                      </a:cubicBezTo>
                      <a:cubicBezTo>
                        <a:pt x="183204" y="67672"/>
                        <a:pt x="200343" y="56391"/>
                        <a:pt x="200343" y="56391"/>
                      </a:cubicBezTo>
                      <a:cubicBezTo>
                        <a:pt x="200343" y="56391"/>
                        <a:pt x="182252" y="45109"/>
                        <a:pt x="178443" y="42289"/>
                      </a:cubicBezTo>
                      <a:cubicBezTo>
                        <a:pt x="178443" y="42289"/>
                        <a:pt x="176539" y="45109"/>
                        <a:pt x="173683" y="50750"/>
                      </a:cubicBezTo>
                      <a:lnTo>
                        <a:pt x="68948" y="50750"/>
                      </a:lnTo>
                      <a:cubicBezTo>
                        <a:pt x="68948" y="47930"/>
                        <a:pt x="67996" y="45109"/>
                        <a:pt x="67044" y="42289"/>
                      </a:cubicBezTo>
                      <a:cubicBezTo>
                        <a:pt x="66092" y="42289"/>
                        <a:pt x="66092" y="42289"/>
                        <a:pt x="66092" y="42289"/>
                      </a:cubicBezTo>
                      <a:cubicBezTo>
                        <a:pt x="66092" y="42289"/>
                        <a:pt x="60379" y="56391"/>
                        <a:pt x="46097" y="74253"/>
                      </a:cubicBezTo>
                      <a:cubicBezTo>
                        <a:pt x="53714" y="47930"/>
                        <a:pt x="63235" y="15965"/>
                        <a:pt x="65139" y="4684"/>
                      </a:cubicBezTo>
                      <a:cubicBezTo>
                        <a:pt x="65139" y="4684"/>
                        <a:pt x="66092" y="-7538"/>
                        <a:pt x="61331" y="7504"/>
                      </a:cubicBezTo>
                      <a:cubicBezTo>
                        <a:pt x="52762" y="36648"/>
                        <a:pt x="41336" y="62972"/>
                        <a:pt x="25150" y="91176"/>
                      </a:cubicBezTo>
                      <a:cubicBezTo>
                        <a:pt x="24198" y="93056"/>
                        <a:pt x="17533" y="100577"/>
                        <a:pt x="8964" y="100577"/>
                      </a:cubicBezTo>
                      <a:lnTo>
                        <a:pt x="1346" y="101517"/>
                      </a:lnTo>
                      <a:cubicBezTo>
                        <a:pt x="394" y="101517"/>
                        <a:pt x="-558" y="102457"/>
                        <a:pt x="394" y="104337"/>
                      </a:cubicBezTo>
                      <a:cubicBezTo>
                        <a:pt x="5155" y="106218"/>
                        <a:pt x="3251" y="103397"/>
                        <a:pt x="7059" y="105277"/>
                      </a:cubicBezTo>
                      <a:cubicBezTo>
                        <a:pt x="27054" y="109038"/>
                        <a:pt x="20389" y="141943"/>
                        <a:pt x="22293" y="154164"/>
                      </a:cubicBezTo>
                      <a:cubicBezTo>
                        <a:pt x="20389" y="160745"/>
                        <a:pt x="44192" y="157925"/>
                        <a:pt x="46097" y="140062"/>
                      </a:cubicBezTo>
                      <a:close/>
                      <a:moveTo>
                        <a:pt x="117507" y="113739"/>
                      </a:moveTo>
                      <a:cubicBezTo>
                        <a:pt x="105129" y="106218"/>
                        <a:pt x="93703" y="96816"/>
                        <a:pt x="85134" y="83655"/>
                      </a:cubicBezTo>
                      <a:lnTo>
                        <a:pt x="143214" y="83655"/>
                      </a:lnTo>
                      <a:cubicBezTo>
                        <a:pt x="136549" y="93996"/>
                        <a:pt x="127980" y="104337"/>
                        <a:pt x="117507" y="113739"/>
                      </a:cubicBezTo>
                      <a:close/>
                      <a:moveTo>
                        <a:pt x="68948" y="61091"/>
                      </a:moveTo>
                      <a:lnTo>
                        <a:pt x="168922" y="61091"/>
                      </a:lnTo>
                      <a:cubicBezTo>
                        <a:pt x="167018" y="63912"/>
                        <a:pt x="165113" y="67672"/>
                        <a:pt x="163209" y="71433"/>
                      </a:cubicBezTo>
                      <a:cubicBezTo>
                        <a:pt x="160353" y="69553"/>
                        <a:pt x="157496" y="67672"/>
                        <a:pt x="154640" y="66732"/>
                      </a:cubicBezTo>
                      <a:cubicBezTo>
                        <a:pt x="154640" y="66732"/>
                        <a:pt x="151784" y="71433"/>
                        <a:pt x="148927" y="75193"/>
                      </a:cubicBezTo>
                      <a:lnTo>
                        <a:pt x="66092" y="75193"/>
                      </a:lnTo>
                      <a:cubicBezTo>
                        <a:pt x="67996" y="71433"/>
                        <a:pt x="68948" y="66732"/>
                        <a:pt x="68948" y="61091"/>
                      </a:cubicBezTo>
                      <a:close/>
                    </a:path>
                  </a:pathLst>
                </a:custGeom>
                <a:solidFill>
                  <a:srgbClr val="004A93"/>
                </a:solidFill>
                <a:ln w="9514" cap="flat">
                  <a:noFill/>
                  <a:prstDash val="solid"/>
                  <a:miter/>
                </a:ln>
              </p:spPr>
              <p:txBody>
                <a:bodyPr rtlCol="0" anchor="ctr"/>
                <a:lstStyle/>
                <a:p>
                  <a:endParaRPr lang="zh-CN" altLang="en-US"/>
                </a:p>
              </p:txBody>
            </p:sp>
            <p:sp>
              <p:nvSpPr>
                <p:cNvPr id="24" name="任意形状 23">
                  <a:extLst>
                    <a:ext uri="{FF2B5EF4-FFF2-40B4-BE49-F238E27FC236}">
                      <a16:creationId xmlns:a16="http://schemas.microsoft.com/office/drawing/2014/main" id="{B4FB32E3-5ECD-5FB2-433B-60B06000B47A}"/>
                    </a:ext>
                  </a:extLst>
                </p:cNvPr>
                <p:cNvSpPr/>
                <p:nvPr/>
              </p:nvSpPr>
              <p:spPr>
                <a:xfrm>
                  <a:off x="5003801" y="6321372"/>
                  <a:ext cx="40146" cy="37671"/>
                </a:xfrm>
                <a:custGeom>
                  <a:avLst/>
                  <a:gdLst>
                    <a:gd name="connsiteX0" fmla="*/ 26131 w 40146"/>
                    <a:gd name="connsiteY0" fmla="*/ 35725 h 37671"/>
                    <a:gd name="connsiteX1" fmla="*/ 38508 w 40146"/>
                    <a:gd name="connsiteY1" fmla="*/ 16922 h 37671"/>
                    <a:gd name="connsiteX2" fmla="*/ 423 w 40146"/>
                    <a:gd name="connsiteY2" fmla="*/ 0 h 37671"/>
                    <a:gd name="connsiteX3" fmla="*/ 423 w 40146"/>
                    <a:gd name="connsiteY3" fmla="*/ 940 h 37671"/>
                    <a:gd name="connsiteX4" fmla="*/ 26131 w 40146"/>
                    <a:gd name="connsiteY4" fmla="*/ 35725 h 3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6" h="37671">
                      <a:moveTo>
                        <a:pt x="26131" y="35725"/>
                      </a:moveTo>
                      <a:cubicBezTo>
                        <a:pt x="33748" y="43246"/>
                        <a:pt x="44221" y="27264"/>
                        <a:pt x="38508" y="16922"/>
                      </a:cubicBezTo>
                      <a:cubicBezTo>
                        <a:pt x="35652" y="13162"/>
                        <a:pt x="28035" y="2820"/>
                        <a:pt x="423" y="0"/>
                      </a:cubicBezTo>
                      <a:cubicBezTo>
                        <a:pt x="423" y="940"/>
                        <a:pt x="-529" y="940"/>
                        <a:pt x="423" y="940"/>
                      </a:cubicBezTo>
                      <a:cubicBezTo>
                        <a:pt x="423" y="1880"/>
                        <a:pt x="13753" y="14102"/>
                        <a:pt x="26131" y="35725"/>
                      </a:cubicBezTo>
                      <a:close/>
                    </a:path>
                  </a:pathLst>
                </a:custGeom>
                <a:solidFill>
                  <a:srgbClr val="004A93"/>
                </a:solidFill>
                <a:ln w="9514" cap="flat">
                  <a:noFill/>
                  <a:prstDash val="solid"/>
                  <a:miter/>
                </a:ln>
              </p:spPr>
              <p:txBody>
                <a:bodyPr rtlCol="0" anchor="ctr"/>
                <a:lstStyle/>
                <a:p>
                  <a:endParaRPr lang="zh-CN" altLang="en-US"/>
                </a:p>
              </p:txBody>
            </p:sp>
            <p:sp>
              <p:nvSpPr>
                <p:cNvPr id="25" name="任意形状 24">
                  <a:extLst>
                    <a:ext uri="{FF2B5EF4-FFF2-40B4-BE49-F238E27FC236}">
                      <a16:creationId xmlns:a16="http://schemas.microsoft.com/office/drawing/2014/main" id="{F8CB59D4-0695-D2EA-7ECE-C212DE0DF942}"/>
                    </a:ext>
                  </a:extLst>
                </p:cNvPr>
                <p:cNvSpPr/>
                <p:nvPr/>
              </p:nvSpPr>
              <p:spPr>
                <a:xfrm>
                  <a:off x="5073730" y="6274366"/>
                  <a:ext cx="131711" cy="68629"/>
                </a:xfrm>
                <a:custGeom>
                  <a:avLst/>
                  <a:gdLst>
                    <a:gd name="connsiteX0" fmla="*/ 77123 w 131711"/>
                    <a:gd name="connsiteY0" fmla="*/ 68629 h 68629"/>
                    <a:gd name="connsiteX1" fmla="*/ 99022 w 131711"/>
                    <a:gd name="connsiteY1" fmla="*/ 68629 h 68629"/>
                    <a:gd name="connsiteX2" fmla="*/ 99022 w 131711"/>
                    <a:gd name="connsiteY2" fmla="*/ 40426 h 68629"/>
                    <a:gd name="connsiteX3" fmla="*/ 104735 w 131711"/>
                    <a:gd name="connsiteY3" fmla="*/ 40426 h 68629"/>
                    <a:gd name="connsiteX4" fmla="*/ 104735 w 131711"/>
                    <a:gd name="connsiteY4" fmla="*/ 40426 h 68629"/>
                    <a:gd name="connsiteX5" fmla="*/ 130442 w 131711"/>
                    <a:gd name="connsiteY5" fmla="*/ 40426 h 68629"/>
                    <a:gd name="connsiteX6" fmla="*/ 130442 w 131711"/>
                    <a:gd name="connsiteY6" fmla="*/ 37605 h 68629"/>
                    <a:gd name="connsiteX7" fmla="*/ 113304 w 131711"/>
                    <a:gd name="connsiteY7" fmla="*/ 23503 h 68629"/>
                    <a:gd name="connsiteX8" fmla="*/ 109495 w 131711"/>
                    <a:gd name="connsiteY8" fmla="*/ 23503 h 68629"/>
                    <a:gd name="connsiteX9" fmla="*/ 99974 w 131711"/>
                    <a:gd name="connsiteY9" fmla="*/ 31024 h 68629"/>
                    <a:gd name="connsiteX10" fmla="*/ 98070 w 131711"/>
                    <a:gd name="connsiteY10" fmla="*/ 31024 h 68629"/>
                    <a:gd name="connsiteX11" fmla="*/ 98070 w 131711"/>
                    <a:gd name="connsiteY11" fmla="*/ 2820 h 68629"/>
                    <a:gd name="connsiteX12" fmla="*/ 76171 w 131711"/>
                    <a:gd name="connsiteY12" fmla="*/ 0 h 68629"/>
                    <a:gd name="connsiteX13" fmla="*/ 76171 w 131711"/>
                    <a:gd name="connsiteY13" fmla="*/ 9401 h 68629"/>
                    <a:gd name="connsiteX14" fmla="*/ 0 w 131711"/>
                    <a:gd name="connsiteY14" fmla="*/ 9401 h 68629"/>
                    <a:gd name="connsiteX15" fmla="*/ 0 w 131711"/>
                    <a:gd name="connsiteY15" fmla="*/ 17862 h 68629"/>
                    <a:gd name="connsiteX16" fmla="*/ 76171 w 131711"/>
                    <a:gd name="connsiteY16" fmla="*/ 17862 h 68629"/>
                    <a:gd name="connsiteX17" fmla="*/ 76171 w 131711"/>
                    <a:gd name="connsiteY17" fmla="*/ 31964 h 68629"/>
                    <a:gd name="connsiteX18" fmla="*/ 4761 w 131711"/>
                    <a:gd name="connsiteY18" fmla="*/ 31964 h 68629"/>
                    <a:gd name="connsiteX19" fmla="*/ 4761 w 131711"/>
                    <a:gd name="connsiteY19" fmla="*/ 40426 h 68629"/>
                    <a:gd name="connsiteX20" fmla="*/ 76171 w 131711"/>
                    <a:gd name="connsiteY20" fmla="*/ 40426 h 68629"/>
                    <a:gd name="connsiteX21" fmla="*/ 76171 w 131711"/>
                    <a:gd name="connsiteY21" fmla="*/ 54528 h 68629"/>
                    <a:gd name="connsiteX22" fmla="*/ 0 w 131711"/>
                    <a:gd name="connsiteY22" fmla="*/ 54528 h 68629"/>
                    <a:gd name="connsiteX23" fmla="*/ 0 w 131711"/>
                    <a:gd name="connsiteY23" fmla="*/ 62989 h 68629"/>
                    <a:gd name="connsiteX24" fmla="*/ 76171 w 131711"/>
                    <a:gd name="connsiteY24" fmla="*/ 62989 h 68629"/>
                    <a:gd name="connsiteX25" fmla="*/ 76171 w 131711"/>
                    <a:gd name="connsiteY25" fmla="*/ 68629 h 6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711" h="68629">
                      <a:moveTo>
                        <a:pt x="77123" y="68629"/>
                      </a:moveTo>
                      <a:lnTo>
                        <a:pt x="99022" y="68629"/>
                      </a:lnTo>
                      <a:lnTo>
                        <a:pt x="99022" y="40426"/>
                      </a:lnTo>
                      <a:lnTo>
                        <a:pt x="104735" y="40426"/>
                      </a:lnTo>
                      <a:lnTo>
                        <a:pt x="104735" y="40426"/>
                      </a:lnTo>
                      <a:lnTo>
                        <a:pt x="130442" y="40426"/>
                      </a:lnTo>
                      <a:cubicBezTo>
                        <a:pt x="133299" y="40426"/>
                        <a:pt x="130442" y="37605"/>
                        <a:pt x="130442" y="37605"/>
                      </a:cubicBezTo>
                      <a:cubicBezTo>
                        <a:pt x="130442" y="37605"/>
                        <a:pt x="115208" y="25384"/>
                        <a:pt x="113304" y="23503"/>
                      </a:cubicBezTo>
                      <a:cubicBezTo>
                        <a:pt x="110448" y="22563"/>
                        <a:pt x="109495" y="23503"/>
                        <a:pt x="109495" y="23503"/>
                      </a:cubicBezTo>
                      <a:lnTo>
                        <a:pt x="99974" y="31024"/>
                      </a:lnTo>
                      <a:lnTo>
                        <a:pt x="98070" y="31024"/>
                      </a:lnTo>
                      <a:lnTo>
                        <a:pt x="98070" y="2820"/>
                      </a:lnTo>
                      <a:lnTo>
                        <a:pt x="76171" y="0"/>
                      </a:lnTo>
                      <a:lnTo>
                        <a:pt x="76171" y="9401"/>
                      </a:lnTo>
                      <a:lnTo>
                        <a:pt x="0" y="9401"/>
                      </a:lnTo>
                      <a:lnTo>
                        <a:pt x="0" y="17862"/>
                      </a:lnTo>
                      <a:lnTo>
                        <a:pt x="76171" y="17862"/>
                      </a:lnTo>
                      <a:lnTo>
                        <a:pt x="76171" y="31964"/>
                      </a:lnTo>
                      <a:lnTo>
                        <a:pt x="4761" y="31964"/>
                      </a:lnTo>
                      <a:lnTo>
                        <a:pt x="4761" y="40426"/>
                      </a:lnTo>
                      <a:lnTo>
                        <a:pt x="76171" y="40426"/>
                      </a:lnTo>
                      <a:lnTo>
                        <a:pt x="76171" y="54528"/>
                      </a:lnTo>
                      <a:lnTo>
                        <a:pt x="0" y="54528"/>
                      </a:lnTo>
                      <a:lnTo>
                        <a:pt x="0" y="62989"/>
                      </a:lnTo>
                      <a:lnTo>
                        <a:pt x="76171" y="62989"/>
                      </a:lnTo>
                      <a:lnTo>
                        <a:pt x="76171" y="68629"/>
                      </a:lnTo>
                      <a:close/>
                    </a:path>
                  </a:pathLst>
                </a:custGeom>
                <a:solidFill>
                  <a:srgbClr val="004A93"/>
                </a:solidFill>
                <a:ln w="9514" cap="flat">
                  <a:noFill/>
                  <a:prstDash val="solid"/>
                  <a:miter/>
                </a:ln>
              </p:spPr>
              <p:txBody>
                <a:bodyPr rtlCol="0" anchor="ctr"/>
                <a:lstStyle/>
                <a:p>
                  <a:endParaRPr lang="zh-CN" altLang="en-US"/>
                </a:p>
              </p:txBody>
            </p:sp>
            <p:sp>
              <p:nvSpPr>
                <p:cNvPr id="26" name="任意形状 25">
                  <a:extLst>
                    <a:ext uri="{FF2B5EF4-FFF2-40B4-BE49-F238E27FC236}">
                      <a16:creationId xmlns:a16="http://schemas.microsoft.com/office/drawing/2014/main" id="{5146DB8E-FFDF-293E-F633-68C3E871E5A1}"/>
                    </a:ext>
                  </a:extLst>
                </p:cNvPr>
                <p:cNvSpPr/>
                <p:nvPr/>
              </p:nvSpPr>
              <p:spPr>
                <a:xfrm>
                  <a:off x="4391050" y="6553584"/>
                  <a:ext cx="82835" cy="120336"/>
                </a:xfrm>
                <a:custGeom>
                  <a:avLst/>
                  <a:gdLst>
                    <a:gd name="connsiteX0" fmla="*/ 62841 w 82835"/>
                    <a:gd name="connsiteY0" fmla="*/ 0 h 120336"/>
                    <a:gd name="connsiteX1" fmla="*/ 59032 w 82835"/>
                    <a:gd name="connsiteY1" fmla="*/ 0 h 120336"/>
                    <a:gd name="connsiteX2" fmla="*/ 59032 w 82835"/>
                    <a:gd name="connsiteY2" fmla="*/ 940 h 120336"/>
                    <a:gd name="connsiteX3" fmla="*/ 62841 w 82835"/>
                    <a:gd name="connsiteY3" fmla="*/ 11282 h 120336"/>
                    <a:gd name="connsiteX4" fmla="*/ 62841 w 82835"/>
                    <a:gd name="connsiteY4" fmla="*/ 51707 h 120336"/>
                    <a:gd name="connsiteX5" fmla="*/ 19995 w 82835"/>
                    <a:gd name="connsiteY5" fmla="*/ 51707 h 120336"/>
                    <a:gd name="connsiteX6" fmla="*/ 19995 w 82835"/>
                    <a:gd name="connsiteY6" fmla="*/ 11282 h 120336"/>
                    <a:gd name="connsiteX7" fmla="*/ 23803 w 82835"/>
                    <a:gd name="connsiteY7" fmla="*/ 940 h 120336"/>
                    <a:gd name="connsiteX8" fmla="*/ 23803 w 82835"/>
                    <a:gd name="connsiteY8" fmla="*/ 0 h 120336"/>
                    <a:gd name="connsiteX9" fmla="*/ 0 w 82835"/>
                    <a:gd name="connsiteY9" fmla="*/ 0 h 120336"/>
                    <a:gd name="connsiteX10" fmla="*/ 0 w 82835"/>
                    <a:gd name="connsiteY10" fmla="*/ 940 h 120336"/>
                    <a:gd name="connsiteX11" fmla="*/ 3808 w 82835"/>
                    <a:gd name="connsiteY11" fmla="*/ 11282 h 120336"/>
                    <a:gd name="connsiteX12" fmla="*/ 3808 w 82835"/>
                    <a:gd name="connsiteY12" fmla="*/ 109055 h 120336"/>
                    <a:gd name="connsiteX13" fmla="*/ 0 w 82835"/>
                    <a:gd name="connsiteY13" fmla="*/ 119397 h 120336"/>
                    <a:gd name="connsiteX14" fmla="*/ 0 w 82835"/>
                    <a:gd name="connsiteY14" fmla="*/ 120337 h 120336"/>
                    <a:gd name="connsiteX15" fmla="*/ 23803 w 82835"/>
                    <a:gd name="connsiteY15" fmla="*/ 120337 h 120336"/>
                    <a:gd name="connsiteX16" fmla="*/ 23803 w 82835"/>
                    <a:gd name="connsiteY16" fmla="*/ 119397 h 120336"/>
                    <a:gd name="connsiteX17" fmla="*/ 19995 w 82835"/>
                    <a:gd name="connsiteY17" fmla="*/ 109055 h 120336"/>
                    <a:gd name="connsiteX18" fmla="*/ 19995 w 82835"/>
                    <a:gd name="connsiteY18" fmla="*/ 64869 h 120336"/>
                    <a:gd name="connsiteX19" fmla="*/ 62841 w 82835"/>
                    <a:gd name="connsiteY19" fmla="*/ 64869 h 120336"/>
                    <a:gd name="connsiteX20" fmla="*/ 62841 w 82835"/>
                    <a:gd name="connsiteY20" fmla="*/ 109995 h 120336"/>
                    <a:gd name="connsiteX21" fmla="*/ 59032 w 82835"/>
                    <a:gd name="connsiteY21" fmla="*/ 119397 h 120336"/>
                    <a:gd name="connsiteX22" fmla="*/ 59032 w 82835"/>
                    <a:gd name="connsiteY22" fmla="*/ 120337 h 120336"/>
                    <a:gd name="connsiteX23" fmla="*/ 82836 w 82835"/>
                    <a:gd name="connsiteY23" fmla="*/ 120337 h 120336"/>
                    <a:gd name="connsiteX24" fmla="*/ 82836 w 82835"/>
                    <a:gd name="connsiteY24" fmla="*/ 119397 h 120336"/>
                    <a:gd name="connsiteX25" fmla="*/ 79027 w 82835"/>
                    <a:gd name="connsiteY25" fmla="*/ 109055 h 120336"/>
                    <a:gd name="connsiteX26" fmla="*/ 79027 w 82835"/>
                    <a:gd name="connsiteY26" fmla="*/ 109055 h 120336"/>
                    <a:gd name="connsiteX27" fmla="*/ 79027 w 82835"/>
                    <a:gd name="connsiteY27" fmla="*/ 11282 h 120336"/>
                    <a:gd name="connsiteX28" fmla="*/ 82836 w 82835"/>
                    <a:gd name="connsiteY28" fmla="*/ 940 h 120336"/>
                    <a:gd name="connsiteX29" fmla="*/ 82836 w 82835"/>
                    <a:gd name="connsiteY29" fmla="*/ 0 h 120336"/>
                    <a:gd name="connsiteX30" fmla="*/ 79027 w 82835"/>
                    <a:gd name="connsiteY30" fmla="*/ 0 h 120336"/>
                    <a:gd name="connsiteX31" fmla="*/ 62841 w 82835"/>
                    <a:gd name="connsiteY31" fmla="*/ 0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35" h="120336">
                      <a:moveTo>
                        <a:pt x="62841" y="0"/>
                      </a:moveTo>
                      <a:lnTo>
                        <a:pt x="59032" y="0"/>
                      </a:lnTo>
                      <a:lnTo>
                        <a:pt x="59032" y="940"/>
                      </a:lnTo>
                      <a:cubicBezTo>
                        <a:pt x="62841" y="2820"/>
                        <a:pt x="62841" y="11282"/>
                        <a:pt x="62841" y="11282"/>
                      </a:cubicBezTo>
                      <a:lnTo>
                        <a:pt x="62841" y="51707"/>
                      </a:lnTo>
                      <a:lnTo>
                        <a:pt x="19995" y="51707"/>
                      </a:lnTo>
                      <a:lnTo>
                        <a:pt x="19995" y="11282"/>
                      </a:lnTo>
                      <a:cubicBezTo>
                        <a:pt x="19995" y="11282"/>
                        <a:pt x="19995" y="2820"/>
                        <a:pt x="23803" y="940"/>
                      </a:cubicBezTo>
                      <a:lnTo>
                        <a:pt x="23803" y="0"/>
                      </a:lnTo>
                      <a:lnTo>
                        <a:pt x="0" y="0"/>
                      </a:lnTo>
                      <a:lnTo>
                        <a:pt x="0" y="940"/>
                      </a:lnTo>
                      <a:cubicBezTo>
                        <a:pt x="3808" y="2820"/>
                        <a:pt x="3808" y="11282"/>
                        <a:pt x="3808" y="11282"/>
                      </a:cubicBezTo>
                      <a:lnTo>
                        <a:pt x="3808" y="109055"/>
                      </a:lnTo>
                      <a:cubicBezTo>
                        <a:pt x="3808" y="109055"/>
                        <a:pt x="3808" y="117516"/>
                        <a:pt x="0" y="119397"/>
                      </a:cubicBezTo>
                      <a:lnTo>
                        <a:pt x="0" y="120337"/>
                      </a:lnTo>
                      <a:lnTo>
                        <a:pt x="23803" y="120337"/>
                      </a:lnTo>
                      <a:lnTo>
                        <a:pt x="23803" y="119397"/>
                      </a:lnTo>
                      <a:cubicBezTo>
                        <a:pt x="19995" y="117516"/>
                        <a:pt x="19995" y="109055"/>
                        <a:pt x="19995" y="109055"/>
                      </a:cubicBezTo>
                      <a:lnTo>
                        <a:pt x="19995" y="64869"/>
                      </a:lnTo>
                      <a:lnTo>
                        <a:pt x="62841" y="64869"/>
                      </a:lnTo>
                      <a:lnTo>
                        <a:pt x="62841" y="109995"/>
                      </a:lnTo>
                      <a:cubicBezTo>
                        <a:pt x="62841" y="111875"/>
                        <a:pt x="62841" y="118456"/>
                        <a:pt x="59032" y="119397"/>
                      </a:cubicBezTo>
                      <a:lnTo>
                        <a:pt x="59032" y="120337"/>
                      </a:lnTo>
                      <a:lnTo>
                        <a:pt x="82836" y="120337"/>
                      </a:lnTo>
                      <a:lnTo>
                        <a:pt x="82836" y="119397"/>
                      </a:lnTo>
                      <a:cubicBezTo>
                        <a:pt x="79027" y="117516"/>
                        <a:pt x="79027" y="109055"/>
                        <a:pt x="79027" y="109055"/>
                      </a:cubicBezTo>
                      <a:lnTo>
                        <a:pt x="79027" y="109055"/>
                      </a:lnTo>
                      <a:lnTo>
                        <a:pt x="79027" y="11282"/>
                      </a:lnTo>
                      <a:cubicBezTo>
                        <a:pt x="79027" y="11282"/>
                        <a:pt x="79027" y="2820"/>
                        <a:pt x="82836" y="940"/>
                      </a:cubicBezTo>
                      <a:lnTo>
                        <a:pt x="82836" y="0"/>
                      </a:lnTo>
                      <a:lnTo>
                        <a:pt x="79027" y="0"/>
                      </a:lnTo>
                      <a:lnTo>
                        <a:pt x="62841" y="0"/>
                      </a:lnTo>
                      <a:close/>
                    </a:path>
                  </a:pathLst>
                </a:custGeom>
                <a:solidFill>
                  <a:srgbClr val="004A93"/>
                </a:solidFill>
                <a:ln w="9514" cap="flat">
                  <a:noFill/>
                  <a:prstDash val="solid"/>
                  <a:miter/>
                </a:ln>
              </p:spPr>
              <p:txBody>
                <a:bodyPr rtlCol="0" anchor="ctr"/>
                <a:lstStyle/>
                <a:p>
                  <a:endParaRPr lang="zh-CN" altLang="en-US"/>
                </a:p>
              </p:txBody>
            </p:sp>
            <p:sp>
              <p:nvSpPr>
                <p:cNvPr id="27" name="任意形状 26">
                  <a:extLst>
                    <a:ext uri="{FF2B5EF4-FFF2-40B4-BE49-F238E27FC236}">
                      <a16:creationId xmlns:a16="http://schemas.microsoft.com/office/drawing/2014/main" id="{8A4225BA-52F6-93FA-8295-2453AEF8332F}"/>
                    </a:ext>
                  </a:extLst>
                </p:cNvPr>
                <p:cNvSpPr/>
                <p:nvPr/>
              </p:nvSpPr>
              <p:spPr>
                <a:xfrm>
                  <a:off x="4701445" y="6551517"/>
                  <a:ext cx="75218" cy="125223"/>
                </a:xfrm>
                <a:custGeom>
                  <a:avLst/>
                  <a:gdLst>
                    <a:gd name="connsiteX0" fmla="*/ 55224 w 75218"/>
                    <a:gd name="connsiteY0" fmla="*/ 57535 h 125223"/>
                    <a:gd name="connsiteX1" fmla="*/ 59032 w 75218"/>
                    <a:gd name="connsiteY1" fmla="*/ 67876 h 125223"/>
                    <a:gd name="connsiteX2" fmla="*/ 59032 w 75218"/>
                    <a:gd name="connsiteY2" fmla="*/ 67876 h 125223"/>
                    <a:gd name="connsiteX3" fmla="*/ 59032 w 75218"/>
                    <a:gd name="connsiteY3" fmla="*/ 106421 h 125223"/>
                    <a:gd name="connsiteX4" fmla="*/ 37133 w 75218"/>
                    <a:gd name="connsiteY4" fmla="*/ 112062 h 125223"/>
                    <a:gd name="connsiteX5" fmla="*/ 15234 w 75218"/>
                    <a:gd name="connsiteY5" fmla="*/ 79158 h 125223"/>
                    <a:gd name="connsiteX6" fmla="*/ 15234 w 75218"/>
                    <a:gd name="connsiteY6" fmla="*/ 38732 h 125223"/>
                    <a:gd name="connsiteX7" fmla="*/ 38085 w 75218"/>
                    <a:gd name="connsiteY7" fmla="*/ 12408 h 125223"/>
                    <a:gd name="connsiteX8" fmla="*/ 68554 w 75218"/>
                    <a:gd name="connsiteY8" fmla="*/ 22750 h 125223"/>
                    <a:gd name="connsiteX9" fmla="*/ 68554 w 75218"/>
                    <a:gd name="connsiteY9" fmla="*/ 22750 h 125223"/>
                    <a:gd name="connsiteX10" fmla="*/ 68554 w 75218"/>
                    <a:gd name="connsiteY10" fmla="*/ 3947 h 125223"/>
                    <a:gd name="connsiteX11" fmla="*/ 38085 w 75218"/>
                    <a:gd name="connsiteY11" fmla="*/ 187 h 125223"/>
                    <a:gd name="connsiteX12" fmla="*/ 0 w 75218"/>
                    <a:gd name="connsiteY12" fmla="*/ 39672 h 125223"/>
                    <a:gd name="connsiteX13" fmla="*/ 0 w 75218"/>
                    <a:gd name="connsiteY13" fmla="*/ 79158 h 125223"/>
                    <a:gd name="connsiteX14" fmla="*/ 38085 w 75218"/>
                    <a:gd name="connsiteY14" fmla="*/ 125224 h 125223"/>
                    <a:gd name="connsiteX15" fmla="*/ 75219 w 75218"/>
                    <a:gd name="connsiteY15" fmla="*/ 115823 h 125223"/>
                    <a:gd name="connsiteX16" fmla="*/ 75219 w 75218"/>
                    <a:gd name="connsiteY16" fmla="*/ 57535 h 125223"/>
                    <a:gd name="connsiteX17" fmla="*/ 55224 w 75218"/>
                    <a:gd name="connsiteY17" fmla="*/ 57535 h 125223"/>
                    <a:gd name="connsiteX18" fmla="*/ 55224 w 75218"/>
                    <a:gd name="connsiteY18" fmla="*/ 57535 h 12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218" h="125223">
                      <a:moveTo>
                        <a:pt x="55224" y="57535"/>
                      </a:moveTo>
                      <a:cubicBezTo>
                        <a:pt x="59032" y="59415"/>
                        <a:pt x="59032" y="67876"/>
                        <a:pt x="59032" y="67876"/>
                      </a:cubicBezTo>
                      <a:lnTo>
                        <a:pt x="59032" y="67876"/>
                      </a:lnTo>
                      <a:lnTo>
                        <a:pt x="59032" y="106421"/>
                      </a:lnTo>
                      <a:cubicBezTo>
                        <a:pt x="56176" y="108302"/>
                        <a:pt x="48559" y="112062"/>
                        <a:pt x="37133" y="112062"/>
                      </a:cubicBezTo>
                      <a:cubicBezTo>
                        <a:pt x="22851" y="112062"/>
                        <a:pt x="15234" y="105481"/>
                        <a:pt x="15234" y="79158"/>
                      </a:cubicBezTo>
                      <a:lnTo>
                        <a:pt x="15234" y="38732"/>
                      </a:lnTo>
                      <a:cubicBezTo>
                        <a:pt x="15234" y="13349"/>
                        <a:pt x="33325" y="12408"/>
                        <a:pt x="38085" y="12408"/>
                      </a:cubicBezTo>
                      <a:cubicBezTo>
                        <a:pt x="47607" y="11468"/>
                        <a:pt x="62841" y="15229"/>
                        <a:pt x="68554" y="22750"/>
                      </a:cubicBezTo>
                      <a:lnTo>
                        <a:pt x="68554" y="22750"/>
                      </a:lnTo>
                      <a:lnTo>
                        <a:pt x="68554" y="3947"/>
                      </a:lnTo>
                      <a:cubicBezTo>
                        <a:pt x="61889" y="2067"/>
                        <a:pt x="50463" y="-753"/>
                        <a:pt x="38085" y="187"/>
                      </a:cubicBezTo>
                      <a:cubicBezTo>
                        <a:pt x="12378" y="187"/>
                        <a:pt x="0" y="15229"/>
                        <a:pt x="0" y="39672"/>
                      </a:cubicBezTo>
                      <a:lnTo>
                        <a:pt x="0" y="79158"/>
                      </a:lnTo>
                      <a:cubicBezTo>
                        <a:pt x="0" y="112062"/>
                        <a:pt x="12378" y="125224"/>
                        <a:pt x="38085" y="125224"/>
                      </a:cubicBezTo>
                      <a:cubicBezTo>
                        <a:pt x="53319" y="125224"/>
                        <a:pt x="65697" y="121464"/>
                        <a:pt x="75219" y="115823"/>
                      </a:cubicBezTo>
                      <a:lnTo>
                        <a:pt x="75219" y="57535"/>
                      </a:lnTo>
                      <a:lnTo>
                        <a:pt x="55224" y="57535"/>
                      </a:lnTo>
                      <a:lnTo>
                        <a:pt x="55224" y="57535"/>
                      </a:lnTo>
                      <a:close/>
                    </a:path>
                  </a:pathLst>
                </a:custGeom>
                <a:solidFill>
                  <a:srgbClr val="004A93"/>
                </a:solidFill>
                <a:ln w="9514" cap="flat">
                  <a:noFill/>
                  <a:prstDash val="solid"/>
                  <a:miter/>
                </a:ln>
              </p:spPr>
              <p:txBody>
                <a:bodyPr rtlCol="0" anchor="ctr"/>
                <a:lstStyle/>
                <a:p>
                  <a:endParaRPr lang="zh-CN" altLang="en-US"/>
                </a:p>
              </p:txBody>
            </p:sp>
            <p:sp>
              <p:nvSpPr>
                <p:cNvPr id="28" name="任意形状 27">
                  <a:extLst>
                    <a:ext uri="{FF2B5EF4-FFF2-40B4-BE49-F238E27FC236}">
                      <a16:creationId xmlns:a16="http://schemas.microsoft.com/office/drawing/2014/main" id="{250E9DE2-45B0-61A7-CF39-69E872B9D5F9}"/>
                    </a:ext>
                  </a:extLst>
                </p:cNvPr>
                <p:cNvSpPr/>
                <p:nvPr/>
              </p:nvSpPr>
              <p:spPr>
                <a:xfrm>
                  <a:off x="4587189" y="6552644"/>
                  <a:ext cx="92356" cy="122222"/>
                </a:xfrm>
                <a:custGeom>
                  <a:avLst/>
                  <a:gdLst>
                    <a:gd name="connsiteX0" fmla="*/ 89501 w 92356"/>
                    <a:gd name="connsiteY0" fmla="*/ 940 h 122222"/>
                    <a:gd name="connsiteX1" fmla="*/ 76171 w 92356"/>
                    <a:gd name="connsiteY1" fmla="*/ 940 h 122222"/>
                    <a:gd name="connsiteX2" fmla="*/ 76171 w 92356"/>
                    <a:gd name="connsiteY2" fmla="*/ 940 h 122222"/>
                    <a:gd name="connsiteX3" fmla="*/ 72362 w 92356"/>
                    <a:gd name="connsiteY3" fmla="*/ 940 h 122222"/>
                    <a:gd name="connsiteX4" fmla="*/ 72362 w 92356"/>
                    <a:gd name="connsiteY4" fmla="*/ 1880 h 122222"/>
                    <a:gd name="connsiteX5" fmla="*/ 76171 w 92356"/>
                    <a:gd name="connsiteY5" fmla="*/ 11282 h 122222"/>
                    <a:gd name="connsiteX6" fmla="*/ 76171 w 92356"/>
                    <a:gd name="connsiteY6" fmla="*/ 102474 h 122222"/>
                    <a:gd name="connsiteX7" fmla="*/ 28564 w 92356"/>
                    <a:gd name="connsiteY7" fmla="*/ 1880 h 122222"/>
                    <a:gd name="connsiteX8" fmla="*/ 6665 w 92356"/>
                    <a:gd name="connsiteY8" fmla="*/ 1880 h 122222"/>
                    <a:gd name="connsiteX9" fmla="*/ 6665 w 92356"/>
                    <a:gd name="connsiteY9" fmla="*/ 1880 h 122222"/>
                    <a:gd name="connsiteX10" fmla="*/ 0 w 92356"/>
                    <a:gd name="connsiteY10" fmla="*/ 1880 h 122222"/>
                    <a:gd name="connsiteX11" fmla="*/ 0 w 92356"/>
                    <a:gd name="connsiteY11" fmla="*/ 2820 h 122222"/>
                    <a:gd name="connsiteX12" fmla="*/ 6665 w 92356"/>
                    <a:gd name="connsiteY12" fmla="*/ 15982 h 122222"/>
                    <a:gd name="connsiteX13" fmla="*/ 6665 w 92356"/>
                    <a:gd name="connsiteY13" fmla="*/ 112816 h 122222"/>
                    <a:gd name="connsiteX14" fmla="*/ 2856 w 92356"/>
                    <a:gd name="connsiteY14" fmla="*/ 121277 h 122222"/>
                    <a:gd name="connsiteX15" fmla="*/ 2856 w 92356"/>
                    <a:gd name="connsiteY15" fmla="*/ 122217 h 122222"/>
                    <a:gd name="connsiteX16" fmla="*/ 6665 w 92356"/>
                    <a:gd name="connsiteY16" fmla="*/ 122217 h 122222"/>
                    <a:gd name="connsiteX17" fmla="*/ 19995 w 92356"/>
                    <a:gd name="connsiteY17" fmla="*/ 122217 h 122222"/>
                    <a:gd name="connsiteX18" fmla="*/ 23803 w 92356"/>
                    <a:gd name="connsiteY18" fmla="*/ 122217 h 122222"/>
                    <a:gd name="connsiteX19" fmla="*/ 23803 w 92356"/>
                    <a:gd name="connsiteY19" fmla="*/ 121277 h 122222"/>
                    <a:gd name="connsiteX20" fmla="*/ 19995 w 92356"/>
                    <a:gd name="connsiteY20" fmla="*/ 112816 h 122222"/>
                    <a:gd name="connsiteX21" fmla="*/ 19995 w 92356"/>
                    <a:gd name="connsiteY21" fmla="*/ 16922 h 122222"/>
                    <a:gd name="connsiteX22" fmla="*/ 19995 w 92356"/>
                    <a:gd name="connsiteY22" fmla="*/ 16922 h 122222"/>
                    <a:gd name="connsiteX23" fmla="*/ 59032 w 92356"/>
                    <a:gd name="connsiteY23" fmla="*/ 100594 h 122222"/>
                    <a:gd name="connsiteX24" fmla="*/ 88548 w 92356"/>
                    <a:gd name="connsiteY24" fmla="*/ 122217 h 122222"/>
                    <a:gd name="connsiteX25" fmla="*/ 88548 w 92356"/>
                    <a:gd name="connsiteY25" fmla="*/ 9401 h 122222"/>
                    <a:gd name="connsiteX26" fmla="*/ 92357 w 92356"/>
                    <a:gd name="connsiteY26" fmla="*/ 940 h 122222"/>
                    <a:gd name="connsiteX27" fmla="*/ 92357 w 92356"/>
                    <a:gd name="connsiteY27" fmla="*/ 0 h 122222"/>
                    <a:gd name="connsiteX28" fmla="*/ 89501 w 92356"/>
                    <a:gd name="connsiteY28" fmla="*/ 940 h 122222"/>
                    <a:gd name="connsiteX29" fmla="*/ 89501 w 92356"/>
                    <a:gd name="connsiteY29" fmla="*/ 940 h 1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356" h="122222">
                      <a:moveTo>
                        <a:pt x="89501" y="940"/>
                      </a:moveTo>
                      <a:lnTo>
                        <a:pt x="76171" y="940"/>
                      </a:lnTo>
                      <a:lnTo>
                        <a:pt x="76171" y="940"/>
                      </a:lnTo>
                      <a:lnTo>
                        <a:pt x="72362" y="940"/>
                      </a:lnTo>
                      <a:lnTo>
                        <a:pt x="72362" y="1880"/>
                      </a:lnTo>
                      <a:cubicBezTo>
                        <a:pt x="75219" y="2820"/>
                        <a:pt x="76171" y="9401"/>
                        <a:pt x="76171" y="11282"/>
                      </a:cubicBezTo>
                      <a:lnTo>
                        <a:pt x="76171" y="102474"/>
                      </a:lnTo>
                      <a:lnTo>
                        <a:pt x="28564" y="1880"/>
                      </a:lnTo>
                      <a:lnTo>
                        <a:pt x="6665" y="1880"/>
                      </a:lnTo>
                      <a:lnTo>
                        <a:pt x="6665" y="1880"/>
                      </a:lnTo>
                      <a:lnTo>
                        <a:pt x="0" y="1880"/>
                      </a:lnTo>
                      <a:lnTo>
                        <a:pt x="0" y="2820"/>
                      </a:lnTo>
                      <a:cubicBezTo>
                        <a:pt x="4761" y="6581"/>
                        <a:pt x="5713" y="10341"/>
                        <a:pt x="6665" y="15982"/>
                      </a:cubicBezTo>
                      <a:lnTo>
                        <a:pt x="6665" y="112816"/>
                      </a:lnTo>
                      <a:cubicBezTo>
                        <a:pt x="6665" y="115636"/>
                        <a:pt x="5713" y="120337"/>
                        <a:pt x="2856" y="121277"/>
                      </a:cubicBezTo>
                      <a:lnTo>
                        <a:pt x="2856" y="122217"/>
                      </a:lnTo>
                      <a:lnTo>
                        <a:pt x="6665" y="122217"/>
                      </a:lnTo>
                      <a:lnTo>
                        <a:pt x="19995" y="122217"/>
                      </a:lnTo>
                      <a:lnTo>
                        <a:pt x="23803" y="122217"/>
                      </a:lnTo>
                      <a:lnTo>
                        <a:pt x="23803" y="121277"/>
                      </a:lnTo>
                      <a:cubicBezTo>
                        <a:pt x="20947" y="120337"/>
                        <a:pt x="19995" y="114696"/>
                        <a:pt x="19995" y="112816"/>
                      </a:cubicBezTo>
                      <a:lnTo>
                        <a:pt x="19995" y="16922"/>
                      </a:lnTo>
                      <a:lnTo>
                        <a:pt x="19995" y="16922"/>
                      </a:lnTo>
                      <a:cubicBezTo>
                        <a:pt x="19995" y="16922"/>
                        <a:pt x="39037" y="59228"/>
                        <a:pt x="59032" y="100594"/>
                      </a:cubicBezTo>
                      <a:cubicBezTo>
                        <a:pt x="70458" y="123157"/>
                        <a:pt x="88548" y="122217"/>
                        <a:pt x="88548" y="122217"/>
                      </a:cubicBezTo>
                      <a:lnTo>
                        <a:pt x="88548" y="9401"/>
                      </a:lnTo>
                      <a:cubicBezTo>
                        <a:pt x="88548" y="6581"/>
                        <a:pt x="89501" y="1880"/>
                        <a:pt x="92357" y="940"/>
                      </a:cubicBezTo>
                      <a:lnTo>
                        <a:pt x="92357" y="0"/>
                      </a:lnTo>
                      <a:lnTo>
                        <a:pt x="89501" y="940"/>
                      </a:lnTo>
                      <a:lnTo>
                        <a:pt x="89501" y="940"/>
                      </a:lnTo>
                      <a:close/>
                    </a:path>
                  </a:pathLst>
                </a:custGeom>
                <a:solidFill>
                  <a:srgbClr val="004A93"/>
                </a:solidFill>
                <a:ln w="9514" cap="flat">
                  <a:noFill/>
                  <a:prstDash val="solid"/>
                  <a:miter/>
                </a:ln>
              </p:spPr>
              <p:txBody>
                <a:bodyPr rtlCol="0" anchor="ctr"/>
                <a:lstStyle/>
                <a:p>
                  <a:endParaRPr lang="zh-CN" altLang="en-US"/>
                </a:p>
              </p:txBody>
            </p:sp>
            <p:sp>
              <p:nvSpPr>
                <p:cNvPr id="29" name="任意形状 28">
                  <a:extLst>
                    <a:ext uri="{FF2B5EF4-FFF2-40B4-BE49-F238E27FC236}">
                      <a16:creationId xmlns:a16="http://schemas.microsoft.com/office/drawing/2014/main" id="{DCD414D5-5FA9-EA78-0A42-8775C5AE353A}"/>
                    </a:ext>
                  </a:extLst>
                </p:cNvPr>
                <p:cNvSpPr/>
                <p:nvPr/>
              </p:nvSpPr>
              <p:spPr>
                <a:xfrm>
                  <a:off x="4493880" y="6550764"/>
                  <a:ext cx="76170" cy="125037"/>
                </a:xfrm>
                <a:custGeom>
                  <a:avLst/>
                  <a:gdLst>
                    <a:gd name="connsiteX0" fmla="*/ 38085 w 76170"/>
                    <a:gd name="connsiteY0" fmla="*/ 0 h 125037"/>
                    <a:gd name="connsiteX1" fmla="*/ 0 w 76170"/>
                    <a:gd name="connsiteY1" fmla="*/ 39485 h 125037"/>
                    <a:gd name="connsiteX2" fmla="*/ 0 w 76170"/>
                    <a:gd name="connsiteY2" fmla="*/ 78971 h 125037"/>
                    <a:gd name="connsiteX3" fmla="*/ 38085 w 76170"/>
                    <a:gd name="connsiteY3" fmla="*/ 125037 h 125037"/>
                    <a:gd name="connsiteX4" fmla="*/ 76171 w 76170"/>
                    <a:gd name="connsiteY4" fmla="*/ 78971 h 125037"/>
                    <a:gd name="connsiteX5" fmla="*/ 76171 w 76170"/>
                    <a:gd name="connsiteY5" fmla="*/ 39485 h 125037"/>
                    <a:gd name="connsiteX6" fmla="*/ 38085 w 76170"/>
                    <a:gd name="connsiteY6" fmla="*/ 0 h 125037"/>
                    <a:gd name="connsiteX7" fmla="*/ 60937 w 76170"/>
                    <a:gd name="connsiteY7" fmla="*/ 78971 h 125037"/>
                    <a:gd name="connsiteX8" fmla="*/ 39037 w 76170"/>
                    <a:gd name="connsiteY8" fmla="*/ 111875 h 125037"/>
                    <a:gd name="connsiteX9" fmla="*/ 17138 w 76170"/>
                    <a:gd name="connsiteY9" fmla="*/ 78971 h 125037"/>
                    <a:gd name="connsiteX10" fmla="*/ 17138 w 76170"/>
                    <a:gd name="connsiteY10" fmla="*/ 38545 h 125037"/>
                    <a:gd name="connsiteX11" fmla="*/ 39037 w 76170"/>
                    <a:gd name="connsiteY11" fmla="*/ 13162 h 125037"/>
                    <a:gd name="connsiteX12" fmla="*/ 60937 w 76170"/>
                    <a:gd name="connsiteY12" fmla="*/ 38545 h 125037"/>
                    <a:gd name="connsiteX13" fmla="*/ 60937 w 76170"/>
                    <a:gd name="connsiteY13" fmla="*/ 78971 h 1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170" h="125037">
                      <a:moveTo>
                        <a:pt x="38085" y="0"/>
                      </a:moveTo>
                      <a:cubicBezTo>
                        <a:pt x="12378" y="0"/>
                        <a:pt x="0" y="15042"/>
                        <a:pt x="0" y="39485"/>
                      </a:cubicBezTo>
                      <a:lnTo>
                        <a:pt x="0" y="78971"/>
                      </a:lnTo>
                      <a:cubicBezTo>
                        <a:pt x="0" y="111875"/>
                        <a:pt x="12378" y="125037"/>
                        <a:pt x="38085" y="125037"/>
                      </a:cubicBezTo>
                      <a:cubicBezTo>
                        <a:pt x="63793" y="125037"/>
                        <a:pt x="76171" y="111875"/>
                        <a:pt x="76171" y="78971"/>
                      </a:cubicBezTo>
                      <a:lnTo>
                        <a:pt x="76171" y="39485"/>
                      </a:lnTo>
                      <a:cubicBezTo>
                        <a:pt x="76171" y="15982"/>
                        <a:pt x="63793" y="0"/>
                        <a:pt x="38085" y="0"/>
                      </a:cubicBezTo>
                      <a:close/>
                      <a:moveTo>
                        <a:pt x="60937" y="78971"/>
                      </a:moveTo>
                      <a:cubicBezTo>
                        <a:pt x="60937" y="105295"/>
                        <a:pt x="53319" y="111875"/>
                        <a:pt x="39037" y="111875"/>
                      </a:cubicBezTo>
                      <a:cubicBezTo>
                        <a:pt x="24755" y="111875"/>
                        <a:pt x="17138" y="105295"/>
                        <a:pt x="17138" y="78971"/>
                      </a:cubicBezTo>
                      <a:lnTo>
                        <a:pt x="17138" y="38545"/>
                      </a:lnTo>
                      <a:cubicBezTo>
                        <a:pt x="17138" y="13162"/>
                        <a:pt x="34277" y="13162"/>
                        <a:pt x="39037" y="13162"/>
                      </a:cubicBezTo>
                      <a:cubicBezTo>
                        <a:pt x="43798" y="13162"/>
                        <a:pt x="60937" y="14102"/>
                        <a:pt x="60937" y="38545"/>
                      </a:cubicBezTo>
                      <a:lnTo>
                        <a:pt x="60937" y="78971"/>
                      </a:lnTo>
                      <a:close/>
                    </a:path>
                  </a:pathLst>
                </a:custGeom>
                <a:solidFill>
                  <a:srgbClr val="004A93"/>
                </a:solidFill>
                <a:ln w="9514" cap="flat">
                  <a:noFill/>
                  <a:prstDash val="solid"/>
                  <a:miter/>
                </a:ln>
              </p:spPr>
              <p:txBody>
                <a:bodyPr rtlCol="0" anchor="ctr"/>
                <a:lstStyle/>
                <a:p>
                  <a:endParaRPr lang="zh-CN" altLang="en-US"/>
                </a:p>
              </p:txBody>
            </p:sp>
            <p:sp>
              <p:nvSpPr>
                <p:cNvPr id="30" name="任意形状 29">
                  <a:extLst>
                    <a:ext uri="{FF2B5EF4-FFF2-40B4-BE49-F238E27FC236}">
                      <a16:creationId xmlns:a16="http://schemas.microsoft.com/office/drawing/2014/main" id="{285507E8-10CE-7A81-1423-9CD0CDE27E1D}"/>
                    </a:ext>
                  </a:extLst>
                </p:cNvPr>
                <p:cNvSpPr/>
                <p:nvPr/>
              </p:nvSpPr>
              <p:spPr>
                <a:xfrm>
                  <a:off x="5040405" y="6552644"/>
                  <a:ext cx="92356" cy="122222"/>
                </a:xfrm>
                <a:custGeom>
                  <a:avLst/>
                  <a:gdLst>
                    <a:gd name="connsiteX0" fmla="*/ 71410 w 92356"/>
                    <a:gd name="connsiteY0" fmla="*/ 940 h 122222"/>
                    <a:gd name="connsiteX1" fmla="*/ 75219 w 92356"/>
                    <a:gd name="connsiteY1" fmla="*/ 10341 h 122222"/>
                    <a:gd name="connsiteX2" fmla="*/ 75219 w 92356"/>
                    <a:gd name="connsiteY2" fmla="*/ 101534 h 122222"/>
                    <a:gd name="connsiteX3" fmla="*/ 27612 w 92356"/>
                    <a:gd name="connsiteY3" fmla="*/ 940 h 122222"/>
                    <a:gd name="connsiteX4" fmla="*/ 18091 w 92356"/>
                    <a:gd name="connsiteY4" fmla="*/ 940 h 122222"/>
                    <a:gd name="connsiteX5" fmla="*/ 18091 w 92356"/>
                    <a:gd name="connsiteY5" fmla="*/ 940 h 122222"/>
                    <a:gd name="connsiteX6" fmla="*/ 0 w 92356"/>
                    <a:gd name="connsiteY6" fmla="*/ 940 h 122222"/>
                    <a:gd name="connsiteX7" fmla="*/ 0 w 92356"/>
                    <a:gd name="connsiteY7" fmla="*/ 1880 h 122222"/>
                    <a:gd name="connsiteX8" fmla="*/ 6665 w 92356"/>
                    <a:gd name="connsiteY8" fmla="*/ 15042 h 122222"/>
                    <a:gd name="connsiteX9" fmla="*/ 6665 w 92356"/>
                    <a:gd name="connsiteY9" fmla="*/ 111875 h 122222"/>
                    <a:gd name="connsiteX10" fmla="*/ 2856 w 92356"/>
                    <a:gd name="connsiteY10" fmla="*/ 120337 h 122222"/>
                    <a:gd name="connsiteX11" fmla="*/ 2856 w 92356"/>
                    <a:gd name="connsiteY11" fmla="*/ 121277 h 122222"/>
                    <a:gd name="connsiteX12" fmla="*/ 6665 w 92356"/>
                    <a:gd name="connsiteY12" fmla="*/ 121277 h 122222"/>
                    <a:gd name="connsiteX13" fmla="*/ 19995 w 92356"/>
                    <a:gd name="connsiteY13" fmla="*/ 121277 h 122222"/>
                    <a:gd name="connsiteX14" fmla="*/ 23803 w 92356"/>
                    <a:gd name="connsiteY14" fmla="*/ 121277 h 122222"/>
                    <a:gd name="connsiteX15" fmla="*/ 23803 w 92356"/>
                    <a:gd name="connsiteY15" fmla="*/ 120337 h 122222"/>
                    <a:gd name="connsiteX16" fmla="*/ 19995 w 92356"/>
                    <a:gd name="connsiteY16" fmla="*/ 111875 h 122222"/>
                    <a:gd name="connsiteX17" fmla="*/ 19995 w 92356"/>
                    <a:gd name="connsiteY17" fmla="*/ 16922 h 122222"/>
                    <a:gd name="connsiteX18" fmla="*/ 19995 w 92356"/>
                    <a:gd name="connsiteY18" fmla="*/ 16922 h 122222"/>
                    <a:gd name="connsiteX19" fmla="*/ 59032 w 92356"/>
                    <a:gd name="connsiteY19" fmla="*/ 100594 h 122222"/>
                    <a:gd name="connsiteX20" fmla="*/ 88548 w 92356"/>
                    <a:gd name="connsiteY20" fmla="*/ 122217 h 122222"/>
                    <a:gd name="connsiteX21" fmla="*/ 88548 w 92356"/>
                    <a:gd name="connsiteY21" fmla="*/ 9401 h 122222"/>
                    <a:gd name="connsiteX22" fmla="*/ 92357 w 92356"/>
                    <a:gd name="connsiteY22" fmla="*/ 940 h 122222"/>
                    <a:gd name="connsiteX23" fmla="*/ 92357 w 92356"/>
                    <a:gd name="connsiteY23" fmla="*/ 0 h 122222"/>
                    <a:gd name="connsiteX24" fmla="*/ 71410 w 92356"/>
                    <a:gd name="connsiteY24" fmla="*/ 940 h 122222"/>
                    <a:gd name="connsiteX25" fmla="*/ 71410 w 92356"/>
                    <a:gd name="connsiteY25" fmla="*/ 940 h 1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2356" h="122222">
                      <a:moveTo>
                        <a:pt x="71410" y="940"/>
                      </a:moveTo>
                      <a:cubicBezTo>
                        <a:pt x="74266" y="1880"/>
                        <a:pt x="75219" y="8461"/>
                        <a:pt x="75219" y="10341"/>
                      </a:cubicBezTo>
                      <a:lnTo>
                        <a:pt x="75219" y="101534"/>
                      </a:lnTo>
                      <a:lnTo>
                        <a:pt x="27612" y="940"/>
                      </a:lnTo>
                      <a:lnTo>
                        <a:pt x="18091" y="940"/>
                      </a:lnTo>
                      <a:lnTo>
                        <a:pt x="18091" y="940"/>
                      </a:lnTo>
                      <a:lnTo>
                        <a:pt x="0" y="940"/>
                      </a:lnTo>
                      <a:lnTo>
                        <a:pt x="0" y="1880"/>
                      </a:lnTo>
                      <a:cubicBezTo>
                        <a:pt x="4761" y="5641"/>
                        <a:pt x="5713" y="9401"/>
                        <a:pt x="6665" y="15042"/>
                      </a:cubicBezTo>
                      <a:lnTo>
                        <a:pt x="6665" y="111875"/>
                      </a:lnTo>
                      <a:cubicBezTo>
                        <a:pt x="6665" y="114696"/>
                        <a:pt x="5713" y="119397"/>
                        <a:pt x="2856" y="120337"/>
                      </a:cubicBezTo>
                      <a:lnTo>
                        <a:pt x="2856" y="121277"/>
                      </a:lnTo>
                      <a:lnTo>
                        <a:pt x="6665" y="121277"/>
                      </a:lnTo>
                      <a:lnTo>
                        <a:pt x="19995" y="121277"/>
                      </a:lnTo>
                      <a:lnTo>
                        <a:pt x="23803" y="121277"/>
                      </a:lnTo>
                      <a:lnTo>
                        <a:pt x="23803" y="120337"/>
                      </a:lnTo>
                      <a:cubicBezTo>
                        <a:pt x="20947" y="119397"/>
                        <a:pt x="19995" y="113756"/>
                        <a:pt x="19995" y="111875"/>
                      </a:cubicBezTo>
                      <a:lnTo>
                        <a:pt x="19995" y="16922"/>
                      </a:lnTo>
                      <a:lnTo>
                        <a:pt x="19995" y="16922"/>
                      </a:lnTo>
                      <a:cubicBezTo>
                        <a:pt x="19995" y="16922"/>
                        <a:pt x="39038" y="59228"/>
                        <a:pt x="59032" y="100594"/>
                      </a:cubicBezTo>
                      <a:cubicBezTo>
                        <a:pt x="70458" y="123157"/>
                        <a:pt x="88548" y="122217"/>
                        <a:pt x="88548" y="122217"/>
                      </a:cubicBezTo>
                      <a:lnTo>
                        <a:pt x="88548" y="9401"/>
                      </a:lnTo>
                      <a:cubicBezTo>
                        <a:pt x="88548" y="6581"/>
                        <a:pt x="89501" y="1880"/>
                        <a:pt x="92357" y="940"/>
                      </a:cubicBezTo>
                      <a:lnTo>
                        <a:pt x="92357" y="0"/>
                      </a:lnTo>
                      <a:lnTo>
                        <a:pt x="71410" y="940"/>
                      </a:lnTo>
                      <a:lnTo>
                        <a:pt x="71410" y="940"/>
                      </a:lnTo>
                      <a:close/>
                    </a:path>
                  </a:pathLst>
                </a:custGeom>
                <a:solidFill>
                  <a:srgbClr val="004A93"/>
                </a:solidFill>
                <a:ln w="9514" cap="flat">
                  <a:noFill/>
                  <a:prstDash val="solid"/>
                  <a:miter/>
                </a:ln>
              </p:spPr>
              <p:txBody>
                <a:bodyPr rtlCol="0" anchor="ctr"/>
                <a:lstStyle/>
                <a:p>
                  <a:endParaRPr lang="zh-CN" altLang="en-US"/>
                </a:p>
              </p:txBody>
            </p:sp>
            <p:sp>
              <p:nvSpPr>
                <p:cNvPr id="31" name="任意形状 30">
                  <a:extLst>
                    <a:ext uri="{FF2B5EF4-FFF2-40B4-BE49-F238E27FC236}">
                      <a16:creationId xmlns:a16="http://schemas.microsoft.com/office/drawing/2014/main" id="{9DB06C93-D713-A551-E639-A8FD06C3BA67}"/>
                    </a:ext>
                  </a:extLst>
                </p:cNvPr>
                <p:cNvSpPr/>
                <p:nvPr/>
              </p:nvSpPr>
              <p:spPr>
                <a:xfrm>
                  <a:off x="4854739" y="6553584"/>
                  <a:ext cx="85692" cy="120336"/>
                </a:xfrm>
                <a:custGeom>
                  <a:avLst/>
                  <a:gdLst>
                    <a:gd name="connsiteX0" fmla="*/ 74266 w 85692"/>
                    <a:gd name="connsiteY0" fmla="*/ 108115 h 120336"/>
                    <a:gd name="connsiteX1" fmla="*/ 37133 w 85692"/>
                    <a:gd name="connsiteY1" fmla="*/ 54528 h 120336"/>
                    <a:gd name="connsiteX2" fmla="*/ 80931 w 85692"/>
                    <a:gd name="connsiteY2" fmla="*/ 940 h 120336"/>
                    <a:gd name="connsiteX3" fmla="*/ 77123 w 85692"/>
                    <a:gd name="connsiteY3" fmla="*/ 940 h 120336"/>
                    <a:gd name="connsiteX4" fmla="*/ 77123 w 85692"/>
                    <a:gd name="connsiteY4" fmla="*/ 940 h 120336"/>
                    <a:gd name="connsiteX5" fmla="*/ 56176 w 85692"/>
                    <a:gd name="connsiteY5" fmla="*/ 940 h 120336"/>
                    <a:gd name="connsiteX6" fmla="*/ 56176 w 85692"/>
                    <a:gd name="connsiteY6" fmla="*/ 1880 h 120336"/>
                    <a:gd name="connsiteX7" fmla="*/ 45702 w 85692"/>
                    <a:gd name="connsiteY7" fmla="*/ 22563 h 120336"/>
                    <a:gd name="connsiteX8" fmla="*/ 45702 w 85692"/>
                    <a:gd name="connsiteY8" fmla="*/ 22563 h 120336"/>
                    <a:gd name="connsiteX9" fmla="*/ 20947 w 85692"/>
                    <a:gd name="connsiteY9" fmla="*/ 53587 h 120336"/>
                    <a:gd name="connsiteX10" fmla="*/ 19995 w 85692"/>
                    <a:gd name="connsiteY10" fmla="*/ 53587 h 120336"/>
                    <a:gd name="connsiteX11" fmla="*/ 19995 w 85692"/>
                    <a:gd name="connsiteY11" fmla="*/ 10341 h 120336"/>
                    <a:gd name="connsiteX12" fmla="*/ 23803 w 85692"/>
                    <a:gd name="connsiteY12" fmla="*/ 940 h 120336"/>
                    <a:gd name="connsiteX13" fmla="*/ 23803 w 85692"/>
                    <a:gd name="connsiteY13" fmla="*/ 0 h 120336"/>
                    <a:gd name="connsiteX14" fmla="*/ 0 w 85692"/>
                    <a:gd name="connsiteY14" fmla="*/ 0 h 120336"/>
                    <a:gd name="connsiteX15" fmla="*/ 0 w 85692"/>
                    <a:gd name="connsiteY15" fmla="*/ 940 h 120336"/>
                    <a:gd name="connsiteX16" fmla="*/ 3809 w 85692"/>
                    <a:gd name="connsiteY16" fmla="*/ 10341 h 120336"/>
                    <a:gd name="connsiteX17" fmla="*/ 3809 w 85692"/>
                    <a:gd name="connsiteY17" fmla="*/ 109055 h 120336"/>
                    <a:gd name="connsiteX18" fmla="*/ 3809 w 85692"/>
                    <a:gd name="connsiteY18" fmla="*/ 109055 h 120336"/>
                    <a:gd name="connsiteX19" fmla="*/ 0 w 85692"/>
                    <a:gd name="connsiteY19" fmla="*/ 119397 h 120336"/>
                    <a:gd name="connsiteX20" fmla="*/ 0 w 85692"/>
                    <a:gd name="connsiteY20" fmla="*/ 120337 h 120336"/>
                    <a:gd name="connsiteX21" fmla="*/ 3809 w 85692"/>
                    <a:gd name="connsiteY21" fmla="*/ 120337 h 120336"/>
                    <a:gd name="connsiteX22" fmla="*/ 3809 w 85692"/>
                    <a:gd name="connsiteY22" fmla="*/ 120337 h 120336"/>
                    <a:gd name="connsiteX23" fmla="*/ 19043 w 85692"/>
                    <a:gd name="connsiteY23" fmla="*/ 120337 h 120336"/>
                    <a:gd name="connsiteX24" fmla="*/ 19043 w 85692"/>
                    <a:gd name="connsiteY24" fmla="*/ 120337 h 120336"/>
                    <a:gd name="connsiteX25" fmla="*/ 22851 w 85692"/>
                    <a:gd name="connsiteY25" fmla="*/ 120337 h 120336"/>
                    <a:gd name="connsiteX26" fmla="*/ 22851 w 85692"/>
                    <a:gd name="connsiteY26" fmla="*/ 119397 h 120336"/>
                    <a:gd name="connsiteX27" fmla="*/ 19043 w 85692"/>
                    <a:gd name="connsiteY27" fmla="*/ 109055 h 120336"/>
                    <a:gd name="connsiteX28" fmla="*/ 19043 w 85692"/>
                    <a:gd name="connsiteY28" fmla="*/ 57348 h 120336"/>
                    <a:gd name="connsiteX29" fmla="*/ 19995 w 85692"/>
                    <a:gd name="connsiteY29" fmla="*/ 57348 h 120336"/>
                    <a:gd name="connsiteX30" fmla="*/ 58080 w 85692"/>
                    <a:gd name="connsiteY30" fmla="*/ 113756 h 120336"/>
                    <a:gd name="connsiteX31" fmla="*/ 74266 w 85692"/>
                    <a:gd name="connsiteY31" fmla="*/ 119397 h 120336"/>
                    <a:gd name="connsiteX32" fmla="*/ 85692 w 85692"/>
                    <a:gd name="connsiteY32" fmla="*/ 119397 h 120336"/>
                    <a:gd name="connsiteX33" fmla="*/ 85692 w 85692"/>
                    <a:gd name="connsiteY33" fmla="*/ 118456 h 120336"/>
                    <a:gd name="connsiteX34" fmla="*/ 74266 w 85692"/>
                    <a:gd name="connsiteY34" fmla="*/ 108115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692" h="120336">
                      <a:moveTo>
                        <a:pt x="74266" y="108115"/>
                      </a:moveTo>
                      <a:lnTo>
                        <a:pt x="37133" y="54528"/>
                      </a:lnTo>
                      <a:lnTo>
                        <a:pt x="80931" y="940"/>
                      </a:lnTo>
                      <a:lnTo>
                        <a:pt x="77123" y="940"/>
                      </a:lnTo>
                      <a:lnTo>
                        <a:pt x="77123" y="940"/>
                      </a:lnTo>
                      <a:lnTo>
                        <a:pt x="56176" y="940"/>
                      </a:lnTo>
                      <a:lnTo>
                        <a:pt x="56176" y="1880"/>
                      </a:lnTo>
                      <a:cubicBezTo>
                        <a:pt x="62841" y="5641"/>
                        <a:pt x="52367" y="14102"/>
                        <a:pt x="45702" y="22563"/>
                      </a:cubicBezTo>
                      <a:lnTo>
                        <a:pt x="45702" y="22563"/>
                      </a:lnTo>
                      <a:lnTo>
                        <a:pt x="20947" y="53587"/>
                      </a:lnTo>
                      <a:lnTo>
                        <a:pt x="19995" y="53587"/>
                      </a:lnTo>
                      <a:lnTo>
                        <a:pt x="19995" y="10341"/>
                      </a:lnTo>
                      <a:cubicBezTo>
                        <a:pt x="19995" y="8461"/>
                        <a:pt x="20947" y="2820"/>
                        <a:pt x="23803" y="940"/>
                      </a:cubicBezTo>
                      <a:lnTo>
                        <a:pt x="23803" y="0"/>
                      </a:lnTo>
                      <a:lnTo>
                        <a:pt x="0" y="0"/>
                      </a:lnTo>
                      <a:lnTo>
                        <a:pt x="0" y="940"/>
                      </a:lnTo>
                      <a:cubicBezTo>
                        <a:pt x="3809" y="2820"/>
                        <a:pt x="3809" y="9401"/>
                        <a:pt x="3809" y="10341"/>
                      </a:cubicBezTo>
                      <a:lnTo>
                        <a:pt x="3809" y="109055"/>
                      </a:lnTo>
                      <a:lnTo>
                        <a:pt x="3809" y="109055"/>
                      </a:lnTo>
                      <a:cubicBezTo>
                        <a:pt x="3809" y="109055"/>
                        <a:pt x="3809" y="117516"/>
                        <a:pt x="0" y="119397"/>
                      </a:cubicBezTo>
                      <a:lnTo>
                        <a:pt x="0" y="120337"/>
                      </a:lnTo>
                      <a:lnTo>
                        <a:pt x="3809" y="120337"/>
                      </a:lnTo>
                      <a:lnTo>
                        <a:pt x="3809" y="120337"/>
                      </a:lnTo>
                      <a:lnTo>
                        <a:pt x="19043" y="120337"/>
                      </a:lnTo>
                      <a:lnTo>
                        <a:pt x="19043" y="120337"/>
                      </a:lnTo>
                      <a:lnTo>
                        <a:pt x="22851" y="120337"/>
                      </a:lnTo>
                      <a:lnTo>
                        <a:pt x="22851" y="119397"/>
                      </a:lnTo>
                      <a:cubicBezTo>
                        <a:pt x="19043" y="117516"/>
                        <a:pt x="19043" y="109055"/>
                        <a:pt x="19043" y="109055"/>
                      </a:cubicBezTo>
                      <a:lnTo>
                        <a:pt x="19043" y="57348"/>
                      </a:lnTo>
                      <a:lnTo>
                        <a:pt x="19995" y="57348"/>
                      </a:lnTo>
                      <a:lnTo>
                        <a:pt x="58080" y="113756"/>
                      </a:lnTo>
                      <a:cubicBezTo>
                        <a:pt x="60937" y="119397"/>
                        <a:pt x="63793" y="119397"/>
                        <a:pt x="74266" y="119397"/>
                      </a:cubicBezTo>
                      <a:lnTo>
                        <a:pt x="85692" y="119397"/>
                      </a:lnTo>
                      <a:lnTo>
                        <a:pt x="85692" y="118456"/>
                      </a:lnTo>
                      <a:cubicBezTo>
                        <a:pt x="81884" y="115636"/>
                        <a:pt x="78075" y="111875"/>
                        <a:pt x="74266" y="108115"/>
                      </a:cubicBezTo>
                      <a:close/>
                    </a:path>
                  </a:pathLst>
                </a:custGeom>
                <a:solidFill>
                  <a:srgbClr val="004A93"/>
                </a:solidFill>
                <a:ln w="9514" cap="flat">
                  <a:noFill/>
                  <a:prstDash val="solid"/>
                  <a:miter/>
                </a:ln>
              </p:spPr>
              <p:txBody>
                <a:bodyPr rtlCol="0" anchor="ctr"/>
                <a:lstStyle/>
                <a:p>
                  <a:endParaRPr lang="zh-CN" altLang="en-US"/>
                </a:p>
              </p:txBody>
            </p:sp>
            <p:sp>
              <p:nvSpPr>
                <p:cNvPr id="32" name="任意形状 31">
                  <a:extLst>
                    <a:ext uri="{FF2B5EF4-FFF2-40B4-BE49-F238E27FC236}">
                      <a16:creationId xmlns:a16="http://schemas.microsoft.com/office/drawing/2014/main" id="{C504DAE4-5D40-F7C8-393A-ECBED3F013E0}"/>
                    </a:ext>
                  </a:extLst>
                </p:cNvPr>
                <p:cNvSpPr/>
                <p:nvPr/>
              </p:nvSpPr>
              <p:spPr>
                <a:xfrm>
                  <a:off x="5154661" y="6551517"/>
                  <a:ext cx="75218" cy="125223"/>
                </a:xfrm>
                <a:custGeom>
                  <a:avLst/>
                  <a:gdLst>
                    <a:gd name="connsiteX0" fmla="*/ 55224 w 75218"/>
                    <a:gd name="connsiteY0" fmla="*/ 57535 h 125223"/>
                    <a:gd name="connsiteX1" fmla="*/ 59032 w 75218"/>
                    <a:gd name="connsiteY1" fmla="*/ 67876 h 125223"/>
                    <a:gd name="connsiteX2" fmla="*/ 59032 w 75218"/>
                    <a:gd name="connsiteY2" fmla="*/ 67876 h 125223"/>
                    <a:gd name="connsiteX3" fmla="*/ 59032 w 75218"/>
                    <a:gd name="connsiteY3" fmla="*/ 106421 h 125223"/>
                    <a:gd name="connsiteX4" fmla="*/ 37133 w 75218"/>
                    <a:gd name="connsiteY4" fmla="*/ 112062 h 125223"/>
                    <a:gd name="connsiteX5" fmla="*/ 15234 w 75218"/>
                    <a:gd name="connsiteY5" fmla="*/ 79158 h 125223"/>
                    <a:gd name="connsiteX6" fmla="*/ 15234 w 75218"/>
                    <a:gd name="connsiteY6" fmla="*/ 38732 h 125223"/>
                    <a:gd name="connsiteX7" fmla="*/ 38085 w 75218"/>
                    <a:gd name="connsiteY7" fmla="*/ 12408 h 125223"/>
                    <a:gd name="connsiteX8" fmla="*/ 68554 w 75218"/>
                    <a:gd name="connsiteY8" fmla="*/ 22750 h 125223"/>
                    <a:gd name="connsiteX9" fmla="*/ 68554 w 75218"/>
                    <a:gd name="connsiteY9" fmla="*/ 22750 h 125223"/>
                    <a:gd name="connsiteX10" fmla="*/ 68554 w 75218"/>
                    <a:gd name="connsiteY10" fmla="*/ 3947 h 125223"/>
                    <a:gd name="connsiteX11" fmla="*/ 38085 w 75218"/>
                    <a:gd name="connsiteY11" fmla="*/ 187 h 125223"/>
                    <a:gd name="connsiteX12" fmla="*/ 0 w 75218"/>
                    <a:gd name="connsiteY12" fmla="*/ 39672 h 125223"/>
                    <a:gd name="connsiteX13" fmla="*/ 0 w 75218"/>
                    <a:gd name="connsiteY13" fmla="*/ 79158 h 125223"/>
                    <a:gd name="connsiteX14" fmla="*/ 38085 w 75218"/>
                    <a:gd name="connsiteY14" fmla="*/ 125224 h 125223"/>
                    <a:gd name="connsiteX15" fmla="*/ 75219 w 75218"/>
                    <a:gd name="connsiteY15" fmla="*/ 115823 h 125223"/>
                    <a:gd name="connsiteX16" fmla="*/ 75219 w 75218"/>
                    <a:gd name="connsiteY16" fmla="*/ 57535 h 125223"/>
                    <a:gd name="connsiteX17" fmla="*/ 55224 w 75218"/>
                    <a:gd name="connsiteY17" fmla="*/ 57535 h 125223"/>
                    <a:gd name="connsiteX18" fmla="*/ 55224 w 75218"/>
                    <a:gd name="connsiteY18" fmla="*/ 57535 h 12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218" h="125223">
                      <a:moveTo>
                        <a:pt x="55224" y="57535"/>
                      </a:moveTo>
                      <a:cubicBezTo>
                        <a:pt x="59032" y="59415"/>
                        <a:pt x="59032" y="67876"/>
                        <a:pt x="59032" y="67876"/>
                      </a:cubicBezTo>
                      <a:lnTo>
                        <a:pt x="59032" y="67876"/>
                      </a:lnTo>
                      <a:lnTo>
                        <a:pt x="59032" y="106421"/>
                      </a:lnTo>
                      <a:cubicBezTo>
                        <a:pt x="56176" y="108302"/>
                        <a:pt x="48559" y="112062"/>
                        <a:pt x="37133" y="112062"/>
                      </a:cubicBezTo>
                      <a:cubicBezTo>
                        <a:pt x="22851" y="112062"/>
                        <a:pt x="15234" y="105481"/>
                        <a:pt x="15234" y="79158"/>
                      </a:cubicBezTo>
                      <a:lnTo>
                        <a:pt x="15234" y="38732"/>
                      </a:lnTo>
                      <a:cubicBezTo>
                        <a:pt x="15234" y="13349"/>
                        <a:pt x="33325" y="12408"/>
                        <a:pt x="38085" y="12408"/>
                      </a:cubicBezTo>
                      <a:cubicBezTo>
                        <a:pt x="47607" y="11468"/>
                        <a:pt x="62841" y="15229"/>
                        <a:pt x="68554" y="22750"/>
                      </a:cubicBezTo>
                      <a:lnTo>
                        <a:pt x="68554" y="22750"/>
                      </a:lnTo>
                      <a:lnTo>
                        <a:pt x="68554" y="3947"/>
                      </a:lnTo>
                      <a:cubicBezTo>
                        <a:pt x="61889" y="2067"/>
                        <a:pt x="50463" y="-753"/>
                        <a:pt x="38085" y="187"/>
                      </a:cubicBezTo>
                      <a:cubicBezTo>
                        <a:pt x="12378" y="187"/>
                        <a:pt x="0" y="15229"/>
                        <a:pt x="0" y="39672"/>
                      </a:cubicBezTo>
                      <a:lnTo>
                        <a:pt x="0" y="79158"/>
                      </a:lnTo>
                      <a:cubicBezTo>
                        <a:pt x="0" y="112062"/>
                        <a:pt x="12378" y="125224"/>
                        <a:pt x="38085" y="125224"/>
                      </a:cubicBezTo>
                      <a:cubicBezTo>
                        <a:pt x="53319" y="125224"/>
                        <a:pt x="65697" y="121464"/>
                        <a:pt x="75219" y="115823"/>
                      </a:cubicBezTo>
                      <a:lnTo>
                        <a:pt x="75219" y="57535"/>
                      </a:lnTo>
                      <a:lnTo>
                        <a:pt x="55224" y="57535"/>
                      </a:lnTo>
                      <a:lnTo>
                        <a:pt x="55224" y="57535"/>
                      </a:lnTo>
                      <a:close/>
                    </a:path>
                  </a:pathLst>
                </a:custGeom>
                <a:solidFill>
                  <a:srgbClr val="004A93"/>
                </a:solidFill>
                <a:ln w="9514" cap="flat">
                  <a:noFill/>
                  <a:prstDash val="solid"/>
                  <a:miter/>
                </a:ln>
              </p:spPr>
              <p:txBody>
                <a:bodyPr rtlCol="0" anchor="ctr"/>
                <a:lstStyle/>
                <a:p>
                  <a:endParaRPr lang="zh-CN" altLang="en-US"/>
                </a:p>
              </p:txBody>
            </p:sp>
            <p:sp>
              <p:nvSpPr>
                <p:cNvPr id="33" name="任意形状 32">
                  <a:extLst>
                    <a:ext uri="{FF2B5EF4-FFF2-40B4-BE49-F238E27FC236}">
                      <a16:creationId xmlns:a16="http://schemas.microsoft.com/office/drawing/2014/main" id="{DEC59FC8-431B-73F3-2883-AA2327D714F0}"/>
                    </a:ext>
                  </a:extLst>
                </p:cNvPr>
                <p:cNvSpPr/>
                <p:nvPr/>
              </p:nvSpPr>
              <p:spPr>
                <a:xfrm>
                  <a:off x="4947096" y="6551665"/>
                  <a:ext cx="76170" cy="125076"/>
                </a:xfrm>
                <a:custGeom>
                  <a:avLst/>
                  <a:gdLst>
                    <a:gd name="connsiteX0" fmla="*/ 38085 w 76170"/>
                    <a:gd name="connsiteY0" fmla="*/ 39 h 125076"/>
                    <a:gd name="connsiteX1" fmla="*/ 0 w 76170"/>
                    <a:gd name="connsiteY1" fmla="*/ 39525 h 125076"/>
                    <a:gd name="connsiteX2" fmla="*/ 0 w 76170"/>
                    <a:gd name="connsiteY2" fmla="*/ 79010 h 125076"/>
                    <a:gd name="connsiteX3" fmla="*/ 38085 w 76170"/>
                    <a:gd name="connsiteY3" fmla="*/ 125077 h 125076"/>
                    <a:gd name="connsiteX4" fmla="*/ 76171 w 76170"/>
                    <a:gd name="connsiteY4" fmla="*/ 79010 h 125076"/>
                    <a:gd name="connsiteX5" fmla="*/ 76171 w 76170"/>
                    <a:gd name="connsiteY5" fmla="*/ 39525 h 125076"/>
                    <a:gd name="connsiteX6" fmla="*/ 38085 w 76170"/>
                    <a:gd name="connsiteY6" fmla="*/ 39 h 125076"/>
                    <a:gd name="connsiteX7" fmla="*/ 38085 w 76170"/>
                    <a:gd name="connsiteY7" fmla="*/ 110975 h 125076"/>
                    <a:gd name="connsiteX8" fmla="*/ 16186 w 76170"/>
                    <a:gd name="connsiteY8" fmla="*/ 78070 h 125076"/>
                    <a:gd name="connsiteX9" fmla="*/ 16186 w 76170"/>
                    <a:gd name="connsiteY9" fmla="*/ 37645 h 125076"/>
                    <a:gd name="connsiteX10" fmla="*/ 38085 w 76170"/>
                    <a:gd name="connsiteY10" fmla="*/ 12261 h 125076"/>
                    <a:gd name="connsiteX11" fmla="*/ 59984 w 76170"/>
                    <a:gd name="connsiteY11" fmla="*/ 37645 h 125076"/>
                    <a:gd name="connsiteX12" fmla="*/ 59984 w 76170"/>
                    <a:gd name="connsiteY12" fmla="*/ 78070 h 125076"/>
                    <a:gd name="connsiteX13" fmla="*/ 38085 w 76170"/>
                    <a:gd name="connsiteY13" fmla="*/ 110975 h 12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170" h="125076">
                      <a:moveTo>
                        <a:pt x="38085" y="39"/>
                      </a:moveTo>
                      <a:cubicBezTo>
                        <a:pt x="12378" y="39"/>
                        <a:pt x="0" y="15081"/>
                        <a:pt x="0" y="39525"/>
                      </a:cubicBezTo>
                      <a:lnTo>
                        <a:pt x="0" y="79010"/>
                      </a:lnTo>
                      <a:cubicBezTo>
                        <a:pt x="0" y="111915"/>
                        <a:pt x="12378" y="125077"/>
                        <a:pt x="38085" y="125077"/>
                      </a:cubicBezTo>
                      <a:cubicBezTo>
                        <a:pt x="63793" y="125077"/>
                        <a:pt x="76171" y="111915"/>
                        <a:pt x="76171" y="79010"/>
                      </a:cubicBezTo>
                      <a:lnTo>
                        <a:pt x="76171" y="39525"/>
                      </a:lnTo>
                      <a:cubicBezTo>
                        <a:pt x="76171" y="15081"/>
                        <a:pt x="63793" y="-901"/>
                        <a:pt x="38085" y="39"/>
                      </a:cubicBezTo>
                      <a:close/>
                      <a:moveTo>
                        <a:pt x="38085" y="110975"/>
                      </a:moveTo>
                      <a:cubicBezTo>
                        <a:pt x="23803" y="110975"/>
                        <a:pt x="16186" y="104394"/>
                        <a:pt x="16186" y="78070"/>
                      </a:cubicBezTo>
                      <a:lnTo>
                        <a:pt x="16186" y="37645"/>
                      </a:lnTo>
                      <a:cubicBezTo>
                        <a:pt x="16186" y="12261"/>
                        <a:pt x="33325" y="12261"/>
                        <a:pt x="38085" y="12261"/>
                      </a:cubicBezTo>
                      <a:cubicBezTo>
                        <a:pt x="42846" y="12261"/>
                        <a:pt x="59984" y="13201"/>
                        <a:pt x="59984" y="37645"/>
                      </a:cubicBezTo>
                      <a:lnTo>
                        <a:pt x="59984" y="78070"/>
                      </a:lnTo>
                      <a:cubicBezTo>
                        <a:pt x="59984" y="104394"/>
                        <a:pt x="52367" y="110975"/>
                        <a:pt x="38085" y="110975"/>
                      </a:cubicBezTo>
                      <a:close/>
                    </a:path>
                  </a:pathLst>
                </a:custGeom>
                <a:solidFill>
                  <a:srgbClr val="004A93"/>
                </a:solidFill>
                <a:ln w="9514" cap="flat">
                  <a:noFill/>
                  <a:prstDash val="solid"/>
                  <a:miter/>
                </a:ln>
              </p:spPr>
              <p:txBody>
                <a:bodyPr rtlCol="0" anchor="ctr"/>
                <a:lstStyle/>
                <a:p>
                  <a:endParaRPr lang="zh-CN" altLang="en-US"/>
                </a:p>
              </p:txBody>
            </p:sp>
            <p:sp>
              <p:nvSpPr>
                <p:cNvPr id="34" name="任意形状 33">
                  <a:extLst>
                    <a:ext uri="{FF2B5EF4-FFF2-40B4-BE49-F238E27FC236}">
                      <a16:creationId xmlns:a16="http://schemas.microsoft.com/office/drawing/2014/main" id="{3408FA3F-8A94-540E-F612-C5EFCFCEFF47}"/>
                    </a:ext>
                  </a:extLst>
                </p:cNvPr>
                <p:cNvSpPr/>
                <p:nvPr/>
              </p:nvSpPr>
              <p:spPr>
                <a:xfrm>
                  <a:off x="5703090" y="6553584"/>
                  <a:ext cx="23803" cy="121276"/>
                </a:xfrm>
                <a:custGeom>
                  <a:avLst/>
                  <a:gdLst>
                    <a:gd name="connsiteX0" fmla="*/ 19043 w 23803"/>
                    <a:gd name="connsiteY0" fmla="*/ 0 h 121276"/>
                    <a:gd name="connsiteX1" fmla="*/ 3809 w 23803"/>
                    <a:gd name="connsiteY1" fmla="*/ 0 h 121276"/>
                    <a:gd name="connsiteX2" fmla="*/ 3809 w 23803"/>
                    <a:gd name="connsiteY2" fmla="*/ 0 h 121276"/>
                    <a:gd name="connsiteX3" fmla="*/ 0 w 23803"/>
                    <a:gd name="connsiteY3" fmla="*/ 0 h 121276"/>
                    <a:gd name="connsiteX4" fmla="*/ 0 w 23803"/>
                    <a:gd name="connsiteY4" fmla="*/ 940 h 121276"/>
                    <a:gd name="connsiteX5" fmla="*/ 3809 w 23803"/>
                    <a:gd name="connsiteY5" fmla="*/ 11282 h 121276"/>
                    <a:gd name="connsiteX6" fmla="*/ 3809 w 23803"/>
                    <a:gd name="connsiteY6" fmla="*/ 11282 h 121276"/>
                    <a:gd name="connsiteX7" fmla="*/ 3809 w 23803"/>
                    <a:gd name="connsiteY7" fmla="*/ 109995 h 121276"/>
                    <a:gd name="connsiteX8" fmla="*/ 3809 w 23803"/>
                    <a:gd name="connsiteY8" fmla="*/ 109995 h 121276"/>
                    <a:gd name="connsiteX9" fmla="*/ 0 w 23803"/>
                    <a:gd name="connsiteY9" fmla="*/ 120337 h 121276"/>
                    <a:gd name="connsiteX10" fmla="*/ 0 w 23803"/>
                    <a:gd name="connsiteY10" fmla="*/ 121277 h 121276"/>
                    <a:gd name="connsiteX11" fmla="*/ 23803 w 23803"/>
                    <a:gd name="connsiteY11" fmla="*/ 121277 h 121276"/>
                    <a:gd name="connsiteX12" fmla="*/ 23803 w 23803"/>
                    <a:gd name="connsiteY12" fmla="*/ 120337 h 121276"/>
                    <a:gd name="connsiteX13" fmla="*/ 19995 w 23803"/>
                    <a:gd name="connsiteY13" fmla="*/ 111875 h 121276"/>
                    <a:gd name="connsiteX14" fmla="*/ 19995 w 23803"/>
                    <a:gd name="connsiteY14" fmla="*/ 9401 h 121276"/>
                    <a:gd name="connsiteX15" fmla="*/ 23803 w 23803"/>
                    <a:gd name="connsiteY15" fmla="*/ 940 h 121276"/>
                    <a:gd name="connsiteX16" fmla="*/ 23803 w 23803"/>
                    <a:gd name="connsiteY16" fmla="*/ 0 h 121276"/>
                    <a:gd name="connsiteX17" fmla="*/ 19043 w 23803"/>
                    <a:gd name="connsiteY17" fmla="*/ 0 h 121276"/>
                    <a:gd name="connsiteX18" fmla="*/ 19043 w 23803"/>
                    <a:gd name="connsiteY18" fmla="*/ 0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803" h="121276">
                      <a:moveTo>
                        <a:pt x="19043" y="0"/>
                      </a:moveTo>
                      <a:lnTo>
                        <a:pt x="3809" y="0"/>
                      </a:lnTo>
                      <a:lnTo>
                        <a:pt x="3809" y="0"/>
                      </a:lnTo>
                      <a:lnTo>
                        <a:pt x="0" y="0"/>
                      </a:lnTo>
                      <a:lnTo>
                        <a:pt x="0" y="940"/>
                      </a:lnTo>
                      <a:cubicBezTo>
                        <a:pt x="3809" y="2820"/>
                        <a:pt x="3809" y="11282"/>
                        <a:pt x="3809" y="11282"/>
                      </a:cubicBezTo>
                      <a:lnTo>
                        <a:pt x="3809" y="11282"/>
                      </a:lnTo>
                      <a:lnTo>
                        <a:pt x="3809" y="109995"/>
                      </a:lnTo>
                      <a:lnTo>
                        <a:pt x="3809" y="109995"/>
                      </a:lnTo>
                      <a:cubicBezTo>
                        <a:pt x="3809" y="109995"/>
                        <a:pt x="3809" y="118456"/>
                        <a:pt x="0" y="120337"/>
                      </a:cubicBezTo>
                      <a:lnTo>
                        <a:pt x="0" y="121277"/>
                      </a:lnTo>
                      <a:lnTo>
                        <a:pt x="23803" y="121277"/>
                      </a:lnTo>
                      <a:lnTo>
                        <a:pt x="23803" y="120337"/>
                      </a:lnTo>
                      <a:cubicBezTo>
                        <a:pt x="20947" y="119397"/>
                        <a:pt x="19995" y="113756"/>
                        <a:pt x="19995" y="111875"/>
                      </a:cubicBezTo>
                      <a:lnTo>
                        <a:pt x="19995" y="9401"/>
                      </a:lnTo>
                      <a:cubicBezTo>
                        <a:pt x="19995" y="6581"/>
                        <a:pt x="20947" y="1880"/>
                        <a:pt x="23803" y="940"/>
                      </a:cubicBezTo>
                      <a:lnTo>
                        <a:pt x="23803" y="0"/>
                      </a:lnTo>
                      <a:lnTo>
                        <a:pt x="19043" y="0"/>
                      </a:lnTo>
                      <a:lnTo>
                        <a:pt x="19043" y="0"/>
                      </a:lnTo>
                      <a:close/>
                    </a:path>
                  </a:pathLst>
                </a:custGeom>
                <a:solidFill>
                  <a:srgbClr val="004A93"/>
                </a:solidFill>
                <a:ln w="9514" cap="flat">
                  <a:noFill/>
                  <a:prstDash val="solid"/>
                  <a:miter/>
                </a:ln>
              </p:spPr>
              <p:txBody>
                <a:bodyPr rtlCol="0" anchor="ctr"/>
                <a:lstStyle/>
                <a:p>
                  <a:endParaRPr lang="zh-CN" altLang="en-US"/>
                </a:p>
              </p:txBody>
            </p:sp>
            <p:sp>
              <p:nvSpPr>
                <p:cNvPr id="35" name="任意形状 34">
                  <a:extLst>
                    <a:ext uri="{FF2B5EF4-FFF2-40B4-BE49-F238E27FC236}">
                      <a16:creationId xmlns:a16="http://schemas.microsoft.com/office/drawing/2014/main" id="{A66D8299-69C3-1083-3F1F-7A547C4889C6}"/>
                    </a:ext>
                  </a:extLst>
                </p:cNvPr>
                <p:cNvSpPr/>
                <p:nvPr/>
              </p:nvSpPr>
              <p:spPr>
                <a:xfrm>
                  <a:off x="5827819" y="6552644"/>
                  <a:ext cx="82835" cy="121276"/>
                </a:xfrm>
                <a:custGeom>
                  <a:avLst/>
                  <a:gdLst>
                    <a:gd name="connsiteX0" fmla="*/ 77123 w 82835"/>
                    <a:gd name="connsiteY0" fmla="*/ 940 h 121276"/>
                    <a:gd name="connsiteX1" fmla="*/ 9521 w 82835"/>
                    <a:gd name="connsiteY1" fmla="*/ 940 h 121276"/>
                    <a:gd name="connsiteX2" fmla="*/ 9521 w 82835"/>
                    <a:gd name="connsiteY2" fmla="*/ 940 h 121276"/>
                    <a:gd name="connsiteX3" fmla="*/ 4761 w 82835"/>
                    <a:gd name="connsiteY3" fmla="*/ 0 h 121276"/>
                    <a:gd name="connsiteX4" fmla="*/ 4761 w 82835"/>
                    <a:gd name="connsiteY4" fmla="*/ 0 h 121276"/>
                    <a:gd name="connsiteX5" fmla="*/ 0 w 82835"/>
                    <a:gd name="connsiteY5" fmla="*/ 19743 h 121276"/>
                    <a:gd name="connsiteX6" fmla="*/ 0 w 82835"/>
                    <a:gd name="connsiteY6" fmla="*/ 19743 h 121276"/>
                    <a:gd name="connsiteX7" fmla="*/ 12378 w 82835"/>
                    <a:gd name="connsiteY7" fmla="*/ 14102 h 121276"/>
                    <a:gd name="connsiteX8" fmla="*/ 33325 w 82835"/>
                    <a:gd name="connsiteY8" fmla="*/ 14102 h 121276"/>
                    <a:gd name="connsiteX9" fmla="*/ 33325 w 82835"/>
                    <a:gd name="connsiteY9" fmla="*/ 109995 h 121276"/>
                    <a:gd name="connsiteX10" fmla="*/ 33325 w 82835"/>
                    <a:gd name="connsiteY10" fmla="*/ 109995 h 121276"/>
                    <a:gd name="connsiteX11" fmla="*/ 29516 w 82835"/>
                    <a:gd name="connsiteY11" fmla="*/ 120337 h 121276"/>
                    <a:gd name="connsiteX12" fmla="*/ 29516 w 82835"/>
                    <a:gd name="connsiteY12" fmla="*/ 121277 h 121276"/>
                    <a:gd name="connsiteX13" fmla="*/ 53320 w 82835"/>
                    <a:gd name="connsiteY13" fmla="*/ 121277 h 121276"/>
                    <a:gd name="connsiteX14" fmla="*/ 53320 w 82835"/>
                    <a:gd name="connsiteY14" fmla="*/ 120337 h 121276"/>
                    <a:gd name="connsiteX15" fmla="*/ 49511 w 82835"/>
                    <a:gd name="connsiteY15" fmla="*/ 110935 h 121276"/>
                    <a:gd name="connsiteX16" fmla="*/ 49511 w 82835"/>
                    <a:gd name="connsiteY16" fmla="*/ 14102 h 121276"/>
                    <a:gd name="connsiteX17" fmla="*/ 72362 w 82835"/>
                    <a:gd name="connsiteY17" fmla="*/ 14102 h 121276"/>
                    <a:gd name="connsiteX18" fmla="*/ 79027 w 82835"/>
                    <a:gd name="connsiteY18" fmla="*/ 19743 h 121276"/>
                    <a:gd name="connsiteX19" fmla="*/ 79027 w 82835"/>
                    <a:gd name="connsiteY19" fmla="*/ 19743 h 121276"/>
                    <a:gd name="connsiteX20" fmla="*/ 82836 w 82835"/>
                    <a:gd name="connsiteY20" fmla="*/ 0 h 121276"/>
                    <a:gd name="connsiteX21" fmla="*/ 82836 w 82835"/>
                    <a:gd name="connsiteY21" fmla="*/ 0 h 121276"/>
                    <a:gd name="connsiteX22" fmla="*/ 77123 w 82835"/>
                    <a:gd name="connsiteY22" fmla="*/ 940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835" h="121276">
                      <a:moveTo>
                        <a:pt x="77123" y="940"/>
                      </a:moveTo>
                      <a:lnTo>
                        <a:pt x="9521" y="940"/>
                      </a:lnTo>
                      <a:lnTo>
                        <a:pt x="9521" y="940"/>
                      </a:lnTo>
                      <a:cubicBezTo>
                        <a:pt x="7617" y="940"/>
                        <a:pt x="6665" y="940"/>
                        <a:pt x="4761" y="0"/>
                      </a:cubicBezTo>
                      <a:lnTo>
                        <a:pt x="4761" y="0"/>
                      </a:lnTo>
                      <a:lnTo>
                        <a:pt x="0" y="19743"/>
                      </a:lnTo>
                      <a:lnTo>
                        <a:pt x="0" y="19743"/>
                      </a:lnTo>
                      <a:cubicBezTo>
                        <a:pt x="3808" y="15042"/>
                        <a:pt x="7617" y="15042"/>
                        <a:pt x="12378" y="14102"/>
                      </a:cubicBezTo>
                      <a:lnTo>
                        <a:pt x="33325" y="14102"/>
                      </a:lnTo>
                      <a:lnTo>
                        <a:pt x="33325" y="109995"/>
                      </a:lnTo>
                      <a:lnTo>
                        <a:pt x="33325" y="109995"/>
                      </a:lnTo>
                      <a:cubicBezTo>
                        <a:pt x="33325" y="109995"/>
                        <a:pt x="33325" y="118456"/>
                        <a:pt x="29516" y="120337"/>
                      </a:cubicBezTo>
                      <a:lnTo>
                        <a:pt x="29516" y="121277"/>
                      </a:lnTo>
                      <a:lnTo>
                        <a:pt x="53320" y="121277"/>
                      </a:lnTo>
                      <a:lnTo>
                        <a:pt x="53320" y="120337"/>
                      </a:lnTo>
                      <a:cubicBezTo>
                        <a:pt x="50463" y="119397"/>
                        <a:pt x="49511" y="113756"/>
                        <a:pt x="49511" y="110935"/>
                      </a:cubicBezTo>
                      <a:lnTo>
                        <a:pt x="49511" y="14102"/>
                      </a:lnTo>
                      <a:lnTo>
                        <a:pt x="72362" y="14102"/>
                      </a:lnTo>
                      <a:cubicBezTo>
                        <a:pt x="75219" y="14102"/>
                        <a:pt x="78075" y="15042"/>
                        <a:pt x="79027" y="19743"/>
                      </a:cubicBezTo>
                      <a:lnTo>
                        <a:pt x="79027" y="19743"/>
                      </a:lnTo>
                      <a:lnTo>
                        <a:pt x="82836" y="0"/>
                      </a:lnTo>
                      <a:lnTo>
                        <a:pt x="82836" y="0"/>
                      </a:lnTo>
                      <a:cubicBezTo>
                        <a:pt x="80931" y="940"/>
                        <a:pt x="79027" y="940"/>
                        <a:pt x="77123" y="940"/>
                      </a:cubicBezTo>
                      <a:close/>
                    </a:path>
                  </a:pathLst>
                </a:custGeom>
                <a:solidFill>
                  <a:srgbClr val="004A93"/>
                </a:solidFill>
                <a:ln w="9514" cap="flat">
                  <a:noFill/>
                  <a:prstDash val="solid"/>
                  <a:miter/>
                </a:ln>
              </p:spPr>
              <p:txBody>
                <a:bodyPr rtlCol="0" anchor="ctr"/>
                <a:lstStyle/>
                <a:p>
                  <a:endParaRPr lang="zh-CN" altLang="en-US"/>
                </a:p>
              </p:txBody>
            </p:sp>
            <p:sp>
              <p:nvSpPr>
                <p:cNvPr id="36" name="任意形状 35">
                  <a:extLst>
                    <a:ext uri="{FF2B5EF4-FFF2-40B4-BE49-F238E27FC236}">
                      <a16:creationId xmlns:a16="http://schemas.microsoft.com/office/drawing/2014/main" id="{949DF73A-C3D8-2F14-861F-AC6624CB4675}"/>
                    </a:ext>
                  </a:extLst>
                </p:cNvPr>
                <p:cNvSpPr/>
                <p:nvPr/>
              </p:nvSpPr>
              <p:spPr>
                <a:xfrm>
                  <a:off x="5743080" y="6550764"/>
                  <a:ext cx="72373" cy="125100"/>
                </a:xfrm>
                <a:custGeom>
                  <a:avLst/>
                  <a:gdLst>
                    <a:gd name="connsiteX0" fmla="*/ 16186 w 72373"/>
                    <a:gd name="connsiteY0" fmla="*/ 31024 h 125100"/>
                    <a:gd name="connsiteX1" fmla="*/ 35229 w 72373"/>
                    <a:gd name="connsiteY1" fmla="*/ 13162 h 125100"/>
                    <a:gd name="connsiteX2" fmla="*/ 39990 w 72373"/>
                    <a:gd name="connsiteY2" fmla="*/ 13162 h 125100"/>
                    <a:gd name="connsiteX3" fmla="*/ 39990 w 72373"/>
                    <a:gd name="connsiteY3" fmla="*/ 13162 h 125100"/>
                    <a:gd name="connsiteX4" fmla="*/ 65697 w 72373"/>
                    <a:gd name="connsiteY4" fmla="*/ 22563 h 125100"/>
                    <a:gd name="connsiteX5" fmla="*/ 64745 w 72373"/>
                    <a:gd name="connsiteY5" fmla="*/ 3760 h 125100"/>
                    <a:gd name="connsiteX6" fmla="*/ 39038 w 72373"/>
                    <a:gd name="connsiteY6" fmla="*/ 0 h 125100"/>
                    <a:gd name="connsiteX7" fmla="*/ 39038 w 72373"/>
                    <a:gd name="connsiteY7" fmla="*/ 1880 h 125100"/>
                    <a:gd name="connsiteX8" fmla="*/ 39038 w 72373"/>
                    <a:gd name="connsiteY8" fmla="*/ 0 h 125100"/>
                    <a:gd name="connsiteX9" fmla="*/ 35229 w 72373"/>
                    <a:gd name="connsiteY9" fmla="*/ 0 h 125100"/>
                    <a:gd name="connsiteX10" fmla="*/ 0 w 72373"/>
                    <a:gd name="connsiteY10" fmla="*/ 32905 h 125100"/>
                    <a:gd name="connsiteX11" fmla="*/ 56176 w 72373"/>
                    <a:gd name="connsiteY11" fmla="*/ 92133 h 125100"/>
                    <a:gd name="connsiteX12" fmla="*/ 35229 w 72373"/>
                    <a:gd name="connsiteY12" fmla="*/ 110935 h 125100"/>
                    <a:gd name="connsiteX13" fmla="*/ 27612 w 72373"/>
                    <a:gd name="connsiteY13" fmla="*/ 110935 h 125100"/>
                    <a:gd name="connsiteX14" fmla="*/ 0 w 72373"/>
                    <a:gd name="connsiteY14" fmla="*/ 99654 h 125100"/>
                    <a:gd name="connsiteX15" fmla="*/ 3808 w 72373"/>
                    <a:gd name="connsiteY15" fmla="*/ 120337 h 125100"/>
                    <a:gd name="connsiteX16" fmla="*/ 33325 w 72373"/>
                    <a:gd name="connsiteY16" fmla="*/ 125037 h 125100"/>
                    <a:gd name="connsiteX17" fmla="*/ 72362 w 72373"/>
                    <a:gd name="connsiteY17" fmla="*/ 92133 h 125100"/>
                    <a:gd name="connsiteX18" fmla="*/ 16186 w 72373"/>
                    <a:gd name="connsiteY18" fmla="*/ 31024 h 12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73" h="125100">
                      <a:moveTo>
                        <a:pt x="16186" y="31024"/>
                      </a:moveTo>
                      <a:cubicBezTo>
                        <a:pt x="16186" y="17862"/>
                        <a:pt x="25708" y="13162"/>
                        <a:pt x="35229" y="13162"/>
                      </a:cubicBezTo>
                      <a:cubicBezTo>
                        <a:pt x="37133" y="13162"/>
                        <a:pt x="39990" y="13162"/>
                        <a:pt x="39990" y="13162"/>
                      </a:cubicBezTo>
                      <a:lnTo>
                        <a:pt x="39990" y="13162"/>
                      </a:lnTo>
                      <a:cubicBezTo>
                        <a:pt x="46654" y="13162"/>
                        <a:pt x="60937" y="15982"/>
                        <a:pt x="65697" y="22563"/>
                      </a:cubicBezTo>
                      <a:lnTo>
                        <a:pt x="64745" y="3760"/>
                      </a:lnTo>
                      <a:cubicBezTo>
                        <a:pt x="59032" y="1880"/>
                        <a:pt x="45702" y="0"/>
                        <a:pt x="39038" y="0"/>
                      </a:cubicBezTo>
                      <a:lnTo>
                        <a:pt x="39038" y="1880"/>
                      </a:lnTo>
                      <a:lnTo>
                        <a:pt x="39038" y="0"/>
                      </a:lnTo>
                      <a:cubicBezTo>
                        <a:pt x="38085" y="0"/>
                        <a:pt x="36181" y="0"/>
                        <a:pt x="35229" y="0"/>
                      </a:cubicBezTo>
                      <a:cubicBezTo>
                        <a:pt x="15234" y="0"/>
                        <a:pt x="0" y="11282"/>
                        <a:pt x="0" y="32905"/>
                      </a:cubicBezTo>
                      <a:cubicBezTo>
                        <a:pt x="0" y="68629"/>
                        <a:pt x="56176" y="65809"/>
                        <a:pt x="56176" y="92133"/>
                      </a:cubicBezTo>
                      <a:cubicBezTo>
                        <a:pt x="56176" y="105295"/>
                        <a:pt x="46654" y="110935"/>
                        <a:pt x="35229" y="110935"/>
                      </a:cubicBezTo>
                      <a:lnTo>
                        <a:pt x="27612" y="110935"/>
                      </a:lnTo>
                      <a:cubicBezTo>
                        <a:pt x="18090" y="110935"/>
                        <a:pt x="7617" y="107175"/>
                        <a:pt x="0" y="99654"/>
                      </a:cubicBezTo>
                      <a:lnTo>
                        <a:pt x="3808" y="120337"/>
                      </a:lnTo>
                      <a:cubicBezTo>
                        <a:pt x="10474" y="123157"/>
                        <a:pt x="24756" y="125037"/>
                        <a:pt x="33325" y="125037"/>
                      </a:cubicBezTo>
                      <a:cubicBezTo>
                        <a:pt x="52367" y="125977"/>
                        <a:pt x="72362" y="116576"/>
                        <a:pt x="72362" y="92133"/>
                      </a:cubicBezTo>
                      <a:cubicBezTo>
                        <a:pt x="73314" y="53587"/>
                        <a:pt x="16186" y="57348"/>
                        <a:pt x="16186" y="31024"/>
                      </a:cubicBezTo>
                      <a:close/>
                    </a:path>
                  </a:pathLst>
                </a:custGeom>
                <a:solidFill>
                  <a:srgbClr val="004A93"/>
                </a:solidFill>
                <a:ln w="9514" cap="flat">
                  <a:noFill/>
                  <a:prstDash val="solid"/>
                  <a:miter/>
                </a:ln>
              </p:spPr>
              <p:txBody>
                <a:bodyPr rtlCol="0" anchor="ctr"/>
                <a:lstStyle/>
                <a:p>
                  <a:endParaRPr lang="zh-CN" altLang="en-US"/>
                </a:p>
              </p:txBody>
            </p:sp>
            <p:sp>
              <p:nvSpPr>
                <p:cNvPr id="37" name="任意形状 36">
                  <a:extLst>
                    <a:ext uri="{FF2B5EF4-FFF2-40B4-BE49-F238E27FC236}">
                      <a16:creationId xmlns:a16="http://schemas.microsoft.com/office/drawing/2014/main" id="{04A1E422-1531-E87C-5354-4B9147E0BD8B}"/>
                    </a:ext>
                  </a:extLst>
                </p:cNvPr>
                <p:cNvSpPr/>
                <p:nvPr/>
              </p:nvSpPr>
              <p:spPr>
                <a:xfrm>
                  <a:off x="5603116" y="6552644"/>
                  <a:ext cx="83787" cy="122216"/>
                </a:xfrm>
                <a:custGeom>
                  <a:avLst/>
                  <a:gdLst>
                    <a:gd name="connsiteX0" fmla="*/ 79979 w 83787"/>
                    <a:gd name="connsiteY0" fmla="*/ 940 h 122216"/>
                    <a:gd name="connsiteX1" fmla="*/ 10474 w 83787"/>
                    <a:gd name="connsiteY1" fmla="*/ 940 h 122216"/>
                    <a:gd name="connsiteX2" fmla="*/ 10474 w 83787"/>
                    <a:gd name="connsiteY2" fmla="*/ 940 h 122216"/>
                    <a:gd name="connsiteX3" fmla="*/ 9521 w 83787"/>
                    <a:gd name="connsiteY3" fmla="*/ 940 h 122216"/>
                    <a:gd name="connsiteX4" fmla="*/ 4761 w 83787"/>
                    <a:gd name="connsiteY4" fmla="*/ 0 h 122216"/>
                    <a:gd name="connsiteX5" fmla="*/ 4761 w 83787"/>
                    <a:gd name="connsiteY5" fmla="*/ 0 h 122216"/>
                    <a:gd name="connsiteX6" fmla="*/ 0 w 83787"/>
                    <a:gd name="connsiteY6" fmla="*/ 19743 h 122216"/>
                    <a:gd name="connsiteX7" fmla="*/ 0 w 83787"/>
                    <a:gd name="connsiteY7" fmla="*/ 19743 h 122216"/>
                    <a:gd name="connsiteX8" fmla="*/ 14282 w 83787"/>
                    <a:gd name="connsiteY8" fmla="*/ 15042 h 122216"/>
                    <a:gd name="connsiteX9" fmla="*/ 14282 w 83787"/>
                    <a:gd name="connsiteY9" fmla="*/ 15042 h 122216"/>
                    <a:gd name="connsiteX10" fmla="*/ 33325 w 83787"/>
                    <a:gd name="connsiteY10" fmla="*/ 15042 h 122216"/>
                    <a:gd name="connsiteX11" fmla="*/ 33325 w 83787"/>
                    <a:gd name="connsiteY11" fmla="*/ 111875 h 122216"/>
                    <a:gd name="connsiteX12" fmla="*/ 29516 w 83787"/>
                    <a:gd name="connsiteY12" fmla="*/ 121277 h 122216"/>
                    <a:gd name="connsiteX13" fmla="*/ 29516 w 83787"/>
                    <a:gd name="connsiteY13" fmla="*/ 122217 h 122216"/>
                    <a:gd name="connsiteX14" fmla="*/ 53320 w 83787"/>
                    <a:gd name="connsiteY14" fmla="*/ 122217 h 122216"/>
                    <a:gd name="connsiteX15" fmla="*/ 53320 w 83787"/>
                    <a:gd name="connsiteY15" fmla="*/ 121277 h 122216"/>
                    <a:gd name="connsiteX16" fmla="*/ 49511 w 83787"/>
                    <a:gd name="connsiteY16" fmla="*/ 111875 h 122216"/>
                    <a:gd name="connsiteX17" fmla="*/ 49511 w 83787"/>
                    <a:gd name="connsiteY17" fmla="*/ 14102 h 122216"/>
                    <a:gd name="connsiteX18" fmla="*/ 69506 w 83787"/>
                    <a:gd name="connsiteY18" fmla="*/ 14102 h 122216"/>
                    <a:gd name="connsiteX19" fmla="*/ 69506 w 83787"/>
                    <a:gd name="connsiteY19" fmla="*/ 14102 h 122216"/>
                    <a:gd name="connsiteX20" fmla="*/ 79979 w 83787"/>
                    <a:gd name="connsiteY20" fmla="*/ 19743 h 122216"/>
                    <a:gd name="connsiteX21" fmla="*/ 79979 w 83787"/>
                    <a:gd name="connsiteY21" fmla="*/ 19743 h 122216"/>
                    <a:gd name="connsiteX22" fmla="*/ 83788 w 83787"/>
                    <a:gd name="connsiteY22" fmla="*/ 0 h 122216"/>
                    <a:gd name="connsiteX23" fmla="*/ 83788 w 83787"/>
                    <a:gd name="connsiteY23" fmla="*/ 0 h 122216"/>
                    <a:gd name="connsiteX24" fmla="*/ 79979 w 83787"/>
                    <a:gd name="connsiteY24" fmla="*/ 940 h 1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787" h="122216">
                      <a:moveTo>
                        <a:pt x="79979" y="940"/>
                      </a:moveTo>
                      <a:lnTo>
                        <a:pt x="10474" y="940"/>
                      </a:lnTo>
                      <a:lnTo>
                        <a:pt x="10474" y="940"/>
                      </a:lnTo>
                      <a:lnTo>
                        <a:pt x="9521" y="940"/>
                      </a:lnTo>
                      <a:cubicBezTo>
                        <a:pt x="7617" y="940"/>
                        <a:pt x="6665" y="940"/>
                        <a:pt x="4761" y="0"/>
                      </a:cubicBezTo>
                      <a:lnTo>
                        <a:pt x="4761" y="0"/>
                      </a:lnTo>
                      <a:lnTo>
                        <a:pt x="0" y="19743"/>
                      </a:lnTo>
                      <a:lnTo>
                        <a:pt x="0" y="19743"/>
                      </a:lnTo>
                      <a:cubicBezTo>
                        <a:pt x="3809" y="15042"/>
                        <a:pt x="8569" y="15042"/>
                        <a:pt x="14282" y="15042"/>
                      </a:cubicBezTo>
                      <a:lnTo>
                        <a:pt x="14282" y="15042"/>
                      </a:lnTo>
                      <a:lnTo>
                        <a:pt x="33325" y="15042"/>
                      </a:lnTo>
                      <a:lnTo>
                        <a:pt x="33325" y="111875"/>
                      </a:lnTo>
                      <a:cubicBezTo>
                        <a:pt x="33325" y="113756"/>
                        <a:pt x="32373" y="120337"/>
                        <a:pt x="29516" y="121277"/>
                      </a:cubicBezTo>
                      <a:lnTo>
                        <a:pt x="29516" y="122217"/>
                      </a:lnTo>
                      <a:lnTo>
                        <a:pt x="53320" y="122217"/>
                      </a:lnTo>
                      <a:lnTo>
                        <a:pt x="53320" y="121277"/>
                      </a:lnTo>
                      <a:cubicBezTo>
                        <a:pt x="49511" y="119397"/>
                        <a:pt x="49511" y="113756"/>
                        <a:pt x="49511" y="111875"/>
                      </a:cubicBezTo>
                      <a:lnTo>
                        <a:pt x="49511" y="14102"/>
                      </a:lnTo>
                      <a:lnTo>
                        <a:pt x="69506" y="14102"/>
                      </a:lnTo>
                      <a:lnTo>
                        <a:pt x="69506" y="14102"/>
                      </a:lnTo>
                      <a:cubicBezTo>
                        <a:pt x="73314" y="14102"/>
                        <a:pt x="78075" y="14102"/>
                        <a:pt x="79979" y="19743"/>
                      </a:cubicBezTo>
                      <a:lnTo>
                        <a:pt x="79979" y="19743"/>
                      </a:lnTo>
                      <a:lnTo>
                        <a:pt x="83788" y="0"/>
                      </a:lnTo>
                      <a:lnTo>
                        <a:pt x="83788" y="0"/>
                      </a:lnTo>
                      <a:cubicBezTo>
                        <a:pt x="81884" y="940"/>
                        <a:pt x="80931" y="940"/>
                        <a:pt x="79979" y="940"/>
                      </a:cubicBezTo>
                      <a:close/>
                    </a:path>
                  </a:pathLst>
                </a:custGeom>
                <a:solidFill>
                  <a:srgbClr val="004A93"/>
                </a:solidFill>
                <a:ln w="9514" cap="flat">
                  <a:noFill/>
                  <a:prstDash val="solid"/>
                  <a:miter/>
                </a:ln>
              </p:spPr>
              <p:txBody>
                <a:bodyPr rtlCol="0" anchor="ctr"/>
                <a:lstStyle/>
                <a:p>
                  <a:endParaRPr lang="zh-CN" altLang="en-US"/>
                </a:p>
              </p:txBody>
            </p:sp>
            <p:sp>
              <p:nvSpPr>
                <p:cNvPr id="38" name="任意形状 37">
                  <a:extLst>
                    <a:ext uri="{FF2B5EF4-FFF2-40B4-BE49-F238E27FC236}">
                      <a16:creationId xmlns:a16="http://schemas.microsoft.com/office/drawing/2014/main" id="{9427503F-73E2-6BBB-8F5C-3EAC98968A23}"/>
                    </a:ext>
                  </a:extLst>
                </p:cNvPr>
                <p:cNvSpPr/>
                <p:nvPr/>
              </p:nvSpPr>
              <p:spPr>
                <a:xfrm>
                  <a:off x="5311763" y="6553584"/>
                  <a:ext cx="79026" cy="121276"/>
                </a:xfrm>
                <a:custGeom>
                  <a:avLst/>
                  <a:gdLst>
                    <a:gd name="connsiteX0" fmla="*/ 53319 w 79026"/>
                    <a:gd name="connsiteY0" fmla="*/ 57348 h 121276"/>
                    <a:gd name="connsiteX1" fmla="*/ 53319 w 79026"/>
                    <a:gd name="connsiteY1" fmla="*/ 57348 h 121276"/>
                    <a:gd name="connsiteX2" fmla="*/ 74266 w 79026"/>
                    <a:gd name="connsiteY2" fmla="*/ 28204 h 121276"/>
                    <a:gd name="connsiteX3" fmla="*/ 69506 w 79026"/>
                    <a:gd name="connsiteY3" fmla="*/ 12222 h 121276"/>
                    <a:gd name="connsiteX4" fmla="*/ 42846 w 79026"/>
                    <a:gd name="connsiteY4" fmla="*/ 0 h 121276"/>
                    <a:gd name="connsiteX5" fmla="*/ 3808 w 79026"/>
                    <a:gd name="connsiteY5" fmla="*/ 0 h 121276"/>
                    <a:gd name="connsiteX6" fmla="*/ 3808 w 79026"/>
                    <a:gd name="connsiteY6" fmla="*/ 0 h 121276"/>
                    <a:gd name="connsiteX7" fmla="*/ 0 w 79026"/>
                    <a:gd name="connsiteY7" fmla="*/ 0 h 121276"/>
                    <a:gd name="connsiteX8" fmla="*/ 0 w 79026"/>
                    <a:gd name="connsiteY8" fmla="*/ 940 h 121276"/>
                    <a:gd name="connsiteX9" fmla="*/ 3808 w 79026"/>
                    <a:gd name="connsiteY9" fmla="*/ 10341 h 121276"/>
                    <a:gd name="connsiteX10" fmla="*/ 3808 w 79026"/>
                    <a:gd name="connsiteY10" fmla="*/ 110935 h 121276"/>
                    <a:gd name="connsiteX11" fmla="*/ 0 w 79026"/>
                    <a:gd name="connsiteY11" fmla="*/ 120337 h 121276"/>
                    <a:gd name="connsiteX12" fmla="*/ 0 w 79026"/>
                    <a:gd name="connsiteY12" fmla="*/ 121277 h 121276"/>
                    <a:gd name="connsiteX13" fmla="*/ 23803 w 79026"/>
                    <a:gd name="connsiteY13" fmla="*/ 121277 h 121276"/>
                    <a:gd name="connsiteX14" fmla="*/ 23803 w 79026"/>
                    <a:gd name="connsiteY14" fmla="*/ 121277 h 121276"/>
                    <a:gd name="connsiteX15" fmla="*/ 42846 w 79026"/>
                    <a:gd name="connsiteY15" fmla="*/ 121277 h 121276"/>
                    <a:gd name="connsiteX16" fmla="*/ 79027 w 79026"/>
                    <a:gd name="connsiteY16" fmla="*/ 87432 h 121276"/>
                    <a:gd name="connsiteX17" fmla="*/ 53319 w 79026"/>
                    <a:gd name="connsiteY17" fmla="*/ 57348 h 121276"/>
                    <a:gd name="connsiteX18" fmla="*/ 19043 w 79026"/>
                    <a:gd name="connsiteY18" fmla="*/ 13162 h 121276"/>
                    <a:gd name="connsiteX19" fmla="*/ 40942 w 79026"/>
                    <a:gd name="connsiteY19" fmla="*/ 13162 h 121276"/>
                    <a:gd name="connsiteX20" fmla="*/ 59984 w 79026"/>
                    <a:gd name="connsiteY20" fmla="*/ 31024 h 121276"/>
                    <a:gd name="connsiteX21" fmla="*/ 41894 w 79026"/>
                    <a:gd name="connsiteY21" fmla="*/ 49827 h 121276"/>
                    <a:gd name="connsiteX22" fmla="*/ 19043 w 79026"/>
                    <a:gd name="connsiteY22" fmla="*/ 49827 h 121276"/>
                    <a:gd name="connsiteX23" fmla="*/ 19043 w 79026"/>
                    <a:gd name="connsiteY23" fmla="*/ 13162 h 121276"/>
                    <a:gd name="connsiteX24" fmla="*/ 39989 w 79026"/>
                    <a:gd name="connsiteY24" fmla="*/ 106235 h 121276"/>
                    <a:gd name="connsiteX25" fmla="*/ 18090 w 79026"/>
                    <a:gd name="connsiteY25" fmla="*/ 106235 h 121276"/>
                    <a:gd name="connsiteX26" fmla="*/ 18090 w 79026"/>
                    <a:gd name="connsiteY26" fmla="*/ 63929 h 121276"/>
                    <a:gd name="connsiteX27" fmla="*/ 34277 w 79026"/>
                    <a:gd name="connsiteY27" fmla="*/ 63929 h 121276"/>
                    <a:gd name="connsiteX28" fmla="*/ 61889 w 79026"/>
                    <a:gd name="connsiteY28" fmla="*/ 86492 h 121276"/>
                    <a:gd name="connsiteX29" fmla="*/ 39989 w 79026"/>
                    <a:gd name="connsiteY29" fmla="*/ 106235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026" h="121276">
                      <a:moveTo>
                        <a:pt x="53319" y="57348"/>
                      </a:moveTo>
                      <a:lnTo>
                        <a:pt x="53319" y="57348"/>
                      </a:lnTo>
                      <a:cubicBezTo>
                        <a:pt x="68553" y="52647"/>
                        <a:pt x="74266" y="43246"/>
                        <a:pt x="74266" y="28204"/>
                      </a:cubicBezTo>
                      <a:cubicBezTo>
                        <a:pt x="74266" y="26324"/>
                        <a:pt x="73314" y="18803"/>
                        <a:pt x="69506" y="12222"/>
                      </a:cubicBezTo>
                      <a:cubicBezTo>
                        <a:pt x="64745" y="5641"/>
                        <a:pt x="59032" y="0"/>
                        <a:pt x="42846" y="0"/>
                      </a:cubicBezTo>
                      <a:lnTo>
                        <a:pt x="3808" y="0"/>
                      </a:lnTo>
                      <a:lnTo>
                        <a:pt x="3808" y="0"/>
                      </a:lnTo>
                      <a:lnTo>
                        <a:pt x="0" y="0"/>
                      </a:lnTo>
                      <a:lnTo>
                        <a:pt x="0" y="940"/>
                      </a:lnTo>
                      <a:cubicBezTo>
                        <a:pt x="2856" y="1880"/>
                        <a:pt x="3808" y="7521"/>
                        <a:pt x="3808" y="10341"/>
                      </a:cubicBezTo>
                      <a:lnTo>
                        <a:pt x="3808" y="110935"/>
                      </a:lnTo>
                      <a:cubicBezTo>
                        <a:pt x="3808" y="112816"/>
                        <a:pt x="2856" y="118456"/>
                        <a:pt x="0" y="120337"/>
                      </a:cubicBezTo>
                      <a:lnTo>
                        <a:pt x="0" y="121277"/>
                      </a:lnTo>
                      <a:lnTo>
                        <a:pt x="23803" y="121277"/>
                      </a:lnTo>
                      <a:lnTo>
                        <a:pt x="23803" y="121277"/>
                      </a:lnTo>
                      <a:lnTo>
                        <a:pt x="42846" y="121277"/>
                      </a:lnTo>
                      <a:cubicBezTo>
                        <a:pt x="56176" y="121277"/>
                        <a:pt x="79027" y="118456"/>
                        <a:pt x="79027" y="87432"/>
                      </a:cubicBezTo>
                      <a:cubicBezTo>
                        <a:pt x="78075" y="69570"/>
                        <a:pt x="71410" y="59228"/>
                        <a:pt x="53319" y="57348"/>
                      </a:cubicBezTo>
                      <a:close/>
                      <a:moveTo>
                        <a:pt x="19043" y="13162"/>
                      </a:moveTo>
                      <a:lnTo>
                        <a:pt x="40942" y="13162"/>
                      </a:lnTo>
                      <a:cubicBezTo>
                        <a:pt x="54271" y="13162"/>
                        <a:pt x="59984" y="21623"/>
                        <a:pt x="59984" y="31024"/>
                      </a:cubicBezTo>
                      <a:cubicBezTo>
                        <a:pt x="59984" y="42306"/>
                        <a:pt x="54271" y="49827"/>
                        <a:pt x="41894" y="49827"/>
                      </a:cubicBezTo>
                      <a:lnTo>
                        <a:pt x="19043" y="49827"/>
                      </a:lnTo>
                      <a:lnTo>
                        <a:pt x="19043" y="13162"/>
                      </a:lnTo>
                      <a:close/>
                      <a:moveTo>
                        <a:pt x="39989" y="106235"/>
                      </a:moveTo>
                      <a:lnTo>
                        <a:pt x="18090" y="106235"/>
                      </a:lnTo>
                      <a:lnTo>
                        <a:pt x="18090" y="63929"/>
                      </a:lnTo>
                      <a:lnTo>
                        <a:pt x="34277" y="63929"/>
                      </a:lnTo>
                      <a:cubicBezTo>
                        <a:pt x="50463" y="63929"/>
                        <a:pt x="61889" y="67689"/>
                        <a:pt x="61889" y="86492"/>
                      </a:cubicBezTo>
                      <a:cubicBezTo>
                        <a:pt x="62841" y="94953"/>
                        <a:pt x="57128" y="106235"/>
                        <a:pt x="39989" y="106235"/>
                      </a:cubicBezTo>
                      <a:close/>
                    </a:path>
                  </a:pathLst>
                </a:custGeom>
                <a:solidFill>
                  <a:srgbClr val="004A93"/>
                </a:solidFill>
                <a:ln w="9514" cap="flat">
                  <a:noFill/>
                  <a:prstDash val="solid"/>
                  <a:miter/>
                </a:ln>
              </p:spPr>
              <p:txBody>
                <a:bodyPr rtlCol="0" anchor="ctr"/>
                <a:lstStyle/>
                <a:p>
                  <a:endParaRPr lang="zh-CN" altLang="en-US"/>
                </a:p>
              </p:txBody>
            </p:sp>
            <p:sp>
              <p:nvSpPr>
                <p:cNvPr id="39" name="任意形状 38">
                  <a:extLst>
                    <a:ext uri="{FF2B5EF4-FFF2-40B4-BE49-F238E27FC236}">
                      <a16:creationId xmlns:a16="http://schemas.microsoft.com/office/drawing/2014/main" id="{F50670A7-4A23-0FD0-DD0F-D5FD7D7894A3}"/>
                    </a:ext>
                  </a:extLst>
                </p:cNvPr>
                <p:cNvSpPr/>
                <p:nvPr/>
              </p:nvSpPr>
              <p:spPr>
                <a:xfrm>
                  <a:off x="5516472" y="6553584"/>
                  <a:ext cx="76170" cy="120336"/>
                </a:xfrm>
                <a:custGeom>
                  <a:avLst/>
                  <a:gdLst>
                    <a:gd name="connsiteX0" fmla="*/ 41894 w 76170"/>
                    <a:gd name="connsiteY0" fmla="*/ 0 h 120336"/>
                    <a:gd name="connsiteX1" fmla="*/ 5713 w 76170"/>
                    <a:gd name="connsiteY1" fmla="*/ 0 h 120336"/>
                    <a:gd name="connsiteX2" fmla="*/ 5713 w 76170"/>
                    <a:gd name="connsiteY2" fmla="*/ 0 h 120336"/>
                    <a:gd name="connsiteX3" fmla="*/ 0 w 76170"/>
                    <a:gd name="connsiteY3" fmla="*/ 0 h 120336"/>
                    <a:gd name="connsiteX4" fmla="*/ 0 w 76170"/>
                    <a:gd name="connsiteY4" fmla="*/ 940 h 120336"/>
                    <a:gd name="connsiteX5" fmla="*/ 5713 w 76170"/>
                    <a:gd name="connsiteY5" fmla="*/ 16922 h 120336"/>
                    <a:gd name="connsiteX6" fmla="*/ 5713 w 76170"/>
                    <a:gd name="connsiteY6" fmla="*/ 22563 h 120336"/>
                    <a:gd name="connsiteX7" fmla="*/ 5713 w 76170"/>
                    <a:gd name="connsiteY7" fmla="*/ 23503 h 120336"/>
                    <a:gd name="connsiteX8" fmla="*/ 5713 w 76170"/>
                    <a:gd name="connsiteY8" fmla="*/ 23503 h 120336"/>
                    <a:gd name="connsiteX9" fmla="*/ 5713 w 76170"/>
                    <a:gd name="connsiteY9" fmla="*/ 109995 h 120336"/>
                    <a:gd name="connsiteX10" fmla="*/ 1904 w 76170"/>
                    <a:gd name="connsiteY10" fmla="*/ 119397 h 120336"/>
                    <a:gd name="connsiteX11" fmla="*/ 1904 w 76170"/>
                    <a:gd name="connsiteY11" fmla="*/ 120337 h 120336"/>
                    <a:gd name="connsiteX12" fmla="*/ 25707 w 76170"/>
                    <a:gd name="connsiteY12" fmla="*/ 120337 h 120336"/>
                    <a:gd name="connsiteX13" fmla="*/ 25707 w 76170"/>
                    <a:gd name="connsiteY13" fmla="*/ 119397 h 120336"/>
                    <a:gd name="connsiteX14" fmla="*/ 21899 w 76170"/>
                    <a:gd name="connsiteY14" fmla="*/ 109055 h 120336"/>
                    <a:gd name="connsiteX15" fmla="*/ 21899 w 76170"/>
                    <a:gd name="connsiteY15" fmla="*/ 66749 h 120336"/>
                    <a:gd name="connsiteX16" fmla="*/ 41894 w 76170"/>
                    <a:gd name="connsiteY16" fmla="*/ 66749 h 120336"/>
                    <a:gd name="connsiteX17" fmla="*/ 76171 w 76170"/>
                    <a:gd name="connsiteY17" fmla="*/ 33845 h 120336"/>
                    <a:gd name="connsiteX18" fmla="*/ 41894 w 76170"/>
                    <a:gd name="connsiteY18" fmla="*/ 0 h 120336"/>
                    <a:gd name="connsiteX19" fmla="*/ 39037 w 76170"/>
                    <a:gd name="connsiteY19" fmla="*/ 53587 h 120336"/>
                    <a:gd name="connsiteX20" fmla="*/ 21899 w 76170"/>
                    <a:gd name="connsiteY20" fmla="*/ 53587 h 120336"/>
                    <a:gd name="connsiteX21" fmla="*/ 21899 w 76170"/>
                    <a:gd name="connsiteY21" fmla="*/ 13162 h 120336"/>
                    <a:gd name="connsiteX22" fmla="*/ 42846 w 76170"/>
                    <a:gd name="connsiteY22" fmla="*/ 13162 h 120336"/>
                    <a:gd name="connsiteX23" fmla="*/ 59984 w 76170"/>
                    <a:gd name="connsiteY23" fmla="*/ 32905 h 120336"/>
                    <a:gd name="connsiteX24" fmla="*/ 39037 w 76170"/>
                    <a:gd name="connsiteY24" fmla="*/ 5358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6170" h="120336">
                      <a:moveTo>
                        <a:pt x="41894" y="0"/>
                      </a:moveTo>
                      <a:lnTo>
                        <a:pt x="5713" y="0"/>
                      </a:lnTo>
                      <a:lnTo>
                        <a:pt x="5713" y="0"/>
                      </a:lnTo>
                      <a:lnTo>
                        <a:pt x="0" y="0"/>
                      </a:lnTo>
                      <a:lnTo>
                        <a:pt x="0" y="940"/>
                      </a:lnTo>
                      <a:cubicBezTo>
                        <a:pt x="4761" y="3760"/>
                        <a:pt x="5713" y="10341"/>
                        <a:pt x="5713" y="16922"/>
                      </a:cubicBezTo>
                      <a:lnTo>
                        <a:pt x="5713" y="22563"/>
                      </a:lnTo>
                      <a:cubicBezTo>
                        <a:pt x="5713" y="22563"/>
                        <a:pt x="5713" y="23503"/>
                        <a:pt x="5713" y="23503"/>
                      </a:cubicBezTo>
                      <a:lnTo>
                        <a:pt x="5713" y="23503"/>
                      </a:lnTo>
                      <a:lnTo>
                        <a:pt x="5713" y="109995"/>
                      </a:lnTo>
                      <a:cubicBezTo>
                        <a:pt x="5713" y="111875"/>
                        <a:pt x="4761" y="117516"/>
                        <a:pt x="1904" y="119397"/>
                      </a:cubicBezTo>
                      <a:lnTo>
                        <a:pt x="1904" y="120337"/>
                      </a:lnTo>
                      <a:lnTo>
                        <a:pt x="25707" y="120337"/>
                      </a:lnTo>
                      <a:lnTo>
                        <a:pt x="25707" y="119397"/>
                      </a:lnTo>
                      <a:cubicBezTo>
                        <a:pt x="21899" y="117516"/>
                        <a:pt x="21899" y="109055"/>
                        <a:pt x="21899" y="109055"/>
                      </a:cubicBezTo>
                      <a:lnTo>
                        <a:pt x="21899" y="66749"/>
                      </a:lnTo>
                      <a:lnTo>
                        <a:pt x="41894" y="66749"/>
                      </a:lnTo>
                      <a:cubicBezTo>
                        <a:pt x="54271" y="66749"/>
                        <a:pt x="76171" y="61108"/>
                        <a:pt x="76171" y="33845"/>
                      </a:cubicBezTo>
                      <a:cubicBezTo>
                        <a:pt x="76171" y="5641"/>
                        <a:pt x="58080" y="0"/>
                        <a:pt x="41894" y="0"/>
                      </a:cubicBezTo>
                      <a:close/>
                      <a:moveTo>
                        <a:pt x="39037" y="53587"/>
                      </a:moveTo>
                      <a:lnTo>
                        <a:pt x="21899" y="53587"/>
                      </a:lnTo>
                      <a:lnTo>
                        <a:pt x="21899" y="13162"/>
                      </a:lnTo>
                      <a:lnTo>
                        <a:pt x="42846" y="13162"/>
                      </a:lnTo>
                      <a:cubicBezTo>
                        <a:pt x="46654" y="13162"/>
                        <a:pt x="59984" y="15042"/>
                        <a:pt x="59984" y="32905"/>
                      </a:cubicBezTo>
                      <a:cubicBezTo>
                        <a:pt x="59984" y="51707"/>
                        <a:pt x="44750" y="53587"/>
                        <a:pt x="39037" y="53587"/>
                      </a:cubicBezTo>
                      <a:close/>
                    </a:path>
                  </a:pathLst>
                </a:custGeom>
                <a:solidFill>
                  <a:srgbClr val="004A93"/>
                </a:solidFill>
                <a:ln w="9514" cap="flat">
                  <a:noFill/>
                  <a:prstDash val="solid"/>
                  <a:miter/>
                </a:ln>
              </p:spPr>
              <p:txBody>
                <a:bodyPr rtlCol="0" anchor="ctr"/>
                <a:lstStyle/>
                <a:p>
                  <a:endParaRPr lang="zh-CN" altLang="en-US"/>
                </a:p>
              </p:txBody>
            </p:sp>
            <p:sp>
              <p:nvSpPr>
                <p:cNvPr id="40" name="任意形状 39">
                  <a:extLst>
                    <a:ext uri="{FF2B5EF4-FFF2-40B4-BE49-F238E27FC236}">
                      <a16:creationId xmlns:a16="http://schemas.microsoft.com/office/drawing/2014/main" id="{5516D1E2-73AC-3F8B-C89A-A4B146581F3F}"/>
                    </a:ext>
                  </a:extLst>
                </p:cNvPr>
                <p:cNvSpPr/>
                <p:nvPr/>
              </p:nvSpPr>
              <p:spPr>
                <a:xfrm>
                  <a:off x="5398407" y="6553584"/>
                  <a:ext cx="106639" cy="120336"/>
                </a:xfrm>
                <a:custGeom>
                  <a:avLst/>
                  <a:gdLst>
                    <a:gd name="connsiteX0" fmla="*/ 94261 w 106639"/>
                    <a:gd name="connsiteY0" fmla="*/ 95893 h 120336"/>
                    <a:gd name="connsiteX1" fmla="*/ 94261 w 106639"/>
                    <a:gd name="connsiteY1" fmla="*/ 95893 h 120336"/>
                    <a:gd name="connsiteX2" fmla="*/ 62841 w 106639"/>
                    <a:gd name="connsiteY2" fmla="*/ 0 h 120336"/>
                    <a:gd name="connsiteX3" fmla="*/ 42846 w 106639"/>
                    <a:gd name="connsiteY3" fmla="*/ 0 h 120336"/>
                    <a:gd name="connsiteX4" fmla="*/ 42846 w 106639"/>
                    <a:gd name="connsiteY4" fmla="*/ 0 h 120336"/>
                    <a:gd name="connsiteX5" fmla="*/ 37133 w 106639"/>
                    <a:gd name="connsiteY5" fmla="*/ 0 h 120336"/>
                    <a:gd name="connsiteX6" fmla="*/ 37133 w 106639"/>
                    <a:gd name="connsiteY6" fmla="*/ 940 h 120336"/>
                    <a:gd name="connsiteX7" fmla="*/ 39990 w 106639"/>
                    <a:gd name="connsiteY7" fmla="*/ 9401 h 120336"/>
                    <a:gd name="connsiteX8" fmla="*/ 39038 w 106639"/>
                    <a:gd name="connsiteY8" fmla="*/ 13162 h 120336"/>
                    <a:gd name="connsiteX9" fmla="*/ 38085 w 106639"/>
                    <a:gd name="connsiteY9" fmla="*/ 16922 h 120336"/>
                    <a:gd name="connsiteX10" fmla="*/ 38085 w 106639"/>
                    <a:gd name="connsiteY10" fmla="*/ 16922 h 120336"/>
                    <a:gd name="connsiteX11" fmla="*/ 8569 w 106639"/>
                    <a:gd name="connsiteY11" fmla="*/ 107175 h 120336"/>
                    <a:gd name="connsiteX12" fmla="*/ 0 w 106639"/>
                    <a:gd name="connsiteY12" fmla="*/ 119397 h 120336"/>
                    <a:gd name="connsiteX13" fmla="*/ 0 w 106639"/>
                    <a:gd name="connsiteY13" fmla="*/ 120337 h 120336"/>
                    <a:gd name="connsiteX14" fmla="*/ 26660 w 106639"/>
                    <a:gd name="connsiteY14" fmla="*/ 120337 h 120336"/>
                    <a:gd name="connsiteX15" fmla="*/ 26660 w 106639"/>
                    <a:gd name="connsiteY15" fmla="*/ 119397 h 120336"/>
                    <a:gd name="connsiteX16" fmla="*/ 22851 w 106639"/>
                    <a:gd name="connsiteY16" fmla="*/ 112816 h 120336"/>
                    <a:gd name="connsiteX17" fmla="*/ 32373 w 106639"/>
                    <a:gd name="connsiteY17" fmla="*/ 80851 h 120336"/>
                    <a:gd name="connsiteX18" fmla="*/ 73314 w 106639"/>
                    <a:gd name="connsiteY18" fmla="*/ 80851 h 120336"/>
                    <a:gd name="connsiteX19" fmla="*/ 82836 w 106639"/>
                    <a:gd name="connsiteY19" fmla="*/ 111875 h 120336"/>
                    <a:gd name="connsiteX20" fmla="*/ 79027 w 106639"/>
                    <a:gd name="connsiteY20" fmla="*/ 119397 h 120336"/>
                    <a:gd name="connsiteX21" fmla="*/ 79027 w 106639"/>
                    <a:gd name="connsiteY21" fmla="*/ 120337 h 120336"/>
                    <a:gd name="connsiteX22" fmla="*/ 106639 w 106639"/>
                    <a:gd name="connsiteY22" fmla="*/ 120337 h 120336"/>
                    <a:gd name="connsiteX23" fmla="*/ 106639 w 106639"/>
                    <a:gd name="connsiteY23" fmla="*/ 119397 h 120336"/>
                    <a:gd name="connsiteX24" fmla="*/ 98070 w 106639"/>
                    <a:gd name="connsiteY24" fmla="*/ 107175 h 120336"/>
                    <a:gd name="connsiteX25" fmla="*/ 94261 w 106639"/>
                    <a:gd name="connsiteY25" fmla="*/ 95893 h 120336"/>
                    <a:gd name="connsiteX26" fmla="*/ 36181 w 106639"/>
                    <a:gd name="connsiteY26" fmla="*/ 67689 h 120336"/>
                    <a:gd name="connsiteX27" fmla="*/ 52367 w 106639"/>
                    <a:gd name="connsiteY27" fmla="*/ 14102 h 120336"/>
                    <a:gd name="connsiteX28" fmla="*/ 52367 w 106639"/>
                    <a:gd name="connsiteY28" fmla="*/ 14102 h 120336"/>
                    <a:gd name="connsiteX29" fmla="*/ 68554 w 106639"/>
                    <a:gd name="connsiteY29" fmla="*/ 67689 h 120336"/>
                    <a:gd name="connsiteX30" fmla="*/ 36181 w 106639"/>
                    <a:gd name="connsiteY30" fmla="*/ 67689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39" h="120336">
                      <a:moveTo>
                        <a:pt x="94261" y="95893"/>
                      </a:moveTo>
                      <a:cubicBezTo>
                        <a:pt x="94261" y="95893"/>
                        <a:pt x="94261" y="95893"/>
                        <a:pt x="94261" y="95893"/>
                      </a:cubicBezTo>
                      <a:lnTo>
                        <a:pt x="62841" y="0"/>
                      </a:lnTo>
                      <a:lnTo>
                        <a:pt x="42846" y="0"/>
                      </a:lnTo>
                      <a:lnTo>
                        <a:pt x="42846" y="0"/>
                      </a:lnTo>
                      <a:lnTo>
                        <a:pt x="37133" y="0"/>
                      </a:lnTo>
                      <a:lnTo>
                        <a:pt x="37133" y="940"/>
                      </a:lnTo>
                      <a:cubicBezTo>
                        <a:pt x="40942" y="2820"/>
                        <a:pt x="40942" y="5641"/>
                        <a:pt x="39990" y="9401"/>
                      </a:cubicBezTo>
                      <a:lnTo>
                        <a:pt x="39038" y="13162"/>
                      </a:lnTo>
                      <a:cubicBezTo>
                        <a:pt x="39038" y="14102"/>
                        <a:pt x="38085" y="15982"/>
                        <a:pt x="38085" y="16922"/>
                      </a:cubicBezTo>
                      <a:lnTo>
                        <a:pt x="38085" y="16922"/>
                      </a:lnTo>
                      <a:lnTo>
                        <a:pt x="8569" y="107175"/>
                      </a:lnTo>
                      <a:cubicBezTo>
                        <a:pt x="6665" y="111875"/>
                        <a:pt x="3809" y="116576"/>
                        <a:pt x="0" y="119397"/>
                      </a:cubicBezTo>
                      <a:lnTo>
                        <a:pt x="0" y="120337"/>
                      </a:lnTo>
                      <a:lnTo>
                        <a:pt x="26660" y="120337"/>
                      </a:lnTo>
                      <a:lnTo>
                        <a:pt x="26660" y="119397"/>
                      </a:lnTo>
                      <a:cubicBezTo>
                        <a:pt x="22851" y="117516"/>
                        <a:pt x="21899" y="115636"/>
                        <a:pt x="22851" y="112816"/>
                      </a:cubicBezTo>
                      <a:lnTo>
                        <a:pt x="32373" y="80851"/>
                      </a:lnTo>
                      <a:lnTo>
                        <a:pt x="73314" y="80851"/>
                      </a:lnTo>
                      <a:lnTo>
                        <a:pt x="82836" y="111875"/>
                      </a:lnTo>
                      <a:cubicBezTo>
                        <a:pt x="83788" y="115636"/>
                        <a:pt x="82836" y="116576"/>
                        <a:pt x="79027" y="119397"/>
                      </a:cubicBezTo>
                      <a:lnTo>
                        <a:pt x="79027" y="120337"/>
                      </a:lnTo>
                      <a:lnTo>
                        <a:pt x="106639" y="120337"/>
                      </a:lnTo>
                      <a:lnTo>
                        <a:pt x="106639" y="119397"/>
                      </a:lnTo>
                      <a:cubicBezTo>
                        <a:pt x="102831" y="116576"/>
                        <a:pt x="99974" y="111875"/>
                        <a:pt x="98070" y="107175"/>
                      </a:cubicBezTo>
                      <a:lnTo>
                        <a:pt x="94261" y="95893"/>
                      </a:lnTo>
                      <a:close/>
                      <a:moveTo>
                        <a:pt x="36181" y="67689"/>
                      </a:moveTo>
                      <a:lnTo>
                        <a:pt x="52367" y="14102"/>
                      </a:lnTo>
                      <a:lnTo>
                        <a:pt x="52367" y="14102"/>
                      </a:lnTo>
                      <a:lnTo>
                        <a:pt x="68554" y="67689"/>
                      </a:lnTo>
                      <a:lnTo>
                        <a:pt x="36181" y="67689"/>
                      </a:lnTo>
                      <a:close/>
                    </a:path>
                  </a:pathLst>
                </a:custGeom>
                <a:solidFill>
                  <a:srgbClr val="004A93"/>
                </a:solidFill>
                <a:ln w="9514" cap="flat">
                  <a:noFill/>
                  <a:prstDash val="solid"/>
                  <a:miter/>
                </a:ln>
              </p:spPr>
              <p:txBody>
                <a:bodyPr rtlCol="0" anchor="ctr"/>
                <a:lstStyle/>
                <a:p>
                  <a:endParaRPr lang="zh-CN" altLang="en-US"/>
                </a:p>
              </p:txBody>
            </p:sp>
            <p:sp>
              <p:nvSpPr>
                <p:cNvPr id="41" name="任意形状 40">
                  <a:extLst>
                    <a:ext uri="{FF2B5EF4-FFF2-40B4-BE49-F238E27FC236}">
                      <a16:creationId xmlns:a16="http://schemas.microsoft.com/office/drawing/2014/main" id="{C32DBF32-D284-0B25-BBA7-1A2895E8DD42}"/>
                    </a:ext>
                  </a:extLst>
                </p:cNvPr>
                <p:cNvSpPr/>
                <p:nvPr/>
              </p:nvSpPr>
              <p:spPr>
                <a:xfrm>
                  <a:off x="6197248" y="6553584"/>
                  <a:ext cx="23803" cy="121276"/>
                </a:xfrm>
                <a:custGeom>
                  <a:avLst/>
                  <a:gdLst>
                    <a:gd name="connsiteX0" fmla="*/ 19043 w 23803"/>
                    <a:gd name="connsiteY0" fmla="*/ 0 h 121276"/>
                    <a:gd name="connsiteX1" fmla="*/ 3808 w 23803"/>
                    <a:gd name="connsiteY1" fmla="*/ 0 h 121276"/>
                    <a:gd name="connsiteX2" fmla="*/ 3808 w 23803"/>
                    <a:gd name="connsiteY2" fmla="*/ 0 h 121276"/>
                    <a:gd name="connsiteX3" fmla="*/ 0 w 23803"/>
                    <a:gd name="connsiteY3" fmla="*/ 0 h 121276"/>
                    <a:gd name="connsiteX4" fmla="*/ 0 w 23803"/>
                    <a:gd name="connsiteY4" fmla="*/ 940 h 121276"/>
                    <a:gd name="connsiteX5" fmla="*/ 3808 w 23803"/>
                    <a:gd name="connsiteY5" fmla="*/ 9401 h 121276"/>
                    <a:gd name="connsiteX6" fmla="*/ 3808 w 23803"/>
                    <a:gd name="connsiteY6" fmla="*/ 111875 h 121276"/>
                    <a:gd name="connsiteX7" fmla="*/ 0 w 23803"/>
                    <a:gd name="connsiteY7" fmla="*/ 120337 h 121276"/>
                    <a:gd name="connsiteX8" fmla="*/ 0 w 23803"/>
                    <a:gd name="connsiteY8" fmla="*/ 121277 h 121276"/>
                    <a:gd name="connsiteX9" fmla="*/ 23803 w 23803"/>
                    <a:gd name="connsiteY9" fmla="*/ 121277 h 121276"/>
                    <a:gd name="connsiteX10" fmla="*/ 23803 w 23803"/>
                    <a:gd name="connsiteY10" fmla="*/ 120337 h 121276"/>
                    <a:gd name="connsiteX11" fmla="*/ 19995 w 23803"/>
                    <a:gd name="connsiteY11" fmla="*/ 111875 h 121276"/>
                    <a:gd name="connsiteX12" fmla="*/ 19995 w 23803"/>
                    <a:gd name="connsiteY12" fmla="*/ 10341 h 121276"/>
                    <a:gd name="connsiteX13" fmla="*/ 23803 w 23803"/>
                    <a:gd name="connsiteY13" fmla="*/ 940 h 121276"/>
                    <a:gd name="connsiteX14" fmla="*/ 23803 w 23803"/>
                    <a:gd name="connsiteY14" fmla="*/ 0 h 121276"/>
                    <a:gd name="connsiteX15" fmla="*/ 19043 w 23803"/>
                    <a:gd name="connsiteY15" fmla="*/ 0 h 121276"/>
                    <a:gd name="connsiteX16" fmla="*/ 19043 w 23803"/>
                    <a:gd name="connsiteY16" fmla="*/ 0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03" h="121276">
                      <a:moveTo>
                        <a:pt x="19043" y="0"/>
                      </a:moveTo>
                      <a:lnTo>
                        <a:pt x="3808" y="0"/>
                      </a:lnTo>
                      <a:lnTo>
                        <a:pt x="3808" y="0"/>
                      </a:lnTo>
                      <a:lnTo>
                        <a:pt x="0" y="0"/>
                      </a:lnTo>
                      <a:lnTo>
                        <a:pt x="0" y="940"/>
                      </a:lnTo>
                      <a:cubicBezTo>
                        <a:pt x="2856" y="1880"/>
                        <a:pt x="3808" y="6581"/>
                        <a:pt x="3808" y="9401"/>
                      </a:cubicBezTo>
                      <a:lnTo>
                        <a:pt x="3808" y="111875"/>
                      </a:lnTo>
                      <a:cubicBezTo>
                        <a:pt x="3808" y="114696"/>
                        <a:pt x="2856" y="118456"/>
                        <a:pt x="0" y="120337"/>
                      </a:cubicBezTo>
                      <a:lnTo>
                        <a:pt x="0" y="121277"/>
                      </a:lnTo>
                      <a:lnTo>
                        <a:pt x="23803" y="121277"/>
                      </a:lnTo>
                      <a:lnTo>
                        <a:pt x="23803" y="120337"/>
                      </a:lnTo>
                      <a:cubicBezTo>
                        <a:pt x="20947" y="119397"/>
                        <a:pt x="19995" y="113756"/>
                        <a:pt x="19995" y="111875"/>
                      </a:cubicBezTo>
                      <a:lnTo>
                        <a:pt x="19995" y="10341"/>
                      </a:lnTo>
                      <a:cubicBezTo>
                        <a:pt x="19995" y="8461"/>
                        <a:pt x="20947" y="1880"/>
                        <a:pt x="23803" y="940"/>
                      </a:cubicBezTo>
                      <a:lnTo>
                        <a:pt x="23803" y="0"/>
                      </a:lnTo>
                      <a:lnTo>
                        <a:pt x="19043" y="0"/>
                      </a:lnTo>
                      <a:lnTo>
                        <a:pt x="19043" y="0"/>
                      </a:lnTo>
                      <a:close/>
                    </a:path>
                  </a:pathLst>
                </a:custGeom>
                <a:solidFill>
                  <a:srgbClr val="004A93"/>
                </a:solidFill>
                <a:ln w="9514" cap="flat">
                  <a:noFill/>
                  <a:prstDash val="solid"/>
                  <a:miter/>
                </a:ln>
              </p:spPr>
              <p:txBody>
                <a:bodyPr rtlCol="0" anchor="ctr"/>
                <a:lstStyle/>
                <a:p>
                  <a:endParaRPr lang="zh-CN" altLang="en-US"/>
                </a:p>
              </p:txBody>
            </p:sp>
            <p:sp>
              <p:nvSpPr>
                <p:cNvPr id="42" name="任意形状 41">
                  <a:extLst>
                    <a:ext uri="{FF2B5EF4-FFF2-40B4-BE49-F238E27FC236}">
                      <a16:creationId xmlns:a16="http://schemas.microsoft.com/office/drawing/2014/main" id="{2C1CC2B7-CEE3-AADD-A721-1E8FDC087165}"/>
                    </a:ext>
                  </a:extLst>
                </p:cNvPr>
                <p:cNvSpPr/>
                <p:nvPr/>
              </p:nvSpPr>
              <p:spPr>
                <a:xfrm>
                  <a:off x="6234381" y="6553584"/>
                  <a:ext cx="90452" cy="122216"/>
                </a:xfrm>
                <a:custGeom>
                  <a:avLst/>
                  <a:gdLst>
                    <a:gd name="connsiteX0" fmla="*/ 73314 w 90452"/>
                    <a:gd name="connsiteY0" fmla="*/ 0 h 122216"/>
                    <a:gd name="connsiteX1" fmla="*/ 73314 w 90452"/>
                    <a:gd name="connsiteY1" fmla="*/ 0 h 122216"/>
                    <a:gd name="connsiteX2" fmla="*/ 75219 w 90452"/>
                    <a:gd name="connsiteY2" fmla="*/ 3760 h 122216"/>
                    <a:gd name="connsiteX3" fmla="*/ 47607 w 90452"/>
                    <a:gd name="connsiteY3" fmla="*/ 103414 h 122216"/>
                    <a:gd name="connsiteX4" fmla="*/ 47607 w 90452"/>
                    <a:gd name="connsiteY4" fmla="*/ 103414 h 122216"/>
                    <a:gd name="connsiteX5" fmla="*/ 19995 w 90452"/>
                    <a:gd name="connsiteY5" fmla="*/ 0 h 122216"/>
                    <a:gd name="connsiteX6" fmla="*/ 2856 w 90452"/>
                    <a:gd name="connsiteY6" fmla="*/ 0 h 122216"/>
                    <a:gd name="connsiteX7" fmla="*/ 2856 w 90452"/>
                    <a:gd name="connsiteY7" fmla="*/ 0 h 122216"/>
                    <a:gd name="connsiteX8" fmla="*/ 0 w 90452"/>
                    <a:gd name="connsiteY8" fmla="*/ 0 h 122216"/>
                    <a:gd name="connsiteX9" fmla="*/ 0 w 90452"/>
                    <a:gd name="connsiteY9" fmla="*/ 940 h 122216"/>
                    <a:gd name="connsiteX10" fmla="*/ 5713 w 90452"/>
                    <a:gd name="connsiteY10" fmla="*/ 11282 h 122216"/>
                    <a:gd name="connsiteX11" fmla="*/ 8569 w 90452"/>
                    <a:gd name="connsiteY11" fmla="*/ 19743 h 122216"/>
                    <a:gd name="connsiteX12" fmla="*/ 9521 w 90452"/>
                    <a:gd name="connsiteY12" fmla="*/ 24443 h 122216"/>
                    <a:gd name="connsiteX13" fmla="*/ 9521 w 90452"/>
                    <a:gd name="connsiteY13" fmla="*/ 24443 h 122216"/>
                    <a:gd name="connsiteX14" fmla="*/ 29516 w 90452"/>
                    <a:gd name="connsiteY14" fmla="*/ 93073 h 122216"/>
                    <a:gd name="connsiteX15" fmla="*/ 54271 w 90452"/>
                    <a:gd name="connsiteY15" fmla="*/ 122217 h 122216"/>
                    <a:gd name="connsiteX16" fmla="*/ 62841 w 90452"/>
                    <a:gd name="connsiteY16" fmla="*/ 93073 h 122216"/>
                    <a:gd name="connsiteX17" fmla="*/ 90453 w 90452"/>
                    <a:gd name="connsiteY17" fmla="*/ 940 h 122216"/>
                    <a:gd name="connsiteX18" fmla="*/ 77123 w 90452"/>
                    <a:gd name="connsiteY18" fmla="*/ 940 h 122216"/>
                    <a:gd name="connsiteX19" fmla="*/ 73314 w 90452"/>
                    <a:gd name="connsiteY19" fmla="*/ 0 h 1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0452" h="122216">
                      <a:moveTo>
                        <a:pt x="73314" y="0"/>
                      </a:moveTo>
                      <a:lnTo>
                        <a:pt x="73314" y="0"/>
                      </a:lnTo>
                      <a:cubicBezTo>
                        <a:pt x="75219" y="940"/>
                        <a:pt x="75219" y="2820"/>
                        <a:pt x="75219" y="3760"/>
                      </a:cubicBezTo>
                      <a:lnTo>
                        <a:pt x="47607" y="103414"/>
                      </a:lnTo>
                      <a:lnTo>
                        <a:pt x="47607" y="103414"/>
                      </a:lnTo>
                      <a:lnTo>
                        <a:pt x="19995" y="0"/>
                      </a:lnTo>
                      <a:lnTo>
                        <a:pt x="2856" y="0"/>
                      </a:lnTo>
                      <a:lnTo>
                        <a:pt x="2856" y="0"/>
                      </a:lnTo>
                      <a:lnTo>
                        <a:pt x="0" y="0"/>
                      </a:lnTo>
                      <a:lnTo>
                        <a:pt x="0" y="940"/>
                      </a:lnTo>
                      <a:cubicBezTo>
                        <a:pt x="2856" y="3760"/>
                        <a:pt x="4761" y="7521"/>
                        <a:pt x="5713" y="11282"/>
                      </a:cubicBezTo>
                      <a:lnTo>
                        <a:pt x="8569" y="19743"/>
                      </a:lnTo>
                      <a:cubicBezTo>
                        <a:pt x="8569" y="21623"/>
                        <a:pt x="9521" y="22563"/>
                        <a:pt x="9521" y="24443"/>
                      </a:cubicBezTo>
                      <a:lnTo>
                        <a:pt x="9521" y="24443"/>
                      </a:lnTo>
                      <a:lnTo>
                        <a:pt x="29516" y="93073"/>
                      </a:lnTo>
                      <a:cubicBezTo>
                        <a:pt x="36181" y="114696"/>
                        <a:pt x="42846" y="119397"/>
                        <a:pt x="54271" y="122217"/>
                      </a:cubicBezTo>
                      <a:lnTo>
                        <a:pt x="62841" y="93073"/>
                      </a:lnTo>
                      <a:lnTo>
                        <a:pt x="90453" y="940"/>
                      </a:lnTo>
                      <a:lnTo>
                        <a:pt x="77123" y="940"/>
                      </a:lnTo>
                      <a:lnTo>
                        <a:pt x="73314" y="0"/>
                      </a:lnTo>
                      <a:close/>
                    </a:path>
                  </a:pathLst>
                </a:custGeom>
                <a:solidFill>
                  <a:srgbClr val="004A93"/>
                </a:solidFill>
                <a:ln w="9514" cap="flat">
                  <a:noFill/>
                  <a:prstDash val="solid"/>
                  <a:miter/>
                </a:ln>
              </p:spPr>
              <p:txBody>
                <a:bodyPr rtlCol="0" anchor="ctr"/>
                <a:lstStyle/>
                <a:p>
                  <a:endParaRPr lang="zh-CN" altLang="en-US"/>
                </a:p>
              </p:txBody>
            </p:sp>
            <p:sp>
              <p:nvSpPr>
                <p:cNvPr id="43" name="任意形状 42">
                  <a:extLst>
                    <a:ext uri="{FF2B5EF4-FFF2-40B4-BE49-F238E27FC236}">
                      <a16:creationId xmlns:a16="http://schemas.microsoft.com/office/drawing/2014/main" id="{3558FDDA-92CC-BDC8-F894-C99B0EB1D69A}"/>
                    </a:ext>
                  </a:extLst>
                </p:cNvPr>
                <p:cNvSpPr/>
                <p:nvPr/>
              </p:nvSpPr>
              <p:spPr>
                <a:xfrm>
                  <a:off x="6342924" y="6552644"/>
                  <a:ext cx="71410" cy="121276"/>
                </a:xfrm>
                <a:custGeom>
                  <a:avLst/>
                  <a:gdLst>
                    <a:gd name="connsiteX0" fmla="*/ 51415 w 71410"/>
                    <a:gd name="connsiteY0" fmla="*/ 107175 h 121276"/>
                    <a:gd name="connsiteX1" fmla="*/ 49511 w 71410"/>
                    <a:gd name="connsiteY1" fmla="*/ 107175 h 121276"/>
                    <a:gd name="connsiteX2" fmla="*/ 48559 w 71410"/>
                    <a:gd name="connsiteY2" fmla="*/ 107175 h 121276"/>
                    <a:gd name="connsiteX3" fmla="*/ 48559 w 71410"/>
                    <a:gd name="connsiteY3" fmla="*/ 107175 h 121276"/>
                    <a:gd name="connsiteX4" fmla="*/ 19043 w 71410"/>
                    <a:gd name="connsiteY4" fmla="*/ 107175 h 121276"/>
                    <a:gd name="connsiteX5" fmla="*/ 19043 w 71410"/>
                    <a:gd name="connsiteY5" fmla="*/ 65809 h 121276"/>
                    <a:gd name="connsiteX6" fmla="*/ 57128 w 71410"/>
                    <a:gd name="connsiteY6" fmla="*/ 65809 h 121276"/>
                    <a:gd name="connsiteX7" fmla="*/ 62841 w 71410"/>
                    <a:gd name="connsiteY7" fmla="*/ 69570 h 121276"/>
                    <a:gd name="connsiteX8" fmla="*/ 62841 w 71410"/>
                    <a:gd name="connsiteY8" fmla="*/ 69570 h 121276"/>
                    <a:gd name="connsiteX9" fmla="*/ 62841 w 71410"/>
                    <a:gd name="connsiteY9" fmla="*/ 51707 h 121276"/>
                    <a:gd name="connsiteX10" fmla="*/ 62841 w 71410"/>
                    <a:gd name="connsiteY10" fmla="*/ 51707 h 121276"/>
                    <a:gd name="connsiteX11" fmla="*/ 57128 w 71410"/>
                    <a:gd name="connsiteY11" fmla="*/ 52647 h 121276"/>
                    <a:gd name="connsiteX12" fmla="*/ 50463 w 71410"/>
                    <a:gd name="connsiteY12" fmla="*/ 52647 h 121276"/>
                    <a:gd name="connsiteX13" fmla="*/ 50463 w 71410"/>
                    <a:gd name="connsiteY13" fmla="*/ 52647 h 121276"/>
                    <a:gd name="connsiteX14" fmla="*/ 19043 w 71410"/>
                    <a:gd name="connsiteY14" fmla="*/ 52647 h 121276"/>
                    <a:gd name="connsiteX15" fmla="*/ 19043 w 71410"/>
                    <a:gd name="connsiteY15" fmla="*/ 14102 h 121276"/>
                    <a:gd name="connsiteX16" fmla="*/ 59032 w 71410"/>
                    <a:gd name="connsiteY16" fmla="*/ 14102 h 121276"/>
                    <a:gd name="connsiteX17" fmla="*/ 65697 w 71410"/>
                    <a:gd name="connsiteY17" fmla="*/ 18803 h 121276"/>
                    <a:gd name="connsiteX18" fmla="*/ 65697 w 71410"/>
                    <a:gd name="connsiteY18" fmla="*/ 18803 h 121276"/>
                    <a:gd name="connsiteX19" fmla="*/ 65697 w 71410"/>
                    <a:gd name="connsiteY19" fmla="*/ 0 h 121276"/>
                    <a:gd name="connsiteX20" fmla="*/ 65697 w 71410"/>
                    <a:gd name="connsiteY20" fmla="*/ 0 h 121276"/>
                    <a:gd name="connsiteX21" fmla="*/ 62841 w 71410"/>
                    <a:gd name="connsiteY21" fmla="*/ 940 h 121276"/>
                    <a:gd name="connsiteX22" fmla="*/ 59984 w 71410"/>
                    <a:gd name="connsiteY22" fmla="*/ 940 h 121276"/>
                    <a:gd name="connsiteX23" fmla="*/ 59984 w 71410"/>
                    <a:gd name="connsiteY23" fmla="*/ 940 h 121276"/>
                    <a:gd name="connsiteX24" fmla="*/ 3808 w 71410"/>
                    <a:gd name="connsiteY24" fmla="*/ 940 h 121276"/>
                    <a:gd name="connsiteX25" fmla="*/ 3808 w 71410"/>
                    <a:gd name="connsiteY25" fmla="*/ 940 h 121276"/>
                    <a:gd name="connsiteX26" fmla="*/ 0 w 71410"/>
                    <a:gd name="connsiteY26" fmla="*/ 940 h 121276"/>
                    <a:gd name="connsiteX27" fmla="*/ 0 w 71410"/>
                    <a:gd name="connsiteY27" fmla="*/ 1880 h 121276"/>
                    <a:gd name="connsiteX28" fmla="*/ 3808 w 71410"/>
                    <a:gd name="connsiteY28" fmla="*/ 10341 h 121276"/>
                    <a:gd name="connsiteX29" fmla="*/ 3808 w 71410"/>
                    <a:gd name="connsiteY29" fmla="*/ 111875 h 121276"/>
                    <a:gd name="connsiteX30" fmla="*/ 0 w 71410"/>
                    <a:gd name="connsiteY30" fmla="*/ 120337 h 121276"/>
                    <a:gd name="connsiteX31" fmla="*/ 0 w 71410"/>
                    <a:gd name="connsiteY31" fmla="*/ 121277 h 121276"/>
                    <a:gd name="connsiteX32" fmla="*/ 23803 w 71410"/>
                    <a:gd name="connsiteY32" fmla="*/ 121277 h 121276"/>
                    <a:gd name="connsiteX33" fmla="*/ 23803 w 71410"/>
                    <a:gd name="connsiteY33" fmla="*/ 121277 h 121276"/>
                    <a:gd name="connsiteX34" fmla="*/ 62841 w 71410"/>
                    <a:gd name="connsiteY34" fmla="*/ 121277 h 121276"/>
                    <a:gd name="connsiteX35" fmla="*/ 62841 w 71410"/>
                    <a:gd name="connsiteY35" fmla="*/ 121277 h 121276"/>
                    <a:gd name="connsiteX36" fmla="*/ 65697 w 71410"/>
                    <a:gd name="connsiteY36" fmla="*/ 121277 h 121276"/>
                    <a:gd name="connsiteX37" fmla="*/ 71410 w 71410"/>
                    <a:gd name="connsiteY37" fmla="*/ 99654 h 121276"/>
                    <a:gd name="connsiteX38" fmla="*/ 71410 w 71410"/>
                    <a:gd name="connsiteY38" fmla="*/ 99654 h 121276"/>
                    <a:gd name="connsiteX39" fmla="*/ 51415 w 71410"/>
                    <a:gd name="connsiteY39" fmla="*/ 107175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410" h="121276">
                      <a:moveTo>
                        <a:pt x="51415" y="107175"/>
                      </a:moveTo>
                      <a:lnTo>
                        <a:pt x="49511" y="107175"/>
                      </a:lnTo>
                      <a:cubicBezTo>
                        <a:pt x="49511" y="107175"/>
                        <a:pt x="48559" y="107175"/>
                        <a:pt x="48559" y="107175"/>
                      </a:cubicBezTo>
                      <a:lnTo>
                        <a:pt x="48559" y="107175"/>
                      </a:lnTo>
                      <a:lnTo>
                        <a:pt x="19043" y="107175"/>
                      </a:lnTo>
                      <a:lnTo>
                        <a:pt x="19043" y="65809"/>
                      </a:lnTo>
                      <a:lnTo>
                        <a:pt x="57128" y="65809"/>
                      </a:lnTo>
                      <a:cubicBezTo>
                        <a:pt x="59032" y="65809"/>
                        <a:pt x="61889" y="66749"/>
                        <a:pt x="62841" y="69570"/>
                      </a:cubicBezTo>
                      <a:lnTo>
                        <a:pt x="62841" y="69570"/>
                      </a:lnTo>
                      <a:lnTo>
                        <a:pt x="62841" y="51707"/>
                      </a:lnTo>
                      <a:lnTo>
                        <a:pt x="62841" y="51707"/>
                      </a:lnTo>
                      <a:cubicBezTo>
                        <a:pt x="60937" y="52647"/>
                        <a:pt x="59032" y="52647"/>
                        <a:pt x="57128" y="52647"/>
                      </a:cubicBezTo>
                      <a:lnTo>
                        <a:pt x="50463" y="52647"/>
                      </a:lnTo>
                      <a:lnTo>
                        <a:pt x="50463" y="52647"/>
                      </a:lnTo>
                      <a:lnTo>
                        <a:pt x="19043" y="52647"/>
                      </a:lnTo>
                      <a:lnTo>
                        <a:pt x="19043" y="14102"/>
                      </a:lnTo>
                      <a:lnTo>
                        <a:pt x="59032" y="14102"/>
                      </a:lnTo>
                      <a:cubicBezTo>
                        <a:pt x="60937" y="14102"/>
                        <a:pt x="62841" y="15042"/>
                        <a:pt x="65697" y="18803"/>
                      </a:cubicBezTo>
                      <a:lnTo>
                        <a:pt x="65697" y="18803"/>
                      </a:lnTo>
                      <a:lnTo>
                        <a:pt x="65697" y="0"/>
                      </a:lnTo>
                      <a:lnTo>
                        <a:pt x="65697" y="0"/>
                      </a:lnTo>
                      <a:cubicBezTo>
                        <a:pt x="64745" y="940"/>
                        <a:pt x="63793" y="940"/>
                        <a:pt x="62841" y="940"/>
                      </a:cubicBezTo>
                      <a:lnTo>
                        <a:pt x="59984" y="940"/>
                      </a:lnTo>
                      <a:cubicBezTo>
                        <a:pt x="59984" y="940"/>
                        <a:pt x="59984" y="940"/>
                        <a:pt x="59984" y="940"/>
                      </a:cubicBezTo>
                      <a:lnTo>
                        <a:pt x="3808" y="940"/>
                      </a:lnTo>
                      <a:lnTo>
                        <a:pt x="3808" y="940"/>
                      </a:lnTo>
                      <a:lnTo>
                        <a:pt x="0" y="940"/>
                      </a:lnTo>
                      <a:lnTo>
                        <a:pt x="0" y="1880"/>
                      </a:lnTo>
                      <a:cubicBezTo>
                        <a:pt x="2856" y="2820"/>
                        <a:pt x="3808" y="8461"/>
                        <a:pt x="3808" y="10341"/>
                      </a:cubicBezTo>
                      <a:lnTo>
                        <a:pt x="3808" y="111875"/>
                      </a:lnTo>
                      <a:cubicBezTo>
                        <a:pt x="3808" y="114696"/>
                        <a:pt x="2856" y="119397"/>
                        <a:pt x="0" y="120337"/>
                      </a:cubicBezTo>
                      <a:lnTo>
                        <a:pt x="0" y="121277"/>
                      </a:lnTo>
                      <a:lnTo>
                        <a:pt x="23803" y="121277"/>
                      </a:lnTo>
                      <a:lnTo>
                        <a:pt x="23803" y="121277"/>
                      </a:lnTo>
                      <a:lnTo>
                        <a:pt x="62841" y="121277"/>
                      </a:lnTo>
                      <a:lnTo>
                        <a:pt x="62841" y="121277"/>
                      </a:lnTo>
                      <a:lnTo>
                        <a:pt x="65697" y="121277"/>
                      </a:lnTo>
                      <a:lnTo>
                        <a:pt x="71410" y="99654"/>
                      </a:lnTo>
                      <a:lnTo>
                        <a:pt x="71410" y="99654"/>
                      </a:lnTo>
                      <a:cubicBezTo>
                        <a:pt x="63793" y="105295"/>
                        <a:pt x="58080" y="107175"/>
                        <a:pt x="51415" y="107175"/>
                      </a:cubicBezTo>
                      <a:close/>
                    </a:path>
                  </a:pathLst>
                </a:custGeom>
                <a:solidFill>
                  <a:srgbClr val="004A93"/>
                </a:solidFill>
                <a:ln w="9514" cap="flat">
                  <a:noFill/>
                  <a:prstDash val="solid"/>
                  <a:miter/>
                </a:ln>
              </p:spPr>
              <p:txBody>
                <a:bodyPr rtlCol="0" anchor="ctr"/>
                <a:lstStyle/>
                <a:p>
                  <a:endParaRPr lang="zh-CN" altLang="en-US"/>
                </a:p>
              </p:txBody>
            </p:sp>
            <p:sp>
              <p:nvSpPr>
                <p:cNvPr id="44" name="任意形状 43">
                  <a:extLst>
                    <a:ext uri="{FF2B5EF4-FFF2-40B4-BE49-F238E27FC236}">
                      <a16:creationId xmlns:a16="http://schemas.microsoft.com/office/drawing/2014/main" id="{9147AEE0-196A-0880-84C1-C4D8A9B18935}"/>
                    </a:ext>
                  </a:extLst>
                </p:cNvPr>
                <p:cNvSpPr/>
                <p:nvPr/>
              </p:nvSpPr>
              <p:spPr>
                <a:xfrm>
                  <a:off x="6613330" y="6553584"/>
                  <a:ext cx="23803" cy="121276"/>
                </a:xfrm>
                <a:custGeom>
                  <a:avLst/>
                  <a:gdLst>
                    <a:gd name="connsiteX0" fmla="*/ 19043 w 23803"/>
                    <a:gd name="connsiteY0" fmla="*/ 0 h 121276"/>
                    <a:gd name="connsiteX1" fmla="*/ 3808 w 23803"/>
                    <a:gd name="connsiteY1" fmla="*/ 0 h 121276"/>
                    <a:gd name="connsiteX2" fmla="*/ 3808 w 23803"/>
                    <a:gd name="connsiteY2" fmla="*/ 0 h 121276"/>
                    <a:gd name="connsiteX3" fmla="*/ 0 w 23803"/>
                    <a:gd name="connsiteY3" fmla="*/ 0 h 121276"/>
                    <a:gd name="connsiteX4" fmla="*/ 0 w 23803"/>
                    <a:gd name="connsiteY4" fmla="*/ 940 h 121276"/>
                    <a:gd name="connsiteX5" fmla="*/ 3808 w 23803"/>
                    <a:gd name="connsiteY5" fmla="*/ 9401 h 121276"/>
                    <a:gd name="connsiteX6" fmla="*/ 3808 w 23803"/>
                    <a:gd name="connsiteY6" fmla="*/ 111875 h 121276"/>
                    <a:gd name="connsiteX7" fmla="*/ 0 w 23803"/>
                    <a:gd name="connsiteY7" fmla="*/ 120337 h 121276"/>
                    <a:gd name="connsiteX8" fmla="*/ 0 w 23803"/>
                    <a:gd name="connsiteY8" fmla="*/ 121277 h 121276"/>
                    <a:gd name="connsiteX9" fmla="*/ 23803 w 23803"/>
                    <a:gd name="connsiteY9" fmla="*/ 121277 h 121276"/>
                    <a:gd name="connsiteX10" fmla="*/ 23803 w 23803"/>
                    <a:gd name="connsiteY10" fmla="*/ 120337 h 121276"/>
                    <a:gd name="connsiteX11" fmla="*/ 19995 w 23803"/>
                    <a:gd name="connsiteY11" fmla="*/ 111875 h 121276"/>
                    <a:gd name="connsiteX12" fmla="*/ 19995 w 23803"/>
                    <a:gd name="connsiteY12" fmla="*/ 9401 h 121276"/>
                    <a:gd name="connsiteX13" fmla="*/ 23803 w 23803"/>
                    <a:gd name="connsiteY13" fmla="*/ 940 h 121276"/>
                    <a:gd name="connsiteX14" fmla="*/ 23803 w 23803"/>
                    <a:gd name="connsiteY14" fmla="*/ 0 h 121276"/>
                    <a:gd name="connsiteX15" fmla="*/ 19043 w 23803"/>
                    <a:gd name="connsiteY15" fmla="*/ 0 h 121276"/>
                    <a:gd name="connsiteX16" fmla="*/ 19043 w 23803"/>
                    <a:gd name="connsiteY16" fmla="*/ 0 h 12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03" h="121276">
                      <a:moveTo>
                        <a:pt x="19043" y="0"/>
                      </a:moveTo>
                      <a:lnTo>
                        <a:pt x="3808" y="0"/>
                      </a:lnTo>
                      <a:lnTo>
                        <a:pt x="3808" y="0"/>
                      </a:lnTo>
                      <a:lnTo>
                        <a:pt x="0" y="0"/>
                      </a:lnTo>
                      <a:lnTo>
                        <a:pt x="0" y="940"/>
                      </a:lnTo>
                      <a:cubicBezTo>
                        <a:pt x="2857" y="1880"/>
                        <a:pt x="3808" y="6581"/>
                        <a:pt x="3808" y="9401"/>
                      </a:cubicBezTo>
                      <a:lnTo>
                        <a:pt x="3808" y="111875"/>
                      </a:lnTo>
                      <a:cubicBezTo>
                        <a:pt x="3808" y="114696"/>
                        <a:pt x="2857" y="118456"/>
                        <a:pt x="0" y="120337"/>
                      </a:cubicBezTo>
                      <a:lnTo>
                        <a:pt x="0" y="121277"/>
                      </a:lnTo>
                      <a:lnTo>
                        <a:pt x="23803" y="121277"/>
                      </a:lnTo>
                      <a:lnTo>
                        <a:pt x="23803" y="120337"/>
                      </a:lnTo>
                      <a:cubicBezTo>
                        <a:pt x="20947" y="119397"/>
                        <a:pt x="19995" y="113756"/>
                        <a:pt x="19995" y="111875"/>
                      </a:cubicBezTo>
                      <a:lnTo>
                        <a:pt x="19995" y="9401"/>
                      </a:lnTo>
                      <a:cubicBezTo>
                        <a:pt x="19995" y="6581"/>
                        <a:pt x="20947" y="1880"/>
                        <a:pt x="23803" y="940"/>
                      </a:cubicBezTo>
                      <a:lnTo>
                        <a:pt x="23803" y="0"/>
                      </a:lnTo>
                      <a:lnTo>
                        <a:pt x="19043" y="0"/>
                      </a:lnTo>
                      <a:lnTo>
                        <a:pt x="19043" y="0"/>
                      </a:lnTo>
                      <a:close/>
                    </a:path>
                  </a:pathLst>
                </a:custGeom>
                <a:solidFill>
                  <a:srgbClr val="004A93"/>
                </a:solidFill>
                <a:ln w="9514" cap="flat">
                  <a:noFill/>
                  <a:prstDash val="solid"/>
                  <a:miter/>
                </a:ln>
              </p:spPr>
              <p:txBody>
                <a:bodyPr rtlCol="0" anchor="ctr"/>
                <a:lstStyle/>
                <a:p>
                  <a:endParaRPr lang="zh-CN" altLang="en-US"/>
                </a:p>
              </p:txBody>
            </p:sp>
            <p:sp>
              <p:nvSpPr>
                <p:cNvPr id="45" name="任意形状 44">
                  <a:extLst>
                    <a:ext uri="{FF2B5EF4-FFF2-40B4-BE49-F238E27FC236}">
                      <a16:creationId xmlns:a16="http://schemas.microsoft.com/office/drawing/2014/main" id="{2A796F76-27ED-5694-E941-22776D3D1EBB}"/>
                    </a:ext>
                  </a:extLst>
                </p:cNvPr>
                <p:cNvSpPr/>
                <p:nvPr/>
              </p:nvSpPr>
              <p:spPr>
                <a:xfrm>
                  <a:off x="6747581" y="6553584"/>
                  <a:ext cx="84739" cy="120336"/>
                </a:xfrm>
                <a:custGeom>
                  <a:avLst/>
                  <a:gdLst>
                    <a:gd name="connsiteX0" fmla="*/ 70458 w 84739"/>
                    <a:gd name="connsiteY0" fmla="*/ 0 h 120336"/>
                    <a:gd name="connsiteX1" fmla="*/ 70458 w 84739"/>
                    <a:gd name="connsiteY1" fmla="*/ 0 h 120336"/>
                    <a:gd name="connsiteX2" fmla="*/ 61889 w 84739"/>
                    <a:gd name="connsiteY2" fmla="*/ 0 h 120336"/>
                    <a:gd name="connsiteX3" fmla="*/ 61889 w 84739"/>
                    <a:gd name="connsiteY3" fmla="*/ 940 h 120336"/>
                    <a:gd name="connsiteX4" fmla="*/ 64745 w 84739"/>
                    <a:gd name="connsiteY4" fmla="*/ 14102 h 120336"/>
                    <a:gd name="connsiteX5" fmla="*/ 45702 w 84739"/>
                    <a:gd name="connsiteY5" fmla="*/ 58288 h 120336"/>
                    <a:gd name="connsiteX6" fmla="*/ 26660 w 84739"/>
                    <a:gd name="connsiteY6" fmla="*/ 13162 h 120336"/>
                    <a:gd name="connsiteX7" fmla="*/ 22851 w 84739"/>
                    <a:gd name="connsiteY7" fmla="*/ 4701 h 120336"/>
                    <a:gd name="connsiteX8" fmla="*/ 11426 w 84739"/>
                    <a:gd name="connsiteY8" fmla="*/ 940 h 120336"/>
                    <a:gd name="connsiteX9" fmla="*/ 0 w 84739"/>
                    <a:gd name="connsiteY9" fmla="*/ 940 h 120336"/>
                    <a:gd name="connsiteX10" fmla="*/ 10474 w 84739"/>
                    <a:gd name="connsiteY10" fmla="*/ 15042 h 120336"/>
                    <a:gd name="connsiteX11" fmla="*/ 37133 w 84739"/>
                    <a:gd name="connsiteY11" fmla="*/ 74270 h 120336"/>
                    <a:gd name="connsiteX12" fmla="*/ 37133 w 84739"/>
                    <a:gd name="connsiteY12" fmla="*/ 110935 h 120336"/>
                    <a:gd name="connsiteX13" fmla="*/ 33325 w 84739"/>
                    <a:gd name="connsiteY13" fmla="*/ 119397 h 120336"/>
                    <a:gd name="connsiteX14" fmla="*/ 33325 w 84739"/>
                    <a:gd name="connsiteY14" fmla="*/ 120337 h 120336"/>
                    <a:gd name="connsiteX15" fmla="*/ 37133 w 84739"/>
                    <a:gd name="connsiteY15" fmla="*/ 120337 h 120336"/>
                    <a:gd name="connsiteX16" fmla="*/ 37133 w 84739"/>
                    <a:gd name="connsiteY16" fmla="*/ 120337 h 120336"/>
                    <a:gd name="connsiteX17" fmla="*/ 52367 w 84739"/>
                    <a:gd name="connsiteY17" fmla="*/ 120337 h 120336"/>
                    <a:gd name="connsiteX18" fmla="*/ 52367 w 84739"/>
                    <a:gd name="connsiteY18" fmla="*/ 120337 h 120336"/>
                    <a:gd name="connsiteX19" fmla="*/ 56176 w 84739"/>
                    <a:gd name="connsiteY19" fmla="*/ 120337 h 120336"/>
                    <a:gd name="connsiteX20" fmla="*/ 56176 w 84739"/>
                    <a:gd name="connsiteY20" fmla="*/ 119397 h 120336"/>
                    <a:gd name="connsiteX21" fmla="*/ 52367 w 84739"/>
                    <a:gd name="connsiteY21" fmla="*/ 110935 h 120336"/>
                    <a:gd name="connsiteX22" fmla="*/ 52367 w 84739"/>
                    <a:gd name="connsiteY22" fmla="*/ 74270 h 120336"/>
                    <a:gd name="connsiteX23" fmla="*/ 78075 w 84739"/>
                    <a:gd name="connsiteY23" fmla="*/ 15982 h 120336"/>
                    <a:gd name="connsiteX24" fmla="*/ 78075 w 84739"/>
                    <a:gd name="connsiteY24" fmla="*/ 15982 h 120336"/>
                    <a:gd name="connsiteX25" fmla="*/ 84740 w 84739"/>
                    <a:gd name="connsiteY25" fmla="*/ 940 h 120336"/>
                    <a:gd name="connsiteX26" fmla="*/ 70458 w 84739"/>
                    <a:gd name="connsiteY26" fmla="*/ 940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4739" h="120336">
                      <a:moveTo>
                        <a:pt x="70458" y="0"/>
                      </a:moveTo>
                      <a:lnTo>
                        <a:pt x="70458" y="0"/>
                      </a:lnTo>
                      <a:lnTo>
                        <a:pt x="61889" y="0"/>
                      </a:lnTo>
                      <a:lnTo>
                        <a:pt x="61889" y="940"/>
                      </a:lnTo>
                      <a:cubicBezTo>
                        <a:pt x="67602" y="4701"/>
                        <a:pt x="66649" y="10341"/>
                        <a:pt x="64745" y="14102"/>
                      </a:cubicBezTo>
                      <a:lnTo>
                        <a:pt x="45702" y="58288"/>
                      </a:lnTo>
                      <a:lnTo>
                        <a:pt x="26660" y="13162"/>
                      </a:lnTo>
                      <a:lnTo>
                        <a:pt x="22851" y="4701"/>
                      </a:lnTo>
                      <a:cubicBezTo>
                        <a:pt x="20947" y="940"/>
                        <a:pt x="15234" y="940"/>
                        <a:pt x="11426" y="940"/>
                      </a:cubicBezTo>
                      <a:lnTo>
                        <a:pt x="0" y="940"/>
                      </a:lnTo>
                      <a:cubicBezTo>
                        <a:pt x="5713" y="4701"/>
                        <a:pt x="6665" y="8461"/>
                        <a:pt x="10474" y="15042"/>
                      </a:cubicBezTo>
                      <a:lnTo>
                        <a:pt x="37133" y="74270"/>
                      </a:lnTo>
                      <a:lnTo>
                        <a:pt x="37133" y="110935"/>
                      </a:lnTo>
                      <a:cubicBezTo>
                        <a:pt x="37133" y="113756"/>
                        <a:pt x="36181" y="118456"/>
                        <a:pt x="33325" y="119397"/>
                      </a:cubicBezTo>
                      <a:lnTo>
                        <a:pt x="33325" y="120337"/>
                      </a:lnTo>
                      <a:lnTo>
                        <a:pt x="37133" y="120337"/>
                      </a:lnTo>
                      <a:lnTo>
                        <a:pt x="37133" y="120337"/>
                      </a:lnTo>
                      <a:lnTo>
                        <a:pt x="52367" y="120337"/>
                      </a:lnTo>
                      <a:lnTo>
                        <a:pt x="52367" y="120337"/>
                      </a:lnTo>
                      <a:lnTo>
                        <a:pt x="56176" y="120337"/>
                      </a:lnTo>
                      <a:lnTo>
                        <a:pt x="56176" y="119397"/>
                      </a:lnTo>
                      <a:cubicBezTo>
                        <a:pt x="53320" y="118456"/>
                        <a:pt x="52367" y="113756"/>
                        <a:pt x="52367" y="110935"/>
                      </a:cubicBezTo>
                      <a:lnTo>
                        <a:pt x="52367" y="74270"/>
                      </a:lnTo>
                      <a:lnTo>
                        <a:pt x="78075" y="15982"/>
                      </a:lnTo>
                      <a:lnTo>
                        <a:pt x="78075" y="15982"/>
                      </a:lnTo>
                      <a:lnTo>
                        <a:pt x="84740" y="940"/>
                      </a:lnTo>
                      <a:lnTo>
                        <a:pt x="70458" y="940"/>
                      </a:lnTo>
                      <a:close/>
                    </a:path>
                  </a:pathLst>
                </a:custGeom>
                <a:solidFill>
                  <a:srgbClr val="004A93"/>
                </a:solidFill>
                <a:ln w="9514" cap="flat">
                  <a:noFill/>
                  <a:prstDash val="solid"/>
                  <a:miter/>
                </a:ln>
              </p:spPr>
              <p:txBody>
                <a:bodyPr rtlCol="0" anchor="ctr"/>
                <a:lstStyle/>
                <a:p>
                  <a:endParaRPr lang="zh-CN" altLang="en-US"/>
                </a:p>
              </p:txBody>
            </p:sp>
            <p:sp>
              <p:nvSpPr>
                <p:cNvPr id="46" name="任意形状 45">
                  <a:extLst>
                    <a:ext uri="{FF2B5EF4-FFF2-40B4-BE49-F238E27FC236}">
                      <a16:creationId xmlns:a16="http://schemas.microsoft.com/office/drawing/2014/main" id="{C81C73FF-F243-E6A6-88CB-E529C6E0F803}"/>
                    </a:ext>
                  </a:extLst>
                </p:cNvPr>
                <p:cNvSpPr/>
                <p:nvPr/>
              </p:nvSpPr>
              <p:spPr>
                <a:xfrm>
                  <a:off x="6651415" y="6552644"/>
                  <a:ext cx="83787" cy="122216"/>
                </a:xfrm>
                <a:custGeom>
                  <a:avLst/>
                  <a:gdLst>
                    <a:gd name="connsiteX0" fmla="*/ 79979 w 83787"/>
                    <a:gd name="connsiteY0" fmla="*/ 940 h 122216"/>
                    <a:gd name="connsiteX1" fmla="*/ 11426 w 83787"/>
                    <a:gd name="connsiteY1" fmla="*/ 940 h 122216"/>
                    <a:gd name="connsiteX2" fmla="*/ 9521 w 83787"/>
                    <a:gd name="connsiteY2" fmla="*/ 940 h 122216"/>
                    <a:gd name="connsiteX3" fmla="*/ 4761 w 83787"/>
                    <a:gd name="connsiteY3" fmla="*/ 0 h 122216"/>
                    <a:gd name="connsiteX4" fmla="*/ 4761 w 83787"/>
                    <a:gd name="connsiteY4" fmla="*/ 0 h 122216"/>
                    <a:gd name="connsiteX5" fmla="*/ 0 w 83787"/>
                    <a:gd name="connsiteY5" fmla="*/ 19743 h 122216"/>
                    <a:gd name="connsiteX6" fmla="*/ 0 w 83787"/>
                    <a:gd name="connsiteY6" fmla="*/ 19743 h 122216"/>
                    <a:gd name="connsiteX7" fmla="*/ 14282 w 83787"/>
                    <a:gd name="connsiteY7" fmla="*/ 15042 h 122216"/>
                    <a:gd name="connsiteX8" fmla="*/ 14282 w 83787"/>
                    <a:gd name="connsiteY8" fmla="*/ 15042 h 122216"/>
                    <a:gd name="connsiteX9" fmla="*/ 33325 w 83787"/>
                    <a:gd name="connsiteY9" fmla="*/ 15042 h 122216"/>
                    <a:gd name="connsiteX10" fmla="*/ 33325 w 83787"/>
                    <a:gd name="connsiteY10" fmla="*/ 110935 h 122216"/>
                    <a:gd name="connsiteX11" fmla="*/ 33325 w 83787"/>
                    <a:gd name="connsiteY11" fmla="*/ 110935 h 122216"/>
                    <a:gd name="connsiteX12" fmla="*/ 29516 w 83787"/>
                    <a:gd name="connsiteY12" fmla="*/ 121277 h 122216"/>
                    <a:gd name="connsiteX13" fmla="*/ 29516 w 83787"/>
                    <a:gd name="connsiteY13" fmla="*/ 122217 h 122216"/>
                    <a:gd name="connsiteX14" fmla="*/ 53320 w 83787"/>
                    <a:gd name="connsiteY14" fmla="*/ 122217 h 122216"/>
                    <a:gd name="connsiteX15" fmla="*/ 53320 w 83787"/>
                    <a:gd name="connsiteY15" fmla="*/ 121277 h 122216"/>
                    <a:gd name="connsiteX16" fmla="*/ 49511 w 83787"/>
                    <a:gd name="connsiteY16" fmla="*/ 112816 h 122216"/>
                    <a:gd name="connsiteX17" fmla="*/ 49511 w 83787"/>
                    <a:gd name="connsiteY17" fmla="*/ 14102 h 122216"/>
                    <a:gd name="connsiteX18" fmla="*/ 69506 w 83787"/>
                    <a:gd name="connsiteY18" fmla="*/ 14102 h 122216"/>
                    <a:gd name="connsiteX19" fmla="*/ 69506 w 83787"/>
                    <a:gd name="connsiteY19" fmla="*/ 14102 h 122216"/>
                    <a:gd name="connsiteX20" fmla="*/ 79979 w 83787"/>
                    <a:gd name="connsiteY20" fmla="*/ 19743 h 122216"/>
                    <a:gd name="connsiteX21" fmla="*/ 79979 w 83787"/>
                    <a:gd name="connsiteY21" fmla="*/ 19743 h 122216"/>
                    <a:gd name="connsiteX22" fmla="*/ 80931 w 83787"/>
                    <a:gd name="connsiteY22" fmla="*/ 14102 h 122216"/>
                    <a:gd name="connsiteX23" fmla="*/ 80931 w 83787"/>
                    <a:gd name="connsiteY23" fmla="*/ 14102 h 122216"/>
                    <a:gd name="connsiteX24" fmla="*/ 80931 w 83787"/>
                    <a:gd name="connsiteY24" fmla="*/ 13162 h 122216"/>
                    <a:gd name="connsiteX25" fmla="*/ 83788 w 83787"/>
                    <a:gd name="connsiteY25" fmla="*/ 0 h 122216"/>
                    <a:gd name="connsiteX26" fmla="*/ 83788 w 83787"/>
                    <a:gd name="connsiteY26" fmla="*/ 0 h 122216"/>
                    <a:gd name="connsiteX27" fmla="*/ 79979 w 83787"/>
                    <a:gd name="connsiteY27" fmla="*/ 940 h 1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3787" h="122216">
                      <a:moveTo>
                        <a:pt x="79979" y="940"/>
                      </a:moveTo>
                      <a:lnTo>
                        <a:pt x="11426" y="940"/>
                      </a:lnTo>
                      <a:lnTo>
                        <a:pt x="9521" y="940"/>
                      </a:lnTo>
                      <a:cubicBezTo>
                        <a:pt x="7617" y="940"/>
                        <a:pt x="6665" y="0"/>
                        <a:pt x="4761" y="0"/>
                      </a:cubicBezTo>
                      <a:lnTo>
                        <a:pt x="4761" y="0"/>
                      </a:lnTo>
                      <a:lnTo>
                        <a:pt x="0" y="19743"/>
                      </a:lnTo>
                      <a:lnTo>
                        <a:pt x="0" y="19743"/>
                      </a:lnTo>
                      <a:cubicBezTo>
                        <a:pt x="3808" y="15042"/>
                        <a:pt x="8569" y="15042"/>
                        <a:pt x="14282" y="15042"/>
                      </a:cubicBezTo>
                      <a:lnTo>
                        <a:pt x="14282" y="15042"/>
                      </a:lnTo>
                      <a:lnTo>
                        <a:pt x="33325" y="15042"/>
                      </a:lnTo>
                      <a:lnTo>
                        <a:pt x="33325" y="110935"/>
                      </a:lnTo>
                      <a:lnTo>
                        <a:pt x="33325" y="110935"/>
                      </a:lnTo>
                      <a:cubicBezTo>
                        <a:pt x="33325" y="110935"/>
                        <a:pt x="33325" y="119397"/>
                        <a:pt x="29516" y="121277"/>
                      </a:cubicBezTo>
                      <a:lnTo>
                        <a:pt x="29516" y="122217"/>
                      </a:lnTo>
                      <a:lnTo>
                        <a:pt x="53320" y="122217"/>
                      </a:lnTo>
                      <a:lnTo>
                        <a:pt x="53320" y="121277"/>
                      </a:lnTo>
                      <a:cubicBezTo>
                        <a:pt x="50463" y="120337"/>
                        <a:pt x="49511" y="114696"/>
                        <a:pt x="49511" y="112816"/>
                      </a:cubicBezTo>
                      <a:lnTo>
                        <a:pt x="49511" y="14102"/>
                      </a:lnTo>
                      <a:lnTo>
                        <a:pt x="69506" y="14102"/>
                      </a:lnTo>
                      <a:lnTo>
                        <a:pt x="69506" y="14102"/>
                      </a:lnTo>
                      <a:cubicBezTo>
                        <a:pt x="73314" y="14102"/>
                        <a:pt x="78075" y="13162"/>
                        <a:pt x="79979" y="19743"/>
                      </a:cubicBezTo>
                      <a:lnTo>
                        <a:pt x="79979" y="19743"/>
                      </a:lnTo>
                      <a:lnTo>
                        <a:pt x="80931" y="14102"/>
                      </a:lnTo>
                      <a:lnTo>
                        <a:pt x="80931" y="14102"/>
                      </a:lnTo>
                      <a:lnTo>
                        <a:pt x="80931" y="13162"/>
                      </a:lnTo>
                      <a:lnTo>
                        <a:pt x="83788" y="0"/>
                      </a:lnTo>
                      <a:lnTo>
                        <a:pt x="83788" y="0"/>
                      </a:lnTo>
                      <a:cubicBezTo>
                        <a:pt x="82836" y="940"/>
                        <a:pt x="81884" y="940"/>
                        <a:pt x="79979" y="940"/>
                      </a:cubicBezTo>
                      <a:close/>
                    </a:path>
                  </a:pathLst>
                </a:custGeom>
                <a:solidFill>
                  <a:srgbClr val="004A93"/>
                </a:solidFill>
                <a:ln w="9514" cap="flat">
                  <a:noFill/>
                  <a:prstDash val="solid"/>
                  <a:miter/>
                </a:ln>
              </p:spPr>
              <p:txBody>
                <a:bodyPr rtlCol="0" anchor="ctr"/>
                <a:lstStyle/>
                <a:p>
                  <a:endParaRPr lang="zh-CN" altLang="en-US"/>
                </a:p>
              </p:txBody>
            </p:sp>
            <p:sp>
              <p:nvSpPr>
                <p:cNvPr id="47" name="任意形状 46">
                  <a:extLst>
                    <a:ext uri="{FF2B5EF4-FFF2-40B4-BE49-F238E27FC236}">
                      <a16:creationId xmlns:a16="http://schemas.microsoft.com/office/drawing/2014/main" id="{11EB2184-4904-0456-0F75-8649813E24FF}"/>
                    </a:ext>
                  </a:extLst>
                </p:cNvPr>
                <p:cNvSpPr/>
                <p:nvPr/>
              </p:nvSpPr>
              <p:spPr>
                <a:xfrm>
                  <a:off x="6523829" y="6551704"/>
                  <a:ext cx="71422" cy="125037"/>
                </a:xfrm>
                <a:custGeom>
                  <a:avLst/>
                  <a:gdLst>
                    <a:gd name="connsiteX0" fmla="*/ 16186 w 71422"/>
                    <a:gd name="connsiteY0" fmla="*/ 31024 h 125037"/>
                    <a:gd name="connsiteX1" fmla="*/ 35229 w 71422"/>
                    <a:gd name="connsiteY1" fmla="*/ 13162 h 125037"/>
                    <a:gd name="connsiteX2" fmla="*/ 39990 w 71422"/>
                    <a:gd name="connsiteY2" fmla="*/ 13162 h 125037"/>
                    <a:gd name="connsiteX3" fmla="*/ 39990 w 71422"/>
                    <a:gd name="connsiteY3" fmla="*/ 13162 h 125037"/>
                    <a:gd name="connsiteX4" fmla="*/ 65697 w 71422"/>
                    <a:gd name="connsiteY4" fmla="*/ 22563 h 125037"/>
                    <a:gd name="connsiteX5" fmla="*/ 64745 w 71422"/>
                    <a:gd name="connsiteY5" fmla="*/ 3761 h 125037"/>
                    <a:gd name="connsiteX6" fmla="*/ 39038 w 71422"/>
                    <a:gd name="connsiteY6" fmla="*/ 0 h 125037"/>
                    <a:gd name="connsiteX7" fmla="*/ 39038 w 71422"/>
                    <a:gd name="connsiteY7" fmla="*/ 1880 h 125037"/>
                    <a:gd name="connsiteX8" fmla="*/ 39038 w 71422"/>
                    <a:gd name="connsiteY8" fmla="*/ 0 h 125037"/>
                    <a:gd name="connsiteX9" fmla="*/ 35229 w 71422"/>
                    <a:gd name="connsiteY9" fmla="*/ 0 h 125037"/>
                    <a:gd name="connsiteX10" fmla="*/ 0 w 71422"/>
                    <a:gd name="connsiteY10" fmla="*/ 32905 h 125037"/>
                    <a:gd name="connsiteX11" fmla="*/ 56176 w 71422"/>
                    <a:gd name="connsiteY11" fmla="*/ 92133 h 125037"/>
                    <a:gd name="connsiteX12" fmla="*/ 35229 w 71422"/>
                    <a:gd name="connsiteY12" fmla="*/ 110935 h 125037"/>
                    <a:gd name="connsiteX13" fmla="*/ 27612 w 71422"/>
                    <a:gd name="connsiteY13" fmla="*/ 110935 h 125037"/>
                    <a:gd name="connsiteX14" fmla="*/ 0 w 71422"/>
                    <a:gd name="connsiteY14" fmla="*/ 99654 h 125037"/>
                    <a:gd name="connsiteX15" fmla="*/ 3808 w 71422"/>
                    <a:gd name="connsiteY15" fmla="*/ 120337 h 125037"/>
                    <a:gd name="connsiteX16" fmla="*/ 35229 w 71422"/>
                    <a:gd name="connsiteY16" fmla="*/ 125037 h 125037"/>
                    <a:gd name="connsiteX17" fmla="*/ 35229 w 71422"/>
                    <a:gd name="connsiteY17" fmla="*/ 125037 h 125037"/>
                    <a:gd name="connsiteX18" fmla="*/ 71410 w 71422"/>
                    <a:gd name="connsiteY18" fmla="*/ 92133 h 125037"/>
                    <a:gd name="connsiteX19" fmla="*/ 16186 w 71422"/>
                    <a:gd name="connsiteY19" fmla="*/ 31024 h 12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22" h="125037">
                      <a:moveTo>
                        <a:pt x="16186" y="31024"/>
                      </a:moveTo>
                      <a:cubicBezTo>
                        <a:pt x="16186" y="17862"/>
                        <a:pt x="25708" y="13162"/>
                        <a:pt x="35229" y="13162"/>
                      </a:cubicBezTo>
                      <a:cubicBezTo>
                        <a:pt x="37133" y="13162"/>
                        <a:pt x="39990" y="13162"/>
                        <a:pt x="39990" y="13162"/>
                      </a:cubicBezTo>
                      <a:lnTo>
                        <a:pt x="39990" y="13162"/>
                      </a:lnTo>
                      <a:cubicBezTo>
                        <a:pt x="46654" y="13162"/>
                        <a:pt x="60937" y="15982"/>
                        <a:pt x="65697" y="22563"/>
                      </a:cubicBezTo>
                      <a:lnTo>
                        <a:pt x="64745" y="3761"/>
                      </a:lnTo>
                      <a:cubicBezTo>
                        <a:pt x="59032" y="1880"/>
                        <a:pt x="45702" y="0"/>
                        <a:pt x="39038" y="0"/>
                      </a:cubicBezTo>
                      <a:lnTo>
                        <a:pt x="39038" y="1880"/>
                      </a:lnTo>
                      <a:lnTo>
                        <a:pt x="39038" y="0"/>
                      </a:lnTo>
                      <a:cubicBezTo>
                        <a:pt x="38085" y="0"/>
                        <a:pt x="36181" y="0"/>
                        <a:pt x="35229" y="0"/>
                      </a:cubicBezTo>
                      <a:cubicBezTo>
                        <a:pt x="15234" y="0"/>
                        <a:pt x="0" y="11282"/>
                        <a:pt x="0" y="32905"/>
                      </a:cubicBezTo>
                      <a:cubicBezTo>
                        <a:pt x="0" y="68629"/>
                        <a:pt x="56176" y="65809"/>
                        <a:pt x="56176" y="92133"/>
                      </a:cubicBezTo>
                      <a:cubicBezTo>
                        <a:pt x="56176" y="105295"/>
                        <a:pt x="46654" y="110935"/>
                        <a:pt x="35229" y="110935"/>
                      </a:cubicBezTo>
                      <a:lnTo>
                        <a:pt x="27612" y="110935"/>
                      </a:lnTo>
                      <a:cubicBezTo>
                        <a:pt x="18090" y="110935"/>
                        <a:pt x="7617" y="107175"/>
                        <a:pt x="0" y="99654"/>
                      </a:cubicBezTo>
                      <a:lnTo>
                        <a:pt x="3808" y="120337"/>
                      </a:lnTo>
                      <a:cubicBezTo>
                        <a:pt x="11426" y="123157"/>
                        <a:pt x="27612" y="125037"/>
                        <a:pt x="35229" y="125037"/>
                      </a:cubicBezTo>
                      <a:lnTo>
                        <a:pt x="35229" y="125037"/>
                      </a:lnTo>
                      <a:cubicBezTo>
                        <a:pt x="54272" y="124097"/>
                        <a:pt x="71410" y="115636"/>
                        <a:pt x="71410" y="92133"/>
                      </a:cubicBezTo>
                      <a:cubicBezTo>
                        <a:pt x="72362" y="53587"/>
                        <a:pt x="16186" y="57348"/>
                        <a:pt x="16186" y="31024"/>
                      </a:cubicBezTo>
                      <a:close/>
                    </a:path>
                  </a:pathLst>
                </a:custGeom>
                <a:solidFill>
                  <a:srgbClr val="004A93"/>
                </a:solidFill>
                <a:ln w="9514" cap="flat">
                  <a:noFill/>
                  <a:prstDash val="solid"/>
                  <a:miter/>
                </a:ln>
              </p:spPr>
              <p:txBody>
                <a:bodyPr rtlCol="0" anchor="ctr"/>
                <a:lstStyle/>
                <a:p>
                  <a:endParaRPr lang="zh-CN" altLang="en-US"/>
                </a:p>
              </p:txBody>
            </p:sp>
            <p:sp>
              <p:nvSpPr>
                <p:cNvPr id="48" name="任意形状 47">
                  <a:extLst>
                    <a:ext uri="{FF2B5EF4-FFF2-40B4-BE49-F238E27FC236}">
                      <a16:creationId xmlns:a16="http://schemas.microsoft.com/office/drawing/2014/main" id="{40D7D1EC-3E34-F5EB-80DB-30BF99A0F82D}"/>
                    </a:ext>
                  </a:extLst>
                </p:cNvPr>
                <p:cNvSpPr/>
                <p:nvPr/>
              </p:nvSpPr>
              <p:spPr>
                <a:xfrm>
                  <a:off x="6082991" y="6552644"/>
                  <a:ext cx="92356" cy="122222"/>
                </a:xfrm>
                <a:custGeom>
                  <a:avLst/>
                  <a:gdLst>
                    <a:gd name="connsiteX0" fmla="*/ 89501 w 92356"/>
                    <a:gd name="connsiteY0" fmla="*/ 940 h 122222"/>
                    <a:gd name="connsiteX1" fmla="*/ 76171 w 92356"/>
                    <a:gd name="connsiteY1" fmla="*/ 940 h 122222"/>
                    <a:gd name="connsiteX2" fmla="*/ 76171 w 92356"/>
                    <a:gd name="connsiteY2" fmla="*/ 940 h 122222"/>
                    <a:gd name="connsiteX3" fmla="*/ 72362 w 92356"/>
                    <a:gd name="connsiteY3" fmla="*/ 940 h 122222"/>
                    <a:gd name="connsiteX4" fmla="*/ 72362 w 92356"/>
                    <a:gd name="connsiteY4" fmla="*/ 1880 h 122222"/>
                    <a:gd name="connsiteX5" fmla="*/ 76171 w 92356"/>
                    <a:gd name="connsiteY5" fmla="*/ 11282 h 122222"/>
                    <a:gd name="connsiteX6" fmla="*/ 76171 w 92356"/>
                    <a:gd name="connsiteY6" fmla="*/ 102474 h 122222"/>
                    <a:gd name="connsiteX7" fmla="*/ 28564 w 92356"/>
                    <a:gd name="connsiteY7" fmla="*/ 1880 h 122222"/>
                    <a:gd name="connsiteX8" fmla="*/ 6665 w 92356"/>
                    <a:gd name="connsiteY8" fmla="*/ 1880 h 122222"/>
                    <a:gd name="connsiteX9" fmla="*/ 6665 w 92356"/>
                    <a:gd name="connsiteY9" fmla="*/ 1880 h 122222"/>
                    <a:gd name="connsiteX10" fmla="*/ 0 w 92356"/>
                    <a:gd name="connsiteY10" fmla="*/ 1880 h 122222"/>
                    <a:gd name="connsiteX11" fmla="*/ 0 w 92356"/>
                    <a:gd name="connsiteY11" fmla="*/ 2820 h 122222"/>
                    <a:gd name="connsiteX12" fmla="*/ 6665 w 92356"/>
                    <a:gd name="connsiteY12" fmla="*/ 15982 h 122222"/>
                    <a:gd name="connsiteX13" fmla="*/ 6665 w 92356"/>
                    <a:gd name="connsiteY13" fmla="*/ 112816 h 122222"/>
                    <a:gd name="connsiteX14" fmla="*/ 2856 w 92356"/>
                    <a:gd name="connsiteY14" fmla="*/ 121277 h 122222"/>
                    <a:gd name="connsiteX15" fmla="*/ 2856 w 92356"/>
                    <a:gd name="connsiteY15" fmla="*/ 122217 h 122222"/>
                    <a:gd name="connsiteX16" fmla="*/ 6665 w 92356"/>
                    <a:gd name="connsiteY16" fmla="*/ 122217 h 122222"/>
                    <a:gd name="connsiteX17" fmla="*/ 19995 w 92356"/>
                    <a:gd name="connsiteY17" fmla="*/ 122217 h 122222"/>
                    <a:gd name="connsiteX18" fmla="*/ 23803 w 92356"/>
                    <a:gd name="connsiteY18" fmla="*/ 122217 h 122222"/>
                    <a:gd name="connsiteX19" fmla="*/ 23803 w 92356"/>
                    <a:gd name="connsiteY19" fmla="*/ 121277 h 122222"/>
                    <a:gd name="connsiteX20" fmla="*/ 19995 w 92356"/>
                    <a:gd name="connsiteY20" fmla="*/ 112816 h 122222"/>
                    <a:gd name="connsiteX21" fmla="*/ 19995 w 92356"/>
                    <a:gd name="connsiteY21" fmla="*/ 16922 h 122222"/>
                    <a:gd name="connsiteX22" fmla="*/ 19995 w 92356"/>
                    <a:gd name="connsiteY22" fmla="*/ 16922 h 122222"/>
                    <a:gd name="connsiteX23" fmla="*/ 59032 w 92356"/>
                    <a:gd name="connsiteY23" fmla="*/ 100594 h 122222"/>
                    <a:gd name="connsiteX24" fmla="*/ 88548 w 92356"/>
                    <a:gd name="connsiteY24" fmla="*/ 122217 h 122222"/>
                    <a:gd name="connsiteX25" fmla="*/ 88548 w 92356"/>
                    <a:gd name="connsiteY25" fmla="*/ 9401 h 122222"/>
                    <a:gd name="connsiteX26" fmla="*/ 92357 w 92356"/>
                    <a:gd name="connsiteY26" fmla="*/ 940 h 122222"/>
                    <a:gd name="connsiteX27" fmla="*/ 92357 w 92356"/>
                    <a:gd name="connsiteY27" fmla="*/ 0 h 122222"/>
                    <a:gd name="connsiteX28" fmla="*/ 89501 w 92356"/>
                    <a:gd name="connsiteY28" fmla="*/ 940 h 122222"/>
                    <a:gd name="connsiteX29" fmla="*/ 89501 w 92356"/>
                    <a:gd name="connsiteY29" fmla="*/ 940 h 12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356" h="122222">
                      <a:moveTo>
                        <a:pt x="89501" y="940"/>
                      </a:moveTo>
                      <a:lnTo>
                        <a:pt x="76171" y="940"/>
                      </a:lnTo>
                      <a:lnTo>
                        <a:pt x="76171" y="940"/>
                      </a:lnTo>
                      <a:lnTo>
                        <a:pt x="72362" y="940"/>
                      </a:lnTo>
                      <a:lnTo>
                        <a:pt x="72362" y="1880"/>
                      </a:lnTo>
                      <a:cubicBezTo>
                        <a:pt x="75219" y="2820"/>
                        <a:pt x="76171" y="9401"/>
                        <a:pt x="76171" y="11282"/>
                      </a:cubicBezTo>
                      <a:lnTo>
                        <a:pt x="76171" y="102474"/>
                      </a:lnTo>
                      <a:lnTo>
                        <a:pt x="28564" y="1880"/>
                      </a:lnTo>
                      <a:lnTo>
                        <a:pt x="6665" y="1880"/>
                      </a:lnTo>
                      <a:lnTo>
                        <a:pt x="6665" y="1880"/>
                      </a:lnTo>
                      <a:lnTo>
                        <a:pt x="0" y="1880"/>
                      </a:lnTo>
                      <a:lnTo>
                        <a:pt x="0" y="2820"/>
                      </a:lnTo>
                      <a:cubicBezTo>
                        <a:pt x="4761" y="6581"/>
                        <a:pt x="5713" y="10341"/>
                        <a:pt x="6665" y="15982"/>
                      </a:cubicBezTo>
                      <a:lnTo>
                        <a:pt x="6665" y="112816"/>
                      </a:lnTo>
                      <a:cubicBezTo>
                        <a:pt x="6665" y="115636"/>
                        <a:pt x="5713" y="120337"/>
                        <a:pt x="2856" y="121277"/>
                      </a:cubicBezTo>
                      <a:lnTo>
                        <a:pt x="2856" y="122217"/>
                      </a:lnTo>
                      <a:lnTo>
                        <a:pt x="6665" y="122217"/>
                      </a:lnTo>
                      <a:lnTo>
                        <a:pt x="19995" y="122217"/>
                      </a:lnTo>
                      <a:lnTo>
                        <a:pt x="23803" y="122217"/>
                      </a:lnTo>
                      <a:lnTo>
                        <a:pt x="23803" y="121277"/>
                      </a:lnTo>
                      <a:cubicBezTo>
                        <a:pt x="20947" y="120337"/>
                        <a:pt x="19995" y="115636"/>
                        <a:pt x="19995" y="112816"/>
                      </a:cubicBezTo>
                      <a:lnTo>
                        <a:pt x="19995" y="16922"/>
                      </a:lnTo>
                      <a:lnTo>
                        <a:pt x="19995" y="16922"/>
                      </a:lnTo>
                      <a:cubicBezTo>
                        <a:pt x="19995" y="16922"/>
                        <a:pt x="39037" y="59228"/>
                        <a:pt x="59032" y="100594"/>
                      </a:cubicBezTo>
                      <a:cubicBezTo>
                        <a:pt x="70458" y="123157"/>
                        <a:pt x="88548" y="122217"/>
                        <a:pt x="88548" y="122217"/>
                      </a:cubicBezTo>
                      <a:lnTo>
                        <a:pt x="88548" y="9401"/>
                      </a:lnTo>
                      <a:cubicBezTo>
                        <a:pt x="88548" y="6581"/>
                        <a:pt x="89501" y="1880"/>
                        <a:pt x="92357" y="940"/>
                      </a:cubicBezTo>
                      <a:lnTo>
                        <a:pt x="92357" y="0"/>
                      </a:lnTo>
                      <a:lnTo>
                        <a:pt x="89501" y="940"/>
                      </a:lnTo>
                      <a:lnTo>
                        <a:pt x="89501" y="940"/>
                      </a:lnTo>
                      <a:close/>
                    </a:path>
                  </a:pathLst>
                </a:custGeom>
                <a:solidFill>
                  <a:srgbClr val="004A93"/>
                </a:solidFill>
                <a:ln w="9514" cap="flat">
                  <a:noFill/>
                  <a:prstDash val="solid"/>
                  <a:miter/>
                </a:ln>
              </p:spPr>
              <p:txBody>
                <a:bodyPr rtlCol="0" anchor="ctr"/>
                <a:lstStyle/>
                <a:p>
                  <a:endParaRPr lang="zh-CN" altLang="en-US"/>
                </a:p>
              </p:txBody>
            </p:sp>
            <p:sp>
              <p:nvSpPr>
                <p:cNvPr id="49" name="任意形状 48">
                  <a:extLst>
                    <a:ext uri="{FF2B5EF4-FFF2-40B4-BE49-F238E27FC236}">
                      <a16:creationId xmlns:a16="http://schemas.microsoft.com/office/drawing/2014/main" id="{42C22CAD-0F21-803B-34EF-560B5143E8ED}"/>
                    </a:ext>
                  </a:extLst>
                </p:cNvPr>
                <p:cNvSpPr/>
                <p:nvPr/>
              </p:nvSpPr>
              <p:spPr>
                <a:xfrm>
                  <a:off x="5981113" y="6553584"/>
                  <a:ext cx="83787" cy="122216"/>
                </a:xfrm>
                <a:custGeom>
                  <a:avLst/>
                  <a:gdLst>
                    <a:gd name="connsiteX0" fmla="*/ 79979 w 83787"/>
                    <a:gd name="connsiteY0" fmla="*/ 0 h 122216"/>
                    <a:gd name="connsiteX1" fmla="*/ 64745 w 83787"/>
                    <a:gd name="connsiteY1" fmla="*/ 0 h 122216"/>
                    <a:gd name="connsiteX2" fmla="*/ 64745 w 83787"/>
                    <a:gd name="connsiteY2" fmla="*/ 0 h 122216"/>
                    <a:gd name="connsiteX3" fmla="*/ 60937 w 83787"/>
                    <a:gd name="connsiteY3" fmla="*/ 0 h 122216"/>
                    <a:gd name="connsiteX4" fmla="*/ 60937 w 83787"/>
                    <a:gd name="connsiteY4" fmla="*/ 940 h 122216"/>
                    <a:gd name="connsiteX5" fmla="*/ 64745 w 83787"/>
                    <a:gd name="connsiteY5" fmla="*/ 9401 h 122216"/>
                    <a:gd name="connsiteX6" fmla="*/ 64745 w 83787"/>
                    <a:gd name="connsiteY6" fmla="*/ 77091 h 122216"/>
                    <a:gd name="connsiteX7" fmla="*/ 41894 w 83787"/>
                    <a:gd name="connsiteY7" fmla="*/ 109995 h 122216"/>
                    <a:gd name="connsiteX8" fmla="*/ 19043 w 83787"/>
                    <a:gd name="connsiteY8" fmla="*/ 77091 h 122216"/>
                    <a:gd name="connsiteX9" fmla="*/ 19043 w 83787"/>
                    <a:gd name="connsiteY9" fmla="*/ 10341 h 122216"/>
                    <a:gd name="connsiteX10" fmla="*/ 22851 w 83787"/>
                    <a:gd name="connsiteY10" fmla="*/ 940 h 122216"/>
                    <a:gd name="connsiteX11" fmla="*/ 22851 w 83787"/>
                    <a:gd name="connsiteY11" fmla="*/ 0 h 122216"/>
                    <a:gd name="connsiteX12" fmla="*/ 19043 w 83787"/>
                    <a:gd name="connsiteY12" fmla="*/ 0 h 122216"/>
                    <a:gd name="connsiteX13" fmla="*/ 19043 w 83787"/>
                    <a:gd name="connsiteY13" fmla="*/ 0 h 122216"/>
                    <a:gd name="connsiteX14" fmla="*/ 3808 w 83787"/>
                    <a:gd name="connsiteY14" fmla="*/ 0 h 122216"/>
                    <a:gd name="connsiteX15" fmla="*/ 3808 w 83787"/>
                    <a:gd name="connsiteY15" fmla="*/ 0 h 122216"/>
                    <a:gd name="connsiteX16" fmla="*/ 0 w 83787"/>
                    <a:gd name="connsiteY16" fmla="*/ 0 h 122216"/>
                    <a:gd name="connsiteX17" fmla="*/ 0 w 83787"/>
                    <a:gd name="connsiteY17" fmla="*/ 940 h 122216"/>
                    <a:gd name="connsiteX18" fmla="*/ 3808 w 83787"/>
                    <a:gd name="connsiteY18" fmla="*/ 11282 h 122216"/>
                    <a:gd name="connsiteX19" fmla="*/ 3808 w 83787"/>
                    <a:gd name="connsiteY19" fmla="*/ 11282 h 122216"/>
                    <a:gd name="connsiteX20" fmla="*/ 3808 w 83787"/>
                    <a:gd name="connsiteY20" fmla="*/ 76151 h 122216"/>
                    <a:gd name="connsiteX21" fmla="*/ 41894 w 83787"/>
                    <a:gd name="connsiteY21" fmla="*/ 122217 h 122216"/>
                    <a:gd name="connsiteX22" fmla="*/ 79979 w 83787"/>
                    <a:gd name="connsiteY22" fmla="*/ 76151 h 122216"/>
                    <a:gd name="connsiteX23" fmla="*/ 79979 w 83787"/>
                    <a:gd name="connsiteY23" fmla="*/ 11282 h 122216"/>
                    <a:gd name="connsiteX24" fmla="*/ 79979 w 83787"/>
                    <a:gd name="connsiteY24" fmla="*/ 11282 h 122216"/>
                    <a:gd name="connsiteX25" fmla="*/ 83788 w 83787"/>
                    <a:gd name="connsiteY25" fmla="*/ 940 h 122216"/>
                    <a:gd name="connsiteX26" fmla="*/ 83788 w 83787"/>
                    <a:gd name="connsiteY26" fmla="*/ 0 h 122216"/>
                    <a:gd name="connsiteX27" fmla="*/ 79979 w 83787"/>
                    <a:gd name="connsiteY27" fmla="*/ 0 h 122216"/>
                    <a:gd name="connsiteX28" fmla="*/ 79979 w 83787"/>
                    <a:gd name="connsiteY28" fmla="*/ 0 h 122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3787" h="122216">
                      <a:moveTo>
                        <a:pt x="79979" y="0"/>
                      </a:moveTo>
                      <a:lnTo>
                        <a:pt x="64745" y="0"/>
                      </a:lnTo>
                      <a:lnTo>
                        <a:pt x="64745" y="0"/>
                      </a:lnTo>
                      <a:lnTo>
                        <a:pt x="60937" y="0"/>
                      </a:lnTo>
                      <a:lnTo>
                        <a:pt x="60937" y="940"/>
                      </a:lnTo>
                      <a:cubicBezTo>
                        <a:pt x="63793" y="1880"/>
                        <a:pt x="64745" y="6581"/>
                        <a:pt x="64745" y="9401"/>
                      </a:cubicBezTo>
                      <a:lnTo>
                        <a:pt x="64745" y="77091"/>
                      </a:lnTo>
                      <a:cubicBezTo>
                        <a:pt x="64745" y="103414"/>
                        <a:pt x="57128" y="109995"/>
                        <a:pt x="41894" y="109995"/>
                      </a:cubicBezTo>
                      <a:cubicBezTo>
                        <a:pt x="27612" y="109995"/>
                        <a:pt x="19043" y="103414"/>
                        <a:pt x="19043" y="77091"/>
                      </a:cubicBezTo>
                      <a:lnTo>
                        <a:pt x="19043" y="10341"/>
                      </a:lnTo>
                      <a:cubicBezTo>
                        <a:pt x="19043" y="7521"/>
                        <a:pt x="19995" y="2820"/>
                        <a:pt x="22851" y="940"/>
                      </a:cubicBezTo>
                      <a:lnTo>
                        <a:pt x="22851" y="0"/>
                      </a:lnTo>
                      <a:lnTo>
                        <a:pt x="19043" y="0"/>
                      </a:lnTo>
                      <a:lnTo>
                        <a:pt x="19043" y="0"/>
                      </a:lnTo>
                      <a:lnTo>
                        <a:pt x="3808" y="0"/>
                      </a:lnTo>
                      <a:lnTo>
                        <a:pt x="3808" y="0"/>
                      </a:lnTo>
                      <a:lnTo>
                        <a:pt x="0" y="0"/>
                      </a:lnTo>
                      <a:lnTo>
                        <a:pt x="0" y="940"/>
                      </a:lnTo>
                      <a:cubicBezTo>
                        <a:pt x="3808" y="2820"/>
                        <a:pt x="3808" y="11282"/>
                        <a:pt x="3808" y="11282"/>
                      </a:cubicBezTo>
                      <a:lnTo>
                        <a:pt x="3808" y="11282"/>
                      </a:lnTo>
                      <a:lnTo>
                        <a:pt x="3808" y="76151"/>
                      </a:lnTo>
                      <a:cubicBezTo>
                        <a:pt x="3808" y="109055"/>
                        <a:pt x="16186" y="122217"/>
                        <a:pt x="41894" y="122217"/>
                      </a:cubicBezTo>
                      <a:cubicBezTo>
                        <a:pt x="67602" y="122217"/>
                        <a:pt x="79979" y="109055"/>
                        <a:pt x="79979" y="76151"/>
                      </a:cubicBezTo>
                      <a:lnTo>
                        <a:pt x="79979" y="11282"/>
                      </a:lnTo>
                      <a:lnTo>
                        <a:pt x="79979" y="11282"/>
                      </a:lnTo>
                      <a:cubicBezTo>
                        <a:pt x="79979" y="11282"/>
                        <a:pt x="79979" y="2820"/>
                        <a:pt x="83788" y="940"/>
                      </a:cubicBezTo>
                      <a:lnTo>
                        <a:pt x="83788" y="0"/>
                      </a:lnTo>
                      <a:lnTo>
                        <a:pt x="79979" y="0"/>
                      </a:lnTo>
                      <a:lnTo>
                        <a:pt x="79979" y="0"/>
                      </a:lnTo>
                      <a:close/>
                    </a:path>
                  </a:pathLst>
                </a:custGeom>
                <a:solidFill>
                  <a:srgbClr val="004A93"/>
                </a:solidFill>
                <a:ln w="9514" cap="flat">
                  <a:noFill/>
                  <a:prstDash val="solid"/>
                  <a:miter/>
                </a:ln>
              </p:spPr>
              <p:txBody>
                <a:bodyPr rtlCol="0" anchor="ctr"/>
                <a:lstStyle/>
                <a:p>
                  <a:endParaRPr lang="zh-CN" altLang="en-US"/>
                </a:p>
              </p:txBody>
            </p:sp>
            <p:sp>
              <p:nvSpPr>
                <p:cNvPr id="50" name="任意形状 49">
                  <a:extLst>
                    <a:ext uri="{FF2B5EF4-FFF2-40B4-BE49-F238E27FC236}">
                      <a16:creationId xmlns:a16="http://schemas.microsoft.com/office/drawing/2014/main" id="{C9A82CE9-21AC-413A-9EFA-E0470A785552}"/>
                    </a:ext>
                  </a:extLst>
                </p:cNvPr>
                <p:cNvSpPr/>
                <p:nvPr/>
              </p:nvSpPr>
              <p:spPr>
                <a:xfrm>
                  <a:off x="6429568" y="6554524"/>
                  <a:ext cx="85692" cy="120336"/>
                </a:xfrm>
                <a:custGeom>
                  <a:avLst/>
                  <a:gdLst>
                    <a:gd name="connsiteX0" fmla="*/ 71410 w 85692"/>
                    <a:gd name="connsiteY0" fmla="*/ 105295 h 120336"/>
                    <a:gd name="connsiteX1" fmla="*/ 48559 w 85692"/>
                    <a:gd name="connsiteY1" fmla="*/ 63929 h 120336"/>
                    <a:gd name="connsiteX2" fmla="*/ 73314 w 85692"/>
                    <a:gd name="connsiteY2" fmla="*/ 31964 h 120336"/>
                    <a:gd name="connsiteX3" fmla="*/ 40942 w 85692"/>
                    <a:gd name="connsiteY3" fmla="*/ 0 h 120336"/>
                    <a:gd name="connsiteX4" fmla="*/ 22851 w 85692"/>
                    <a:gd name="connsiteY4" fmla="*/ 0 h 120336"/>
                    <a:gd name="connsiteX5" fmla="*/ 22851 w 85692"/>
                    <a:gd name="connsiteY5" fmla="*/ 0 h 120336"/>
                    <a:gd name="connsiteX6" fmla="*/ 6665 w 85692"/>
                    <a:gd name="connsiteY6" fmla="*/ 0 h 120336"/>
                    <a:gd name="connsiteX7" fmla="*/ 3808 w 85692"/>
                    <a:gd name="connsiteY7" fmla="*/ 0 h 120336"/>
                    <a:gd name="connsiteX8" fmla="*/ 0 w 85692"/>
                    <a:gd name="connsiteY8" fmla="*/ 0 h 120336"/>
                    <a:gd name="connsiteX9" fmla="*/ 0 w 85692"/>
                    <a:gd name="connsiteY9" fmla="*/ 940 h 120336"/>
                    <a:gd name="connsiteX10" fmla="*/ 3808 w 85692"/>
                    <a:gd name="connsiteY10" fmla="*/ 10341 h 120336"/>
                    <a:gd name="connsiteX11" fmla="*/ 3808 w 85692"/>
                    <a:gd name="connsiteY11" fmla="*/ 109055 h 120336"/>
                    <a:gd name="connsiteX12" fmla="*/ 3808 w 85692"/>
                    <a:gd name="connsiteY12" fmla="*/ 109055 h 120336"/>
                    <a:gd name="connsiteX13" fmla="*/ 0 w 85692"/>
                    <a:gd name="connsiteY13" fmla="*/ 119397 h 120336"/>
                    <a:gd name="connsiteX14" fmla="*/ 0 w 85692"/>
                    <a:gd name="connsiteY14" fmla="*/ 120337 h 120336"/>
                    <a:gd name="connsiteX15" fmla="*/ 23803 w 85692"/>
                    <a:gd name="connsiteY15" fmla="*/ 120337 h 120336"/>
                    <a:gd name="connsiteX16" fmla="*/ 23803 w 85692"/>
                    <a:gd name="connsiteY16" fmla="*/ 119397 h 120336"/>
                    <a:gd name="connsiteX17" fmla="*/ 19995 w 85692"/>
                    <a:gd name="connsiteY17" fmla="*/ 109055 h 120336"/>
                    <a:gd name="connsiteX18" fmla="*/ 19995 w 85692"/>
                    <a:gd name="connsiteY18" fmla="*/ 109055 h 120336"/>
                    <a:gd name="connsiteX19" fmla="*/ 19995 w 85692"/>
                    <a:gd name="connsiteY19" fmla="*/ 64869 h 120336"/>
                    <a:gd name="connsiteX20" fmla="*/ 32372 w 85692"/>
                    <a:gd name="connsiteY20" fmla="*/ 64869 h 120336"/>
                    <a:gd name="connsiteX21" fmla="*/ 58080 w 85692"/>
                    <a:gd name="connsiteY21" fmla="*/ 112816 h 120336"/>
                    <a:gd name="connsiteX22" fmla="*/ 74266 w 85692"/>
                    <a:gd name="connsiteY22" fmla="*/ 119397 h 120336"/>
                    <a:gd name="connsiteX23" fmla="*/ 85692 w 85692"/>
                    <a:gd name="connsiteY23" fmla="*/ 119397 h 120336"/>
                    <a:gd name="connsiteX24" fmla="*/ 85692 w 85692"/>
                    <a:gd name="connsiteY24" fmla="*/ 118456 h 120336"/>
                    <a:gd name="connsiteX25" fmla="*/ 71410 w 85692"/>
                    <a:gd name="connsiteY25" fmla="*/ 105295 h 120336"/>
                    <a:gd name="connsiteX26" fmla="*/ 19043 w 85692"/>
                    <a:gd name="connsiteY26" fmla="*/ 50767 h 120336"/>
                    <a:gd name="connsiteX27" fmla="*/ 19043 w 85692"/>
                    <a:gd name="connsiteY27" fmla="*/ 13162 h 120336"/>
                    <a:gd name="connsiteX28" fmla="*/ 38085 w 85692"/>
                    <a:gd name="connsiteY28" fmla="*/ 13162 h 120336"/>
                    <a:gd name="connsiteX29" fmla="*/ 58080 w 85692"/>
                    <a:gd name="connsiteY29" fmla="*/ 31964 h 120336"/>
                    <a:gd name="connsiteX30" fmla="*/ 38085 w 85692"/>
                    <a:gd name="connsiteY30" fmla="*/ 50767 h 120336"/>
                    <a:gd name="connsiteX31" fmla="*/ 19043 w 85692"/>
                    <a:gd name="connsiteY31" fmla="*/ 50767 h 12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5692" h="120336">
                      <a:moveTo>
                        <a:pt x="71410" y="105295"/>
                      </a:moveTo>
                      <a:lnTo>
                        <a:pt x="48559" y="63929"/>
                      </a:lnTo>
                      <a:cubicBezTo>
                        <a:pt x="64745" y="60168"/>
                        <a:pt x="73314" y="45126"/>
                        <a:pt x="73314" y="31964"/>
                      </a:cubicBezTo>
                      <a:cubicBezTo>
                        <a:pt x="73314" y="16922"/>
                        <a:pt x="62841" y="0"/>
                        <a:pt x="40942" y="0"/>
                      </a:cubicBezTo>
                      <a:lnTo>
                        <a:pt x="22851" y="0"/>
                      </a:lnTo>
                      <a:lnTo>
                        <a:pt x="22851" y="0"/>
                      </a:lnTo>
                      <a:lnTo>
                        <a:pt x="6665" y="0"/>
                      </a:lnTo>
                      <a:lnTo>
                        <a:pt x="3808" y="0"/>
                      </a:lnTo>
                      <a:lnTo>
                        <a:pt x="0" y="0"/>
                      </a:lnTo>
                      <a:lnTo>
                        <a:pt x="0" y="940"/>
                      </a:lnTo>
                      <a:cubicBezTo>
                        <a:pt x="3808" y="2820"/>
                        <a:pt x="3808" y="8461"/>
                        <a:pt x="3808" y="10341"/>
                      </a:cubicBezTo>
                      <a:lnTo>
                        <a:pt x="3808" y="109055"/>
                      </a:lnTo>
                      <a:lnTo>
                        <a:pt x="3808" y="109055"/>
                      </a:lnTo>
                      <a:cubicBezTo>
                        <a:pt x="3808" y="109055"/>
                        <a:pt x="3808" y="117516"/>
                        <a:pt x="0" y="119397"/>
                      </a:cubicBezTo>
                      <a:lnTo>
                        <a:pt x="0" y="120337"/>
                      </a:lnTo>
                      <a:lnTo>
                        <a:pt x="23803" y="120337"/>
                      </a:lnTo>
                      <a:lnTo>
                        <a:pt x="23803" y="119397"/>
                      </a:lnTo>
                      <a:cubicBezTo>
                        <a:pt x="19995" y="117516"/>
                        <a:pt x="19995" y="109055"/>
                        <a:pt x="19995" y="109055"/>
                      </a:cubicBezTo>
                      <a:lnTo>
                        <a:pt x="19995" y="109055"/>
                      </a:lnTo>
                      <a:lnTo>
                        <a:pt x="19995" y="64869"/>
                      </a:lnTo>
                      <a:lnTo>
                        <a:pt x="32372" y="64869"/>
                      </a:lnTo>
                      <a:lnTo>
                        <a:pt x="58080" y="112816"/>
                      </a:lnTo>
                      <a:cubicBezTo>
                        <a:pt x="60937" y="119397"/>
                        <a:pt x="67602" y="119397"/>
                        <a:pt x="74266" y="119397"/>
                      </a:cubicBezTo>
                      <a:lnTo>
                        <a:pt x="85692" y="119397"/>
                      </a:lnTo>
                      <a:lnTo>
                        <a:pt x="85692" y="118456"/>
                      </a:lnTo>
                      <a:cubicBezTo>
                        <a:pt x="78075" y="113756"/>
                        <a:pt x="75219" y="111875"/>
                        <a:pt x="71410" y="105295"/>
                      </a:cubicBezTo>
                      <a:close/>
                      <a:moveTo>
                        <a:pt x="19043" y="50767"/>
                      </a:moveTo>
                      <a:lnTo>
                        <a:pt x="19043" y="13162"/>
                      </a:lnTo>
                      <a:lnTo>
                        <a:pt x="38085" y="13162"/>
                      </a:lnTo>
                      <a:cubicBezTo>
                        <a:pt x="52367" y="13162"/>
                        <a:pt x="58080" y="23503"/>
                        <a:pt x="58080" y="31964"/>
                      </a:cubicBezTo>
                      <a:cubicBezTo>
                        <a:pt x="58080" y="41366"/>
                        <a:pt x="52367" y="50767"/>
                        <a:pt x="38085" y="50767"/>
                      </a:cubicBezTo>
                      <a:lnTo>
                        <a:pt x="19043" y="50767"/>
                      </a:lnTo>
                      <a:close/>
                    </a:path>
                  </a:pathLst>
                </a:custGeom>
                <a:solidFill>
                  <a:srgbClr val="004A93"/>
                </a:solidFill>
                <a:ln w="9514" cap="flat">
                  <a:noFill/>
                  <a:prstDash val="solid"/>
                  <a:miter/>
                </a:ln>
              </p:spPr>
              <p:txBody>
                <a:bodyPr rtlCol="0" anchor="ctr"/>
                <a:lstStyle/>
                <a:p>
                  <a:endParaRPr lang="zh-CN" altLang="en-US"/>
                </a:p>
              </p:txBody>
            </p:sp>
          </p:grpSp>
          <p:grpSp>
            <p:nvGrpSpPr>
              <p:cNvPr id="6" name="图形 2">
                <a:extLst>
                  <a:ext uri="{FF2B5EF4-FFF2-40B4-BE49-F238E27FC236}">
                    <a16:creationId xmlns:a16="http://schemas.microsoft.com/office/drawing/2014/main" id="{7FB80653-DED0-9EFD-10F3-FB7F81160F9E}"/>
                  </a:ext>
                </a:extLst>
              </p:cNvPr>
              <p:cNvGrpSpPr/>
              <p:nvPr/>
            </p:nvGrpSpPr>
            <p:grpSpPr>
              <a:xfrm>
                <a:off x="3818817" y="6188150"/>
                <a:ext cx="499878" cy="532201"/>
                <a:chOff x="3818817" y="6188150"/>
                <a:chExt cx="499878" cy="532201"/>
              </a:xfrm>
              <a:solidFill>
                <a:srgbClr val="004A93"/>
              </a:solidFill>
            </p:grpSpPr>
            <p:sp>
              <p:nvSpPr>
                <p:cNvPr id="8" name="任意形状 7">
                  <a:extLst>
                    <a:ext uri="{FF2B5EF4-FFF2-40B4-BE49-F238E27FC236}">
                      <a16:creationId xmlns:a16="http://schemas.microsoft.com/office/drawing/2014/main" id="{173B0C47-B54E-EB2A-F9C7-113526360039}"/>
                    </a:ext>
                  </a:extLst>
                </p:cNvPr>
                <p:cNvSpPr/>
                <p:nvPr/>
              </p:nvSpPr>
              <p:spPr>
                <a:xfrm>
                  <a:off x="3818817" y="6250260"/>
                  <a:ext cx="499878" cy="470091"/>
                </a:xfrm>
                <a:custGeom>
                  <a:avLst/>
                  <a:gdLst>
                    <a:gd name="connsiteX0" fmla="*/ 253268 w 499878"/>
                    <a:gd name="connsiteY0" fmla="*/ 377595 h 470091"/>
                    <a:gd name="connsiteX1" fmla="*/ 56176 w 499878"/>
                    <a:gd name="connsiteY1" fmla="*/ 360672 h 470091"/>
                    <a:gd name="connsiteX2" fmla="*/ 56176 w 499878"/>
                    <a:gd name="connsiteY2" fmla="*/ 59831 h 470091"/>
                    <a:gd name="connsiteX3" fmla="*/ 210422 w 499878"/>
                    <a:gd name="connsiteY3" fmla="*/ 68292 h 470091"/>
                    <a:gd name="connsiteX4" fmla="*/ 210422 w 499878"/>
                    <a:gd name="connsiteY4" fmla="*/ 15645 h 470091"/>
                    <a:gd name="connsiteX5" fmla="*/ 0 w 499878"/>
                    <a:gd name="connsiteY5" fmla="*/ 27866 h 470091"/>
                    <a:gd name="connsiteX6" fmla="*/ 0 w 499878"/>
                    <a:gd name="connsiteY6" fmla="*/ 85214 h 470091"/>
                    <a:gd name="connsiteX7" fmla="*/ 0 w 499878"/>
                    <a:gd name="connsiteY7" fmla="*/ 425541 h 470091"/>
                    <a:gd name="connsiteX8" fmla="*/ 239938 w 499878"/>
                    <a:gd name="connsiteY8" fmla="*/ 430242 h 470091"/>
                    <a:gd name="connsiteX9" fmla="*/ 499870 w 499878"/>
                    <a:gd name="connsiteY9" fmla="*/ 461266 h 470091"/>
                    <a:gd name="connsiteX10" fmla="*/ 499870 w 499878"/>
                    <a:gd name="connsiteY10" fmla="*/ 384175 h 470091"/>
                    <a:gd name="connsiteX11" fmla="*/ 253268 w 499878"/>
                    <a:gd name="connsiteY11" fmla="*/ 377595 h 47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9878" h="470091">
                      <a:moveTo>
                        <a:pt x="253268" y="377595"/>
                      </a:moveTo>
                      <a:cubicBezTo>
                        <a:pt x="253268" y="377595"/>
                        <a:pt x="165671" y="344690"/>
                        <a:pt x="56176" y="360672"/>
                      </a:cubicBezTo>
                      <a:lnTo>
                        <a:pt x="56176" y="59831"/>
                      </a:lnTo>
                      <a:cubicBezTo>
                        <a:pt x="139012" y="35387"/>
                        <a:pt x="210422" y="68292"/>
                        <a:pt x="210422" y="68292"/>
                      </a:cubicBezTo>
                      <a:lnTo>
                        <a:pt x="210422" y="15645"/>
                      </a:lnTo>
                      <a:cubicBezTo>
                        <a:pt x="210422" y="15645"/>
                        <a:pt x="111400" y="-26661"/>
                        <a:pt x="0" y="27866"/>
                      </a:cubicBezTo>
                      <a:lnTo>
                        <a:pt x="0" y="85214"/>
                      </a:lnTo>
                      <a:cubicBezTo>
                        <a:pt x="0" y="85214"/>
                        <a:pt x="0" y="425541"/>
                        <a:pt x="0" y="425541"/>
                      </a:cubicBezTo>
                      <a:cubicBezTo>
                        <a:pt x="121873" y="382295"/>
                        <a:pt x="239938" y="430242"/>
                        <a:pt x="239938" y="430242"/>
                      </a:cubicBezTo>
                      <a:cubicBezTo>
                        <a:pt x="408465" y="495111"/>
                        <a:pt x="499870" y="461266"/>
                        <a:pt x="499870" y="461266"/>
                      </a:cubicBezTo>
                      <a:lnTo>
                        <a:pt x="499870" y="384175"/>
                      </a:lnTo>
                      <a:cubicBezTo>
                        <a:pt x="500822" y="384175"/>
                        <a:pt x="423699" y="432122"/>
                        <a:pt x="253268" y="377595"/>
                      </a:cubicBezTo>
                      <a:close/>
                    </a:path>
                  </a:pathLst>
                </a:custGeom>
                <a:solidFill>
                  <a:srgbClr val="004A93"/>
                </a:solidFill>
                <a:ln w="9514" cap="flat">
                  <a:noFill/>
                  <a:prstDash val="solid"/>
                  <a:miter/>
                </a:ln>
              </p:spPr>
              <p:txBody>
                <a:bodyPr rtlCol="0" anchor="ctr"/>
                <a:lstStyle/>
                <a:p>
                  <a:endParaRPr lang="zh-CN" altLang="en-US"/>
                </a:p>
              </p:txBody>
            </p:sp>
            <p:sp>
              <p:nvSpPr>
                <p:cNvPr id="9" name="任意形状 8">
                  <a:extLst>
                    <a:ext uri="{FF2B5EF4-FFF2-40B4-BE49-F238E27FC236}">
                      <a16:creationId xmlns:a16="http://schemas.microsoft.com/office/drawing/2014/main" id="{46A34F95-1EFD-CCE6-ADB2-2BCC3112EF82}"/>
                    </a:ext>
                  </a:extLst>
                </p:cNvPr>
                <p:cNvSpPr/>
                <p:nvPr/>
              </p:nvSpPr>
              <p:spPr>
                <a:xfrm>
                  <a:off x="4027335" y="6188150"/>
                  <a:ext cx="236129" cy="425602"/>
                </a:xfrm>
                <a:custGeom>
                  <a:avLst/>
                  <a:gdLst>
                    <a:gd name="connsiteX0" fmla="*/ 236129 w 236129"/>
                    <a:gd name="connsiteY0" fmla="*/ 421842 h 425602"/>
                    <a:gd name="connsiteX1" fmla="*/ 236129 w 236129"/>
                    <a:gd name="connsiteY1" fmla="*/ 22287 h 425602"/>
                    <a:gd name="connsiteX2" fmla="*/ 1904 w 236129"/>
                    <a:gd name="connsiteY2" fmla="*/ 23227 h 425602"/>
                    <a:gd name="connsiteX3" fmla="*/ 1904 w 236129"/>
                    <a:gd name="connsiteY3" fmla="*/ 77755 h 425602"/>
                    <a:gd name="connsiteX4" fmla="*/ 180905 w 236129"/>
                    <a:gd name="connsiteY4" fmla="*/ 58952 h 425602"/>
                    <a:gd name="connsiteX5" fmla="*/ 180905 w 236129"/>
                    <a:gd name="connsiteY5" fmla="*/ 354153 h 425602"/>
                    <a:gd name="connsiteX6" fmla="*/ 25708 w 236129"/>
                    <a:gd name="connsiteY6" fmla="*/ 362614 h 425602"/>
                    <a:gd name="connsiteX7" fmla="*/ 25708 w 236129"/>
                    <a:gd name="connsiteY7" fmla="*/ 114420 h 425602"/>
                    <a:gd name="connsiteX8" fmla="*/ 63793 w 236129"/>
                    <a:gd name="connsiteY8" fmla="*/ 101258 h 425602"/>
                    <a:gd name="connsiteX9" fmla="*/ 99974 w 236129"/>
                    <a:gd name="connsiteY9" fmla="*/ 119120 h 425602"/>
                    <a:gd name="connsiteX10" fmla="*/ 99974 w 236129"/>
                    <a:gd name="connsiteY10" fmla="*/ 156726 h 425602"/>
                    <a:gd name="connsiteX11" fmla="*/ 93309 w 236129"/>
                    <a:gd name="connsiteY11" fmla="*/ 167067 h 425602"/>
                    <a:gd name="connsiteX12" fmla="*/ 77123 w 236129"/>
                    <a:gd name="connsiteY12" fmla="*/ 170828 h 425602"/>
                    <a:gd name="connsiteX13" fmla="*/ 77123 w 236129"/>
                    <a:gd name="connsiteY13" fmla="*/ 194331 h 425602"/>
                    <a:gd name="connsiteX14" fmla="*/ 89501 w 236129"/>
                    <a:gd name="connsiteY14" fmla="*/ 192451 h 425602"/>
                    <a:gd name="connsiteX15" fmla="*/ 99022 w 236129"/>
                    <a:gd name="connsiteY15" fmla="*/ 203732 h 425602"/>
                    <a:gd name="connsiteX16" fmla="*/ 99022 w 236129"/>
                    <a:gd name="connsiteY16" fmla="*/ 254499 h 425602"/>
                    <a:gd name="connsiteX17" fmla="*/ 95213 w 236129"/>
                    <a:gd name="connsiteY17" fmla="*/ 265781 h 425602"/>
                    <a:gd name="connsiteX18" fmla="*/ 76171 w 236129"/>
                    <a:gd name="connsiteY18" fmla="*/ 270481 h 425602"/>
                    <a:gd name="connsiteX19" fmla="*/ 76171 w 236129"/>
                    <a:gd name="connsiteY19" fmla="*/ 293045 h 425602"/>
                    <a:gd name="connsiteX20" fmla="*/ 102830 w 236129"/>
                    <a:gd name="connsiteY20" fmla="*/ 288344 h 425602"/>
                    <a:gd name="connsiteX21" fmla="*/ 119017 w 236129"/>
                    <a:gd name="connsiteY21" fmla="*/ 274242 h 425602"/>
                    <a:gd name="connsiteX22" fmla="*/ 120921 w 236129"/>
                    <a:gd name="connsiteY22" fmla="*/ 194331 h 425602"/>
                    <a:gd name="connsiteX23" fmla="*/ 106639 w 236129"/>
                    <a:gd name="connsiteY23" fmla="*/ 177409 h 425602"/>
                    <a:gd name="connsiteX24" fmla="*/ 120921 w 236129"/>
                    <a:gd name="connsiteY24" fmla="*/ 155786 h 425602"/>
                    <a:gd name="connsiteX25" fmla="*/ 120921 w 236129"/>
                    <a:gd name="connsiteY25" fmla="*/ 108779 h 425602"/>
                    <a:gd name="connsiteX26" fmla="*/ 61889 w 236129"/>
                    <a:gd name="connsiteY26" fmla="*/ 74934 h 425602"/>
                    <a:gd name="connsiteX27" fmla="*/ 0 w 236129"/>
                    <a:gd name="connsiteY27" fmla="*/ 95617 h 425602"/>
                    <a:gd name="connsiteX28" fmla="*/ 0 w 236129"/>
                    <a:gd name="connsiteY28" fmla="*/ 425603 h 425602"/>
                    <a:gd name="connsiteX29" fmla="*/ 236129 w 236129"/>
                    <a:gd name="connsiteY29" fmla="*/ 421842 h 42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129" h="425602">
                      <a:moveTo>
                        <a:pt x="236129" y="421842"/>
                      </a:moveTo>
                      <a:lnTo>
                        <a:pt x="236129" y="22287"/>
                      </a:lnTo>
                      <a:cubicBezTo>
                        <a:pt x="236129" y="22287"/>
                        <a:pt x="121873" y="-28480"/>
                        <a:pt x="1904" y="23227"/>
                      </a:cubicBezTo>
                      <a:lnTo>
                        <a:pt x="1904" y="77755"/>
                      </a:lnTo>
                      <a:cubicBezTo>
                        <a:pt x="65697" y="44850"/>
                        <a:pt x="134251" y="49551"/>
                        <a:pt x="180905" y="58952"/>
                      </a:cubicBezTo>
                      <a:lnTo>
                        <a:pt x="180905" y="354153"/>
                      </a:lnTo>
                      <a:cubicBezTo>
                        <a:pt x="140916" y="347572"/>
                        <a:pt x="82836" y="344752"/>
                        <a:pt x="25708" y="362614"/>
                      </a:cubicBezTo>
                      <a:lnTo>
                        <a:pt x="25708" y="114420"/>
                      </a:lnTo>
                      <a:cubicBezTo>
                        <a:pt x="36181" y="110659"/>
                        <a:pt x="50463" y="105959"/>
                        <a:pt x="63793" y="101258"/>
                      </a:cubicBezTo>
                      <a:cubicBezTo>
                        <a:pt x="72362" y="98438"/>
                        <a:pt x="99022" y="91857"/>
                        <a:pt x="99974" y="119120"/>
                      </a:cubicBezTo>
                      <a:cubicBezTo>
                        <a:pt x="99974" y="132282"/>
                        <a:pt x="99974" y="138863"/>
                        <a:pt x="99974" y="156726"/>
                      </a:cubicBezTo>
                      <a:cubicBezTo>
                        <a:pt x="99974" y="161426"/>
                        <a:pt x="98070" y="165187"/>
                        <a:pt x="93309" y="167067"/>
                      </a:cubicBezTo>
                      <a:cubicBezTo>
                        <a:pt x="89501" y="168947"/>
                        <a:pt x="77123" y="170828"/>
                        <a:pt x="77123" y="170828"/>
                      </a:cubicBezTo>
                      <a:lnTo>
                        <a:pt x="77123" y="194331"/>
                      </a:lnTo>
                      <a:cubicBezTo>
                        <a:pt x="77123" y="194331"/>
                        <a:pt x="78075" y="194331"/>
                        <a:pt x="89501" y="192451"/>
                      </a:cubicBezTo>
                      <a:cubicBezTo>
                        <a:pt x="97118" y="191511"/>
                        <a:pt x="99022" y="196211"/>
                        <a:pt x="99022" y="203732"/>
                      </a:cubicBezTo>
                      <a:cubicBezTo>
                        <a:pt x="99022" y="220655"/>
                        <a:pt x="99022" y="254499"/>
                        <a:pt x="99022" y="254499"/>
                      </a:cubicBezTo>
                      <a:cubicBezTo>
                        <a:pt x="99022" y="254499"/>
                        <a:pt x="99022" y="261080"/>
                        <a:pt x="95213" y="265781"/>
                      </a:cubicBezTo>
                      <a:cubicBezTo>
                        <a:pt x="91405" y="270481"/>
                        <a:pt x="76171" y="270481"/>
                        <a:pt x="76171" y="270481"/>
                      </a:cubicBezTo>
                      <a:lnTo>
                        <a:pt x="76171" y="293045"/>
                      </a:lnTo>
                      <a:cubicBezTo>
                        <a:pt x="76171" y="293045"/>
                        <a:pt x="94261" y="292104"/>
                        <a:pt x="102830" y="288344"/>
                      </a:cubicBezTo>
                      <a:cubicBezTo>
                        <a:pt x="105687" y="287404"/>
                        <a:pt x="116160" y="282703"/>
                        <a:pt x="119017" y="274242"/>
                      </a:cubicBezTo>
                      <a:cubicBezTo>
                        <a:pt x="122825" y="262960"/>
                        <a:pt x="122825" y="215954"/>
                        <a:pt x="120921" y="194331"/>
                      </a:cubicBezTo>
                      <a:cubicBezTo>
                        <a:pt x="119969" y="180229"/>
                        <a:pt x="106639" y="177409"/>
                        <a:pt x="106639" y="177409"/>
                      </a:cubicBezTo>
                      <a:cubicBezTo>
                        <a:pt x="106639" y="177409"/>
                        <a:pt x="120921" y="170828"/>
                        <a:pt x="120921" y="155786"/>
                      </a:cubicBezTo>
                      <a:lnTo>
                        <a:pt x="120921" y="108779"/>
                      </a:lnTo>
                      <a:cubicBezTo>
                        <a:pt x="120921" y="76815"/>
                        <a:pt x="90453" y="66473"/>
                        <a:pt x="61889" y="74934"/>
                      </a:cubicBezTo>
                      <a:cubicBezTo>
                        <a:pt x="32372" y="81515"/>
                        <a:pt x="0" y="95617"/>
                        <a:pt x="0" y="95617"/>
                      </a:cubicBezTo>
                      <a:lnTo>
                        <a:pt x="0" y="425603"/>
                      </a:lnTo>
                      <a:cubicBezTo>
                        <a:pt x="104735" y="366375"/>
                        <a:pt x="236129" y="421842"/>
                        <a:pt x="236129" y="421842"/>
                      </a:cubicBezTo>
                      <a:close/>
                    </a:path>
                  </a:pathLst>
                </a:custGeom>
                <a:solidFill>
                  <a:srgbClr val="004A93"/>
                </a:solidFill>
                <a:ln w="9514" cap="flat">
                  <a:noFill/>
                  <a:prstDash val="solid"/>
                  <a:miter/>
                </a:ln>
              </p:spPr>
              <p:txBody>
                <a:bodyPr rtlCol="0" anchor="ctr"/>
                <a:lstStyle/>
                <a:p>
                  <a:endParaRPr lang="zh-CN" altLang="en-US"/>
                </a:p>
              </p:txBody>
            </p:sp>
            <p:sp>
              <p:nvSpPr>
                <p:cNvPr id="10" name="任意形状 9">
                  <a:extLst>
                    <a:ext uri="{FF2B5EF4-FFF2-40B4-BE49-F238E27FC236}">
                      <a16:creationId xmlns:a16="http://schemas.microsoft.com/office/drawing/2014/main" id="{7A35F5BB-FB32-D528-30C3-75575168BA70}"/>
                    </a:ext>
                  </a:extLst>
                </p:cNvPr>
                <p:cNvSpPr/>
                <p:nvPr/>
              </p:nvSpPr>
              <p:spPr>
                <a:xfrm>
                  <a:off x="4072085" y="6260113"/>
                  <a:ext cx="117112" cy="266207"/>
                </a:xfrm>
                <a:custGeom>
                  <a:avLst/>
                  <a:gdLst>
                    <a:gd name="connsiteX0" fmla="*/ 0 w 117112"/>
                    <a:gd name="connsiteY0" fmla="*/ 52798 h 266207"/>
                    <a:gd name="connsiteX1" fmla="*/ 0 w 117112"/>
                    <a:gd name="connsiteY1" fmla="*/ 243645 h 266207"/>
                    <a:gd name="connsiteX2" fmla="*/ 0 w 117112"/>
                    <a:gd name="connsiteY2" fmla="*/ 266208 h 266207"/>
                    <a:gd name="connsiteX3" fmla="*/ 19043 w 117112"/>
                    <a:gd name="connsiteY3" fmla="*/ 262447 h 266207"/>
                    <a:gd name="connsiteX4" fmla="*/ 117112 w 117112"/>
                    <a:gd name="connsiteY4" fmla="*/ 260567 h 266207"/>
                    <a:gd name="connsiteX5" fmla="*/ 117112 w 117112"/>
                    <a:gd name="connsiteY5" fmla="*/ 241764 h 266207"/>
                    <a:gd name="connsiteX6" fmla="*/ 117112 w 117112"/>
                    <a:gd name="connsiteY6" fmla="*/ 241764 h 266207"/>
                    <a:gd name="connsiteX7" fmla="*/ 117112 w 117112"/>
                    <a:gd name="connsiteY7" fmla="*/ 2971 h 266207"/>
                    <a:gd name="connsiteX8" fmla="*/ 93309 w 117112"/>
                    <a:gd name="connsiteY8" fmla="*/ 151 h 266207"/>
                    <a:gd name="connsiteX9" fmla="*/ 93309 w 117112"/>
                    <a:gd name="connsiteY9" fmla="*/ 237064 h 266207"/>
                    <a:gd name="connsiteX10" fmla="*/ 22851 w 117112"/>
                    <a:gd name="connsiteY10" fmla="*/ 239884 h 266207"/>
                    <a:gd name="connsiteX11" fmla="*/ 22851 w 117112"/>
                    <a:gd name="connsiteY11" fmla="*/ 45277 h 266207"/>
                    <a:gd name="connsiteX12" fmla="*/ 0 w 117112"/>
                    <a:gd name="connsiteY12" fmla="*/ 52798 h 26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12" h="266207">
                      <a:moveTo>
                        <a:pt x="0" y="52798"/>
                      </a:moveTo>
                      <a:lnTo>
                        <a:pt x="0" y="243645"/>
                      </a:lnTo>
                      <a:lnTo>
                        <a:pt x="0" y="266208"/>
                      </a:lnTo>
                      <a:cubicBezTo>
                        <a:pt x="0" y="266208"/>
                        <a:pt x="6665" y="264327"/>
                        <a:pt x="19043" y="262447"/>
                      </a:cubicBezTo>
                      <a:cubicBezTo>
                        <a:pt x="39038" y="258687"/>
                        <a:pt x="76171" y="255866"/>
                        <a:pt x="117112" y="260567"/>
                      </a:cubicBezTo>
                      <a:lnTo>
                        <a:pt x="117112" y="241764"/>
                      </a:lnTo>
                      <a:lnTo>
                        <a:pt x="117112" y="241764"/>
                      </a:lnTo>
                      <a:lnTo>
                        <a:pt x="117112" y="2971"/>
                      </a:lnTo>
                      <a:cubicBezTo>
                        <a:pt x="117112" y="2971"/>
                        <a:pt x="104735" y="-789"/>
                        <a:pt x="93309" y="151"/>
                      </a:cubicBezTo>
                      <a:lnTo>
                        <a:pt x="93309" y="237064"/>
                      </a:lnTo>
                      <a:cubicBezTo>
                        <a:pt x="63793" y="236123"/>
                        <a:pt x="39990" y="238004"/>
                        <a:pt x="22851" y="239884"/>
                      </a:cubicBezTo>
                      <a:lnTo>
                        <a:pt x="22851" y="45277"/>
                      </a:lnTo>
                      <a:cubicBezTo>
                        <a:pt x="23803" y="45277"/>
                        <a:pt x="10474" y="47157"/>
                        <a:pt x="0" y="52798"/>
                      </a:cubicBezTo>
                      <a:close/>
                    </a:path>
                  </a:pathLst>
                </a:custGeom>
                <a:solidFill>
                  <a:srgbClr val="004A93"/>
                </a:solidFill>
                <a:ln w="9514" cap="flat">
                  <a:noFill/>
                  <a:prstDash val="solid"/>
                  <a:miter/>
                </a:ln>
              </p:spPr>
              <p:txBody>
                <a:bodyPr rtlCol="0" anchor="ctr"/>
                <a:lstStyle/>
                <a:p>
                  <a:endParaRPr lang="zh-CN" altLang="en-US"/>
                </a:p>
              </p:txBody>
            </p:sp>
          </p:grpSp>
        </p:grpSp>
        <p:pic>
          <p:nvPicPr>
            <p:cNvPr id="4" name="图片 3" descr="图片包含 图示&#10;&#10;描述已自动生成">
              <a:extLst>
                <a:ext uri="{FF2B5EF4-FFF2-40B4-BE49-F238E27FC236}">
                  <a16:creationId xmlns:a16="http://schemas.microsoft.com/office/drawing/2014/main" id="{C216A149-578D-29CD-8CA1-A131FD967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13" y="5959588"/>
              <a:ext cx="2198469" cy="665906"/>
            </a:xfrm>
            <a:prstGeom prst="rect">
              <a:avLst/>
            </a:prstGeom>
          </p:spPr>
        </p:pic>
      </p:grpSp>
      <p:pic>
        <p:nvPicPr>
          <p:cNvPr id="52" name="图片 51" descr="图片包含 图示&#10;&#10;描述已自动生成">
            <a:extLst>
              <a:ext uri="{FF2B5EF4-FFF2-40B4-BE49-F238E27FC236}">
                <a16:creationId xmlns:a16="http://schemas.microsoft.com/office/drawing/2014/main" id="{486033E3-66C3-540D-7AC1-9C15334AB5FF}"/>
              </a:ext>
            </a:extLst>
          </p:cNvPr>
          <p:cNvPicPr>
            <a:picLocks noChangeAspect="1"/>
          </p:cNvPicPr>
          <p:nvPr/>
        </p:nvPicPr>
        <p:blipFill>
          <a:blip r:embed="rId4"/>
          <a:stretch>
            <a:fillRect/>
          </a:stretch>
        </p:blipFill>
        <p:spPr>
          <a:xfrm>
            <a:off x="185977" y="2162"/>
            <a:ext cx="1661251" cy="16612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Prior Work</a:t>
            </a: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4" name="组合 23"/>
          <p:cNvGrpSpPr/>
          <p:nvPr/>
        </p:nvGrpSpPr>
        <p:grpSpPr>
          <a:xfrm>
            <a:off x="1093094" y="3548634"/>
            <a:ext cx="959429" cy="1234686"/>
            <a:chOff x="612000" y="3429000"/>
            <a:chExt cx="1004692" cy="1292935"/>
          </a:xfrm>
        </p:grpSpPr>
        <p:pic>
          <p:nvPicPr>
            <p:cNvPr id="27" name="图形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29" name="文本框 2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31" name="文本框 30"/>
              <p:cNvSpPr txBox="1"/>
              <p:nvPr/>
            </p:nvSpPr>
            <p:spPr>
              <a:xfrm>
                <a:off x="2072121" y="3635477"/>
                <a:ext cx="2899915"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2072121" y="3635477"/>
                <a:ext cx="2899915" cy="369332"/>
              </a:xfrm>
              <a:prstGeom prst="rect">
                <a:avLst/>
              </a:prstGeom>
              <a:blipFill>
                <a:blip r:embed="rId5"/>
                <a:stretch>
                  <a:fillRect l="-437" b="-20000"/>
                </a:stretch>
              </a:blipFill>
            </p:spPr>
            <p:txBody>
              <a:bodyPr/>
              <a:lstStyle/>
              <a:p>
                <a:r>
                  <a:rPr lang="zh-CN" altLang="en-US">
                    <a:noFill/>
                  </a:rPr>
                  <a:t> </a:t>
                </a:r>
              </a:p>
            </p:txBody>
          </p:sp>
        </mc:Fallback>
      </mc:AlternateContent>
      <p:cxnSp>
        <p:nvCxnSpPr>
          <p:cNvPr id="32" name="直线箭头连接符 31"/>
          <p:cNvCxnSpPr/>
          <p:nvPr/>
        </p:nvCxnSpPr>
        <p:spPr>
          <a:xfrm>
            <a:off x="2095986" y="4043095"/>
            <a:ext cx="299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4670138" y="1988231"/>
            <a:ext cx="6744095" cy="426543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9" name="图形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1" y="2426740"/>
            <a:ext cx="908188" cy="908188"/>
          </a:xfrm>
          <a:prstGeom prst="rect">
            <a:avLst/>
          </a:prstGeom>
        </p:spPr>
      </p:pic>
      <p:pic>
        <p:nvPicPr>
          <p:cNvPr id="42" name="图形 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651" y="3697045"/>
            <a:ext cx="908188" cy="908188"/>
          </a:xfrm>
          <a:prstGeom prst="rect">
            <a:avLst/>
          </a:prstGeom>
        </p:spPr>
      </p:pic>
      <p:pic>
        <p:nvPicPr>
          <p:cNvPr id="43" name="图形 4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063" y="4952143"/>
            <a:ext cx="908188" cy="908188"/>
          </a:xfrm>
          <a:prstGeom prst="rect">
            <a:avLst/>
          </a:prstGeom>
        </p:spPr>
      </p:pic>
      <p:sp>
        <p:nvSpPr>
          <p:cNvPr id="44" name="文本框 43"/>
          <p:cNvSpPr txBox="1"/>
          <p:nvPr/>
        </p:nvSpPr>
        <p:spPr>
          <a:xfrm>
            <a:off x="7129803" y="1988231"/>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p:cxnSp>
        <p:nvCxnSpPr>
          <p:cNvPr id="51" name="直线箭头连接符 50"/>
          <p:cNvCxnSpPr/>
          <p:nvPr/>
        </p:nvCxnSpPr>
        <p:spPr>
          <a:xfrm>
            <a:off x="6054964" y="418586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a:off x="6054964" y="440123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线箭头连接符 52"/>
          <p:cNvCxnSpPr>
            <a:endCxn id="39" idx="1"/>
          </p:cNvCxnSpPr>
          <p:nvPr/>
        </p:nvCxnSpPr>
        <p:spPr>
          <a:xfrm flipV="1">
            <a:off x="6054964" y="288083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线箭头连接符 57"/>
          <p:cNvCxnSpPr/>
          <p:nvPr/>
        </p:nvCxnSpPr>
        <p:spPr>
          <a:xfrm flipH="1" flipV="1">
            <a:off x="6023420" y="446329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p:cNvCxnSpPr/>
          <p:nvPr/>
        </p:nvCxnSpPr>
        <p:spPr>
          <a:xfrm flipH="1">
            <a:off x="6040681" y="426288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p:cNvCxnSpPr/>
          <p:nvPr/>
        </p:nvCxnSpPr>
        <p:spPr>
          <a:xfrm flipH="1">
            <a:off x="6062697" y="296506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5114411" y="3697042"/>
            <a:ext cx="908185" cy="1159715"/>
            <a:chOff x="5114411" y="3697042"/>
            <a:chExt cx="908185" cy="1159715"/>
          </a:xfrm>
        </p:grpSpPr>
        <p:grpSp>
          <p:nvGrpSpPr>
            <p:cNvPr id="74" name="组合 73"/>
            <p:cNvGrpSpPr/>
            <p:nvPr/>
          </p:nvGrpSpPr>
          <p:grpSpPr>
            <a:xfrm>
              <a:off x="5114411" y="3697042"/>
              <a:ext cx="908185" cy="1159715"/>
              <a:chOff x="5242620" y="3802271"/>
              <a:chExt cx="908185" cy="1159715"/>
            </a:xfrm>
          </p:grpSpPr>
          <p:pic>
            <p:nvPicPr>
              <p:cNvPr id="76" name="图形 7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77" name="文本框 76"/>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 name="文本框 1"/>
              <p:cNvSpPr txBox="1"/>
              <p:nvPr/>
            </p:nvSpPr>
            <p:spPr>
              <a:xfrm rot="19973601">
                <a:off x="5996770" y="297742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𝐺𝑒𝑡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rot="19973601">
                <a:off x="5996770" y="2977426"/>
                <a:ext cx="2167468" cy="369332"/>
              </a:xfrm>
              <a:prstGeom prst="rect">
                <a:avLst/>
              </a:prstGeom>
              <a:blipFill rotWithShape="1">
                <a:blip r:embed="rId18"/>
                <a:stretch>
                  <a:fillRect l="1590" t="-128237" r="1613" b="-1281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164971" y="3837493"/>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𝐺𝑒𝑡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164971" y="3837493"/>
                <a:ext cx="2167468" cy="369332"/>
              </a:xfrm>
              <a:prstGeom prst="rect">
                <a:avLst/>
              </a:prstGeom>
              <a:blipFill rotWithShape="1">
                <a:blip r:embed="rId19"/>
                <a:stretch>
                  <a:fillRect l="-18" t="-51" r="28" b="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rot="1574931">
                <a:off x="6063069" y="4564457"/>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𝐺𝑒𝑡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rot="1574931">
                <a:off x="6063069" y="4564457"/>
                <a:ext cx="2167468" cy="369332"/>
              </a:xfrm>
              <a:prstGeom prst="rect">
                <a:avLst/>
              </a:prstGeom>
              <a:blipFill rotWithShape="1">
                <a:blip r:embed="rId20"/>
                <a:stretch>
                  <a:fillRect l="1373" t="-124672" r="1391" b="-124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rot="19973601">
                <a:off x="6168109" y="335623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rot="19973601">
                <a:off x="6168109" y="3356236"/>
                <a:ext cx="2167468" cy="369332"/>
              </a:xfrm>
              <a:prstGeom prst="rect">
                <a:avLst/>
              </a:prstGeom>
              <a:blipFill rotWithShape="1">
                <a:blip r:embed="rId21"/>
                <a:stretch>
                  <a:fillRect l="1595" t="-128332" r="1637" b="-128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232039" y="4216490"/>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latin typeface="Cambria"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232039" y="4216490"/>
                <a:ext cx="2167468" cy="369332"/>
              </a:xfrm>
              <a:prstGeom prst="rect">
                <a:avLst/>
              </a:prstGeom>
              <a:blipFill rotWithShape="1">
                <a:blip r:embed="rId22"/>
                <a:stretch>
                  <a:fillRect l="-7" t="-24" r="17" b="132"/>
                </a:stretch>
              </a:blipFill>
            </p:spPr>
            <p:txBody>
              <a:bodyPr/>
              <a:lstStyle/>
              <a:p>
                <a:r>
                  <a:rPr lang="zh-CN" altLang="en-US">
                    <a:noFill/>
                  </a:rPr>
                  <a:t> </a:t>
                </a:r>
              </a:p>
            </p:txBody>
          </p:sp>
        </mc:Fallback>
      </mc:AlternateContent>
      <p:sp>
        <p:nvSpPr>
          <p:cNvPr id="10" name="文本框 9"/>
          <p:cNvSpPr txBox="1"/>
          <p:nvPr/>
        </p:nvSpPr>
        <p:spPr>
          <a:xfrm rot="1620000">
            <a:off x="5939671" y="4957086"/>
            <a:ext cx="2167468" cy="369332"/>
          </a:xfrm>
          <a:prstGeom prst="rect">
            <a:avLst/>
          </a:prstGeom>
          <a:noFill/>
        </p:spPr>
        <p:txBody>
          <a:bodyPr wrap="square" rtlCol="0">
            <a:spAutoFit/>
          </a:bodyPr>
          <a:lstStyle/>
          <a:p>
            <a:pPr algn="ctr"/>
            <a:r>
              <a:rPr lang="en-US" altLang="zh-CN" dirty="0">
                <a:latin typeface="Cambria" panose="02040503050406030204" pitchFamily="18" charset="0"/>
              </a:rPr>
              <a:t>2</a:t>
            </a:r>
            <a:r>
              <a:rPr lang="zh-CN" altLang="en-US" dirty="0">
                <a:latin typeface="Cambria" panose="02040503050406030204" pitchFamily="18" charset="0"/>
              </a:rPr>
              <a:t> </a:t>
            </a:r>
            <a:r>
              <a:rPr lang="en-US" altLang="zh-CN" dirty="0">
                <a:latin typeface="Cambria" panose="02040503050406030204" pitchFamily="18" charset="0"/>
              </a:rPr>
              <a:t>results</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nvGraphicFramePr>
            <p:xfrm>
              <a:off x="4761783" y="2848408"/>
              <a:ext cx="1655036" cy="835353"/>
            </p:xfrm>
            <a:graphic>
              <a:graphicData uri="http://schemas.openxmlformats.org/drawingml/2006/table">
                <a:tbl>
                  <a:tblPr>
                    <a:tableStyleId>{9D7B26C5-4107-4FEC-AEDC-1716B250A1EF}</a:tableStyleId>
                  </a:tblPr>
                  <a:tblGrid>
                    <a:gridCol w="1267167">
                      <a:extLst>
                        <a:ext uri="{9D8B030D-6E8A-4147-A177-3AD203B41FA5}">
                          <a16:colId xmlns:a16="http://schemas.microsoft.com/office/drawing/2014/main" val="20000"/>
                        </a:ext>
                      </a:extLst>
                    </a:gridCol>
                    <a:gridCol w="387869">
                      <a:extLst>
                        <a:ext uri="{9D8B030D-6E8A-4147-A177-3AD203B41FA5}">
                          <a16:colId xmlns:a16="http://schemas.microsoft.com/office/drawing/2014/main" val="20001"/>
                        </a:ext>
                      </a:extLst>
                    </a:gridCol>
                  </a:tblGrid>
                  <a:tr h="278451">
                    <a:tc>
                      <a:txBody>
                        <a:bodyPr/>
                        <a:lstStyle/>
                        <a:p>
                          <a:pPr algn="ctr" fontAlgn="ctr"/>
                          <a:r>
                            <a:rPr lang="en-US" altLang="zh-CN" sz="1600" b="1" i="0" kern="1200" dirty="0">
                              <a:solidFill>
                                <a:schemeClr val="tx1"/>
                              </a:solidFill>
                              <a:latin typeface="Cambria Math" panose="02040503050406030204" pitchFamily="18" charset="0"/>
                              <a:ea typeface="+mn-ea"/>
                              <a:cs typeface="+mn-cs"/>
                            </a:rPr>
                            <a:t>Data</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kern="1200" dirty="0" err="1">
                              <a:solidFill>
                                <a:schemeClr val="tx1"/>
                              </a:solidFill>
                              <a:latin typeface="Cambria Math" panose="02040503050406030204" pitchFamily="18" charset="0"/>
                              <a:ea typeface="+mn-ea"/>
                              <a:cs typeface="+mn-cs"/>
                            </a:rPr>
                            <a:t>Dist</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600" b="0" i="0" u="none" strike="noStrike" smtClean="0">
                                    <a:solidFill>
                                      <a:srgbClr val="000000"/>
                                    </a:solidFill>
                                    <a:effectLst/>
                                    <a:latin typeface="Cambria Math" panose="02040503050406030204" pitchFamily="18" charset="0"/>
                                    <a:ea typeface="+mn-ea"/>
                                  </a:rPr>
                                  <m:t>AACGTACGTG</m:t>
                                </m:r>
                              </m:oMath>
                            </m:oMathPara>
                          </a14:m>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600" b="0" i="0" smtClean="0">
                                    <a:solidFill>
                                      <a:schemeClr val="tx1"/>
                                    </a:solidFill>
                                    <a:latin typeface="Cambria Math" panose="02040503050406030204" pitchFamily="18" charset="0"/>
                                  </a:rPr>
                                  <m:t>AACTTACGCA</m:t>
                                </m:r>
                              </m:oMath>
                            </m:oMathPara>
                          </a14:m>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9" name="表格 8"/>
              <p:cNvGraphicFramePr>
                <a:graphicFrameLocks noGrp="1"/>
              </p:cNvGraphicFramePr>
              <p:nvPr/>
            </p:nvGraphicFramePr>
            <p:xfrm>
              <a:off x="4761783" y="2848408"/>
              <a:ext cx="1655036" cy="835353"/>
            </p:xfrm>
            <a:graphic>
              <a:graphicData uri="http://schemas.openxmlformats.org/drawingml/2006/table">
                <a:tbl>
                  <a:tblPr>
                    <a:tableStyleId>{9D7B26C5-4107-4FEC-AEDC-1716B250A1EF}</a:tableStyleId>
                  </a:tblPr>
                  <a:tblGrid>
                    <a:gridCol w="1267167"/>
                    <a:gridCol w="387869"/>
                  </a:tblGrid>
                  <a:tr h="278451">
                    <a:tc>
                      <a:txBody>
                        <a:bodyPr/>
                        <a:lstStyle/>
                        <a:p>
                          <a:pPr algn="ctr" fontAlgn="ctr"/>
                          <a:r>
                            <a:rPr lang="en-US" altLang="zh-CN" sz="1600" b="1" i="0" kern="1200" dirty="0">
                              <a:solidFill>
                                <a:schemeClr val="tx1"/>
                              </a:solidFill>
                              <a:latin typeface="Cambria Math" panose="02040503050406030204" pitchFamily="18" charset="0"/>
                              <a:ea typeface="+mn-ea"/>
                              <a:cs typeface="+mn-cs"/>
                            </a:rPr>
                            <a:t>Data</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kern="1200" dirty="0" err="1">
                              <a:solidFill>
                                <a:schemeClr val="tx1"/>
                              </a:solidFill>
                              <a:latin typeface="Cambria Math" panose="02040503050406030204" pitchFamily="18" charset="0"/>
                              <a:ea typeface="+mn-ea"/>
                              <a:cs typeface="+mn-cs"/>
                            </a:rPr>
                            <a:t>Dist</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1</a:t>
                          </a:r>
                          <a:endParaRPr lang="en-US" altLang="zh-CN" sz="16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2</a:t>
                          </a:r>
                          <a:endParaRPr lang="en-US" altLang="zh-CN" sz="16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cxnSp>
        <p:nvCxnSpPr>
          <p:cNvPr id="12" name="直线箭头连接符 11"/>
          <p:cNvCxnSpPr/>
          <p:nvPr/>
        </p:nvCxnSpPr>
        <p:spPr>
          <a:xfrm flipH="1">
            <a:off x="2077513" y="4185869"/>
            <a:ext cx="29904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p:cNvSpPr txBox="1"/>
              <p:nvPr/>
            </p:nvSpPr>
            <p:spPr>
              <a:xfrm>
                <a:off x="2094755" y="4197740"/>
                <a:ext cx="2453236" cy="1200329"/>
              </a:xfrm>
              <a:prstGeom prst="rect">
                <a:avLst/>
              </a:prstGeom>
              <a:noFill/>
            </p:spPr>
            <p:txBody>
              <a:bodyPr wrap="square" rtlCol="0">
                <a:spAutoFit/>
              </a:bodyPr>
              <a:lstStyle/>
              <a:p>
                <a:r>
                  <a:rPr lang="en-US" altLang="zh-CN" i="1" dirty="0">
                    <a:latin typeface="Cambria Math" panose="02040503050406030204" pitchFamily="18" charset="0"/>
                  </a:rPr>
                  <a:t>R</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latin typeface="Cambria" panose="02040503050406030204" pitchFamily="18" charset="0"/>
                  </a:rPr>
                  <a:t> </a:t>
                </a:r>
                <a:r>
                  <a:rPr lang="en-US" altLang="zh-CN" dirty="0">
                    <a:latin typeface="Cambria" panose="02040503050406030204" pitchFamily="18" charset="0"/>
                  </a:rPr>
                  <a:t>{</a:t>
                </a:r>
              </a:p>
              <a:p>
                <a:pPr algn="ctr"/>
                <a14:m>
                  <m:oMath xmlns:m="http://schemas.openxmlformats.org/officeDocument/2006/math">
                    <m:r>
                      <a:rPr lang="en-US" altLang="zh-CN" b="0" i="1" smtClean="0">
                        <a:latin typeface="Cambria Math" panose="02040503050406030204" pitchFamily="18" charset="0"/>
                      </a:rPr>
                      <m:t>&lt;1,</m:t>
                    </m:r>
                    <m:r>
                      <m:rPr>
                        <m:sty m:val="p"/>
                      </m:rPr>
                      <a:rPr lang="en-US" altLang="zh-CN">
                        <a:solidFill>
                          <a:srgbClr val="000000"/>
                        </a:solidFill>
                        <a:latin typeface="Cambria Math" panose="02040503050406030204" pitchFamily="18" charset="0"/>
                      </a:rPr>
                      <m:t>AACGTACGTG</m:t>
                    </m:r>
                    <m:r>
                      <a:rPr lang="en-US" altLang="zh-CN" b="0" i="1" smtClean="0">
                        <a:latin typeface="Cambria Math" panose="02040503050406030204" pitchFamily="18" charset="0"/>
                      </a:rPr>
                      <m:t>&gt;</m:t>
                    </m:r>
                  </m:oMath>
                </a14:m>
                <a:r>
                  <a:rPr lang="en-US" altLang="zh-CN" dirty="0">
                    <a:latin typeface="Cambria" panose="02040503050406030204" pitchFamily="18" charset="0"/>
                  </a:rPr>
                  <a:t>,</a:t>
                </a:r>
              </a:p>
              <a:p>
                <a:pPr algn="ctr"/>
                <a14:m>
                  <m:oMath xmlns:m="http://schemas.openxmlformats.org/officeDocument/2006/math">
                    <m:r>
                      <a:rPr lang="en-US" altLang="zh-CN" i="1">
                        <a:latin typeface="Cambria Math" panose="02040503050406030204" pitchFamily="18" charset="0"/>
                      </a:rPr>
                      <m:t>&lt;</m:t>
                    </m:r>
                    <m:r>
                      <a:rPr lang="en-US" altLang="zh-CN" b="0" i="1" smtClean="0">
                        <a:latin typeface="Cambria Math" panose="02040503050406030204" pitchFamily="18" charset="0"/>
                      </a:rPr>
                      <m:t>2</m:t>
                    </m:r>
                    <m:r>
                      <a:rPr lang="en-US" altLang="zh-CN" i="1">
                        <a:latin typeface="Cambria Math" panose="02040503050406030204" pitchFamily="18" charset="0"/>
                      </a:rPr>
                      <m:t>,</m:t>
                    </m:r>
                    <m:r>
                      <m:rPr>
                        <m:sty m:val="p"/>
                      </m:rPr>
                      <a:rPr lang="en-US" altLang="zh-CN">
                        <a:latin typeface="Cambria Math" panose="02040503050406030204" pitchFamily="18" charset="0"/>
                      </a:rPr>
                      <m:t>AACTTACGCA</m:t>
                    </m:r>
                    <m:r>
                      <a:rPr lang="en-US" altLang="zh-CN" i="1">
                        <a:latin typeface="Cambria Math" panose="02040503050406030204" pitchFamily="18" charset="0"/>
                      </a:rPr>
                      <m:t>&gt;</m:t>
                    </m:r>
                  </m:oMath>
                </a14:m>
                <a:r>
                  <a:rPr lang="en-US" altLang="zh-CN" dirty="0">
                    <a:latin typeface="Cambria" panose="02040503050406030204" pitchFamily="18" charset="0"/>
                  </a:rPr>
                  <a:t>,</a:t>
                </a:r>
              </a:p>
              <a:p>
                <a:r>
                  <a:rPr lang="en-US" altLang="zh-CN" dirty="0">
                    <a:latin typeface="Cambria" panose="02040503050406030204" pitchFamily="18" charset="0"/>
                  </a:rPr>
                  <a:t>}</a:t>
                </a:r>
                <a:endParaRPr lang="zh-CN" altLang="en-US" dirty="0">
                  <a:latin typeface="Cambria" panose="02040503050406030204" pitchFamily="18" charset="0"/>
                </a:endParaRPr>
              </a:p>
            </p:txBody>
          </p:sp>
        </mc:Choice>
        <mc:Fallback xmlns="">
          <p:sp>
            <p:nvSpPr>
              <p:cNvPr id="14" name="文本框 13"/>
              <p:cNvSpPr txBox="1">
                <a:spLocks noRot="1" noChangeAspect="1" noMove="1" noResize="1" noEditPoints="1" noAdjustHandles="1" noChangeArrowheads="1" noChangeShapeType="1" noTextEdit="1"/>
              </p:cNvSpPr>
              <p:nvPr/>
            </p:nvSpPr>
            <p:spPr>
              <a:xfrm>
                <a:off x="2094755" y="4197740"/>
                <a:ext cx="2453236" cy="1200329"/>
              </a:xfrm>
              <a:prstGeom prst="rect">
                <a:avLst/>
              </a:prstGeom>
              <a:blipFill rotWithShape="1">
                <a:blip r:embed="rId24"/>
                <a:stretch>
                  <a:fillRect l="-21" t="-32" r="5" b="-6936"/>
                </a:stretch>
              </a:blipFill>
            </p:spPr>
            <p:txBody>
              <a:bodyPr/>
              <a:lstStyle/>
              <a:p>
                <a:r>
                  <a:rPr lang="zh-CN" altLang="en-US">
                    <a:noFill/>
                  </a:rPr>
                  <a:t> </a:t>
                </a:r>
              </a:p>
            </p:txBody>
          </p:sp>
        </mc:Fallback>
      </mc:AlternateContent>
      <p:sp>
        <p:nvSpPr>
          <p:cNvPr id="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6"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6" name="文本框 25">
            <a:extLst>
              <a:ext uri="{FF2B5EF4-FFF2-40B4-BE49-F238E27FC236}">
                <a16:creationId xmlns:a16="http://schemas.microsoft.com/office/drawing/2014/main" id="{36D1FC4E-5A29-72E2-EE88-BEB8703C8F3D}"/>
              </a:ext>
            </a:extLst>
          </p:cNvPr>
          <p:cNvSpPr txBox="1"/>
          <p:nvPr/>
        </p:nvSpPr>
        <p:spPr>
          <a:xfrm>
            <a:off x="79200" y="842400"/>
            <a:ext cx="6350082" cy="1050865"/>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400" dirty="0">
                <a:latin typeface="Cambria" panose="02040503050406030204" pitchFamily="18" charset="0"/>
                <a:ea typeface="Cambria" panose="02040503050406030204" pitchFamily="18" charset="0"/>
              </a:rPr>
              <a:t>State-of-the-art</a:t>
            </a:r>
            <a:r>
              <a:rPr lang="zh-CN" altLang="en-US" sz="2400" dirty="0">
                <a:latin typeface="Cambria" panose="02040503050406030204" pitchFamily="18" charset="0"/>
                <a:ea typeface="Cambria" panose="02040503050406030204" pitchFamily="18" charset="0"/>
              </a:rPr>
              <a:t> </a:t>
            </a:r>
            <a:r>
              <a:rPr lang="en-US" altLang="zh-CN" sz="2400" dirty="0">
                <a:latin typeface="Cambria" panose="02040503050406030204" pitchFamily="18" charset="0"/>
                <a:ea typeface="Cambria" panose="02040503050406030204" pitchFamily="18" charset="0"/>
              </a:rPr>
              <a:t>solution:</a:t>
            </a:r>
            <a:r>
              <a:rPr lang="zh-CN" altLang="en-US"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HuFu</a:t>
            </a:r>
            <a:r>
              <a:rPr lang="en-US" altLang="zh-CN" sz="2400" dirty="0">
                <a:latin typeface="Cambria" panose="02040503050406030204" pitchFamily="18" charset="0"/>
                <a:ea typeface="Cambria" panose="02040503050406030204" pitchFamily="18" charset="0"/>
              </a:rPr>
              <a:t>-Ext</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range: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2</a:t>
            </a:r>
            <a:endParaRPr lang="en-US" altLang="zh-CN" sz="2000"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8AEE10-2E7D-1B98-C2AD-B75043CB2670}"/>
              </a:ext>
            </a:extLst>
          </p:cNvPr>
          <p:cNvSpPr txBox="1"/>
          <p:nvPr/>
        </p:nvSpPr>
        <p:spPr>
          <a:xfrm>
            <a:off x="504000" y="6259674"/>
            <a:ext cx="9823341" cy="335092"/>
          </a:xfrm>
          <a:prstGeom prst="rect">
            <a:avLst/>
          </a:prstGeom>
          <a:noFill/>
        </p:spPr>
        <p:txBody>
          <a:bodyPr wrap="square">
            <a:spAutoFit/>
          </a:bodyPr>
          <a:lstStyle/>
          <a:p>
            <a:pPr algn="just">
              <a:lnSpc>
                <a:spcPct val="150000"/>
              </a:lnSpc>
            </a:pPr>
            <a:r>
              <a:rPr lang="en-US" altLang="zh-CN" sz="1200" dirty="0" err="1">
                <a:solidFill>
                  <a:schemeClr val="bg1">
                    <a:lumMod val="50000"/>
                  </a:schemeClr>
                </a:solidFill>
                <a:latin typeface="Cambria" panose="02040503050406030204" pitchFamily="18" charset="0"/>
                <a:ea typeface="Cambria" panose="02040503050406030204" pitchFamily="18" charset="0"/>
              </a:rPr>
              <a:t>Yongxin</a:t>
            </a:r>
            <a:r>
              <a:rPr lang="en-US" altLang="zh-CN" sz="1200" dirty="0">
                <a:solidFill>
                  <a:schemeClr val="bg1">
                    <a:lumMod val="50000"/>
                  </a:schemeClr>
                </a:solidFill>
                <a:latin typeface="Cambria" panose="02040503050406030204" pitchFamily="18" charset="0"/>
                <a:ea typeface="Cambria" panose="02040503050406030204" pitchFamily="18" charset="0"/>
              </a:rPr>
              <a:t> Tong, et al. 2022. Hu-Fu: efficient and secure spatial queries over data federation. PVLDB (2022), 1159–1172.</a:t>
            </a:r>
          </a:p>
        </p:txBody>
      </p:sp>
      <p:sp>
        <p:nvSpPr>
          <p:cNvPr id="25" name="Google Shape;70;p14">
            <a:extLst>
              <a:ext uri="{FF2B5EF4-FFF2-40B4-BE49-F238E27FC236}">
                <a16:creationId xmlns:a16="http://schemas.microsoft.com/office/drawing/2014/main" id="{41E9768E-FA5E-3AC3-8EAA-CD94D4E61862}"/>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8" name="Google Shape;70;p14">
            <a:extLst>
              <a:ext uri="{FF2B5EF4-FFF2-40B4-BE49-F238E27FC236}">
                <a16:creationId xmlns:a16="http://schemas.microsoft.com/office/drawing/2014/main" id="{DD931459-4E43-FB34-D3B0-E362009E870D}"/>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Prior Work</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11</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mc:AlternateContent xmlns:mc="http://schemas.openxmlformats.org/markup-compatibility/2006" xmlns:a14="http://schemas.microsoft.com/office/drawing/2010/main">
        <mc:Choice Requires="a14">
          <p:sp>
            <p:nvSpPr>
              <p:cNvPr id="3" name="文本框 2"/>
              <p:cNvSpPr txBox="1"/>
              <p:nvPr/>
            </p:nvSpPr>
            <p:spPr>
              <a:xfrm>
                <a:off x="612000" y="720000"/>
                <a:ext cx="10802234" cy="4182492"/>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Summary</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Communication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p>
              <a:p>
                <a:pPr marL="1257300" lvl="2" indent="-342900">
                  <a:buFont typeface="Arial" panose="020B0604020202090204" pitchFamily="34" charset="0"/>
                  <a:buChar char="•"/>
                </a:pP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𝑂</m:t>
                    </m:r>
                    <m:r>
                      <a:rPr lang="en-US" altLang="zh-CN" sz="2000" b="0" i="1" smtClean="0">
                        <a:latin typeface="Cambria Math" panose="02040503050406030204" pitchFamily="18" charset="0"/>
                        <a:ea typeface="Cambria" panose="02040503050406030204" pitchFamily="18" charset="0"/>
                      </a:rPr>
                      <m:t>(</m:t>
                    </m:r>
                    <m:r>
                      <m:rPr>
                        <m:sty m:val="p"/>
                      </m:rPr>
                      <a:rPr lang="en-US" altLang="zh-CN" sz="2000" b="0" i="1" smtClean="0">
                        <a:latin typeface="Cambria Math" panose="02040503050406030204" pitchFamily="18" charset="0"/>
                        <a:ea typeface="Cambria" panose="02040503050406030204" pitchFamily="18" charset="0"/>
                      </a:rPr>
                      <m:t>log</m:t>
                    </m:r>
                    <m:r>
                      <a:rPr lang="en-US" altLang="zh-CN" sz="2000" b="0" i="1" smtClean="0">
                        <a:latin typeface="Cambria Math" panose="02040503050406030204" pitchFamily="18" charset="0"/>
                        <a:ea typeface="Cambria" panose="02040503050406030204" pitchFamily="18" charset="0"/>
                      </a:rPr>
                      <m:t>(</m:t>
                    </m:r>
                    <m:r>
                      <a:rPr lang="en-US" altLang="zh-CN" sz="2000" b="0" i="1" smtClean="0">
                        <a:latin typeface="Cambria Math" panose="02040503050406030204" pitchFamily="18" charset="0"/>
                        <a:ea typeface="Cambria" panose="02040503050406030204" pitchFamily="18" charset="0"/>
                      </a:rPr>
                      <m:t>𝑢</m:t>
                    </m:r>
                    <m:r>
                      <a:rPr lang="en-US" altLang="zh-CN" sz="2000" b="0" i="1" smtClean="0">
                        <a:latin typeface="Cambria Math" panose="02040503050406030204" pitchFamily="18" charset="0"/>
                        <a:ea typeface="Cambria" panose="02040503050406030204" pitchFamily="18" charset="0"/>
                      </a:rPr>
                      <m:t>))</m:t>
                    </m:r>
                  </m:oMath>
                </a14:m>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between</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broker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and</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r>
                  <a:rPr lang="zh-CN" altLang="en-US" sz="2000" i="1" dirty="0">
                    <a:latin typeface="Cambria" panose="02040503050406030204" pitchFamily="18" charset="0"/>
                    <a:ea typeface="Cambria" panose="02040503050406030204" pitchFamily="18" charset="0"/>
                  </a:rPr>
                  <a:t> </a:t>
                </a:r>
                <a14:m>
                  <m:oMath xmlns:m="http://schemas.openxmlformats.org/officeDocument/2006/math">
                    <m:r>
                      <a:rPr lang="en-US" altLang="zh-CN" sz="2000" i="1">
                        <a:latin typeface="Cambria Math" panose="02040503050406030204" pitchFamily="18" charset="0"/>
                        <a:ea typeface="Cambria" panose="02040503050406030204" pitchFamily="18" charset="0"/>
                      </a:rPr>
                      <m:t>𝑢</m:t>
                    </m:r>
                  </m:oMath>
                </a14:m>
                <a:r>
                  <a:rPr lang="zh-CN" altLang="en-US" sz="2000" i="1"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the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initial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range</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endParaRPr lang="en-US" altLang="zh-CN" sz="2000" i="1" dirty="0">
                  <a:latin typeface="Cambria" panose="02040503050406030204" pitchFamily="18" charset="0"/>
                  <a:ea typeface="Cambria" panose="02040503050406030204" pitchFamily="18" charset="0"/>
                </a:endParaRPr>
              </a:p>
              <a:p>
                <a:pPr marL="1257300" lvl="2" indent="-342900">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In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the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worst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case,</a:t>
                </a:r>
                <a:r>
                  <a:rPr lang="zh-CN" altLang="en-US" sz="2000" dirty="0">
                    <a:latin typeface="Cambria" panose="02040503050406030204" pitchFamily="18" charset="0"/>
                    <a:ea typeface="Cambria" panose="02040503050406030204" pitchFamily="18" charset="0"/>
                  </a:rPr>
                  <a:t>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𝑂</m:t>
                    </m:r>
                    <m:d>
                      <m:dPr>
                        <m:ctrlPr>
                          <a:rPr lang="en-US" altLang="zh-CN" sz="2000" b="0" i="1" smtClean="0">
                            <a:latin typeface="Cambria Math" panose="02040503050406030204" pitchFamily="18" charset="0"/>
                            <a:ea typeface="Cambria" panose="02040503050406030204" pitchFamily="18" charset="0"/>
                          </a:rPr>
                        </m:ctrlPr>
                      </m:dPr>
                      <m:e>
                        <m:r>
                          <a:rPr lang="en-US" altLang="zh-CN" sz="2000" b="0" i="1" smtClean="0">
                            <a:latin typeface="Cambria Math" panose="02040503050406030204" pitchFamily="18" charset="0"/>
                            <a:ea typeface="Cambria" panose="02040503050406030204" pitchFamily="18" charset="0"/>
                          </a:rPr>
                          <m:t>𝑚</m:t>
                        </m:r>
                        <m:r>
                          <a:rPr lang="en-US" altLang="zh-CN" sz="2000" b="0" i="1" smtClean="0">
                            <a:latin typeface="Cambria Math" panose="02040503050406030204" pitchFamily="18" charset="0"/>
                            <a:ea typeface="Cambria" panose="02040503050406030204" pitchFamily="18" charset="0"/>
                          </a:rPr>
                          <m:t>⋅</m:t>
                        </m:r>
                        <m:r>
                          <a:rPr lang="en-US" altLang="zh-CN" sz="2000" b="0" i="1" smtClean="0">
                            <a:latin typeface="Cambria Math" panose="02040503050406030204" pitchFamily="18" charset="0"/>
                            <a:ea typeface="Cambria" panose="02040503050406030204" pitchFamily="18" charset="0"/>
                          </a:rPr>
                          <m:t>𝑘</m:t>
                        </m:r>
                      </m:e>
                    </m:d>
                    <m:r>
                      <a:rPr lang="en-US" altLang="zh-CN" sz="2000" b="0" i="1" smtClean="0">
                        <a:latin typeface="Cambria Math" panose="02040503050406030204" pitchFamily="18" charset="0"/>
                        <a:ea typeface="Cambria" panose="02040503050406030204" pitchFamily="18" charset="0"/>
                      </a:rPr>
                      <m:t>,</m:t>
                    </m:r>
                    <m:r>
                      <a:rPr lang="zh-CN" altLang="en-US" sz="2000" b="0" i="1" smtClean="0">
                        <a:latin typeface="Cambria Math" panose="02040503050406030204" pitchFamily="18" charset="0"/>
                        <a:ea typeface="Cambria" panose="02040503050406030204" pitchFamily="18" charset="0"/>
                      </a:rPr>
                      <m:t> </m:t>
                    </m:r>
                    <m:r>
                      <a:rPr lang="en-US" altLang="zh-CN" sz="2000" b="0" i="1" smtClean="0">
                        <a:latin typeface="Cambria Math" panose="02040503050406030204" pitchFamily="18" charset="0"/>
                        <a:ea typeface="Cambria" panose="02040503050406030204" pitchFamily="18" charset="0"/>
                      </a:rPr>
                      <m:t>𝑚</m:t>
                    </m:r>
                  </m:oMath>
                </a14:m>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the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number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of</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p>
              <a:p>
                <a:pPr marL="742950" lvl="1" indent="-285750">
                  <a:lnSpc>
                    <a:spcPct val="150000"/>
                  </a:lnSpc>
                  <a:buFont typeface="Wingdings" panose="05000000000000000000" pitchFamily="2" charset="2"/>
                  <a:buChar char="Ø"/>
                </a:pPr>
                <a:r>
                  <a:rPr lang="en-US" altLang="zh-CN" sz="2000" dirty="0">
                    <a:solidFill>
                      <a:srgbClr val="FF0000"/>
                    </a:solidFill>
                    <a:latin typeface="Cambria" panose="02040503050406030204" pitchFamily="18" charset="0"/>
                    <a:ea typeface="Cambria" panose="02040503050406030204" pitchFamily="18" charset="0"/>
                  </a:rPr>
                  <a:t>Issues</a:t>
                </a:r>
              </a:p>
              <a:p>
                <a:pPr marL="1257300" lvl="2"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Hard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to</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find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proper</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initial</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search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range</a:t>
                </a:r>
              </a:p>
              <a:p>
                <a:pPr marL="1714500" lvl="3"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Bad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initial</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search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range will</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cause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high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communication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and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search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costs</a:t>
                </a:r>
              </a:p>
              <a:p>
                <a:pPr marL="1257300" lvl="2"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Leaking the search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radius of each round</a:t>
                </a:r>
              </a:p>
              <a:p>
                <a:pPr marL="1714500" lvl="3"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Unable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to</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provide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provable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privacy</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guarantee</a:t>
                </a:r>
                <a:endParaRPr lang="en-US" altLang="zh-CN" sz="2000" dirty="0">
                  <a:latin typeface="Cambria" panose="02040503050406030204" pitchFamily="18" charset="0"/>
                  <a:ea typeface="Cambria" panose="020405030504060302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12000" y="720000"/>
                <a:ext cx="10802234" cy="4182492"/>
              </a:xfrm>
              <a:prstGeom prst="rect">
                <a:avLst/>
              </a:prstGeom>
              <a:blipFill>
                <a:blip r:embed="rId3"/>
                <a:stretch>
                  <a:fillRect l="-1058" b="-1818"/>
                </a:stretch>
              </a:blipFill>
            </p:spPr>
            <p:txBody>
              <a:bodyPr/>
              <a:lstStyle/>
              <a:p>
                <a:r>
                  <a:rPr lang="zh-CN" altLang="en-US">
                    <a:noFill/>
                  </a:rPr>
                  <a:t> </a:t>
                </a:r>
              </a:p>
            </p:txBody>
          </p:sp>
        </mc:Fallback>
      </mc:AlternateContent>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4" name="Google Shape;70;p14">
            <a:extLst>
              <a:ext uri="{FF2B5EF4-FFF2-40B4-BE49-F238E27FC236}">
                <a16:creationId xmlns:a16="http://schemas.microsoft.com/office/drawing/2014/main" id="{25375F47-3FAC-3A25-972F-ED80A59F4E98}"/>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70;p14">
            <a:extLst>
              <a:ext uri="{FF2B5EF4-FFF2-40B4-BE49-F238E27FC236}">
                <a16:creationId xmlns:a16="http://schemas.microsoft.com/office/drawing/2014/main" id="{643549DD-D8EE-B74A-B621-855B474D1A2B}"/>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4" name="图片 3" descr="表格&#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2698" y="2336643"/>
            <a:ext cx="7566513" cy="2688103"/>
          </a:xfrm>
          <a:prstGeom prst="rect">
            <a:avLst/>
          </a:prstGeom>
        </p:spPr>
      </p:pic>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Observation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12</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1183657"/>
          </a:xfrm>
          <a:prstGeom prst="rect">
            <a:avLst/>
          </a:prstGeom>
          <a:noFill/>
        </p:spPr>
        <p:txBody>
          <a:bodyPr wrap="square" rtlCol="0">
            <a:spAutoFit/>
          </a:bodyPr>
          <a:lstStyle/>
          <a:p>
            <a:pPr marL="457200" indent="-457200">
              <a:lnSpc>
                <a:spcPct val="150000"/>
              </a:lnSpc>
              <a:buFont typeface="Wingdings" pitchFamily="2" charset="2"/>
              <a:buChar char="Ø"/>
            </a:pPr>
            <a:r>
              <a:rPr lang="en-US" altLang="zh-CN" sz="2800" dirty="0">
                <a:latin typeface="Cambria" panose="02040503050406030204" pitchFamily="18" charset="0"/>
                <a:ea typeface="Cambria" panose="02040503050406030204" pitchFamily="18" charset="0"/>
              </a:rPr>
              <a:t>What</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if</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the</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local</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search</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cost</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is</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high?</a:t>
            </a:r>
            <a:endParaRPr lang="en-US" altLang="zh-CN" sz="2800" b="1" dirty="0">
              <a:solidFill>
                <a:srgbClr val="6780BF"/>
              </a:solidFill>
              <a:latin typeface="Cambria" panose="02040503050406030204" pitchFamily="18" charset="0"/>
              <a:ea typeface="Cambria" panose="02040503050406030204" pitchFamily="18" charset="0"/>
            </a:endParaRPr>
          </a:p>
          <a:p>
            <a:pPr marL="800100" lvl="1" indent="-342900">
              <a:lnSpc>
                <a:spcPct val="150000"/>
              </a:lnSpc>
              <a:buFont typeface="Arial" panose="020B0604020202020204" pitchFamily="34" charset="0"/>
              <a:buChar char="•"/>
            </a:pPr>
            <a:r>
              <a:rPr lang="en-US" altLang="zh-CN" sz="2200" dirty="0">
                <a:latin typeface="Cambria" panose="02040503050406030204" pitchFamily="18" charset="0"/>
                <a:ea typeface="Cambria" panose="02040503050406030204" pitchFamily="18" charset="0"/>
              </a:rPr>
              <a:t>E.g., edit distance of graph and sequence</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sp>
        <p:nvSpPr>
          <p:cNvPr id="5" name="文本框 4"/>
          <p:cNvSpPr txBox="1"/>
          <p:nvPr/>
        </p:nvSpPr>
        <p:spPr>
          <a:xfrm>
            <a:off x="3665450" y="5301256"/>
            <a:ext cx="4861011" cy="400110"/>
          </a:xfrm>
          <a:prstGeom prst="rect">
            <a:avLst/>
          </a:prstGeom>
          <a:noFill/>
        </p:spPr>
        <p:txBody>
          <a:bodyPr wrap="none" rtlCol="0">
            <a:spAutoFit/>
          </a:bodyPr>
          <a:lstStyle/>
          <a:p>
            <a:r>
              <a:rPr lang="en-US" altLang="zh-CN" sz="2000" dirty="0">
                <a:solidFill>
                  <a:srgbClr val="FF0000"/>
                </a:solidFill>
                <a:latin typeface="Cambria" panose="02040503050406030204" pitchFamily="18" charset="0"/>
                <a:ea typeface="Cambria" panose="02040503050406030204" pitchFamily="18" charset="0"/>
              </a:rPr>
              <a:t>Local</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search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cost</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dominates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the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query</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cost</a:t>
            </a:r>
            <a:endParaRPr kumimoji="1" lang="zh-CN" altLang="en-US" sz="2000" dirty="0">
              <a:solidFill>
                <a:srgbClr val="FF0000"/>
              </a:solidFill>
            </a:endParaRP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8"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0;p14">
            <a:extLst>
              <a:ext uri="{FF2B5EF4-FFF2-40B4-BE49-F238E27FC236}">
                <a16:creationId xmlns:a16="http://schemas.microsoft.com/office/drawing/2014/main" id="{9D22CA67-3CFB-E578-D610-83911BC3CAA2}"/>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70;p14">
            <a:extLst>
              <a:ext uri="{FF2B5EF4-FFF2-40B4-BE49-F238E27FC236}">
                <a16:creationId xmlns:a16="http://schemas.microsoft.com/office/drawing/2014/main" id="{7E246679-0B83-40BC-E383-59C835FAF30A}"/>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4" name="圆角矩形 13">
            <a:extLst>
              <a:ext uri="{FF2B5EF4-FFF2-40B4-BE49-F238E27FC236}">
                <a16:creationId xmlns:a16="http://schemas.microsoft.com/office/drawing/2014/main" id="{A9153C62-DC86-0F3C-7432-437E2DF41B16}"/>
              </a:ext>
            </a:extLst>
          </p:cNvPr>
          <p:cNvSpPr/>
          <p:nvPr/>
        </p:nvSpPr>
        <p:spPr>
          <a:xfrm>
            <a:off x="3817114" y="3137463"/>
            <a:ext cx="1371600" cy="1788459"/>
          </a:xfrm>
          <a:prstGeom prst="round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a16="http://schemas.microsoft.com/office/drawing/2014/main" id="{D606E69F-6A02-0949-0D30-DC62079C98B0}"/>
              </a:ext>
            </a:extLst>
          </p:cNvPr>
          <p:cNvSpPr/>
          <p:nvPr/>
        </p:nvSpPr>
        <p:spPr>
          <a:xfrm>
            <a:off x="6801854" y="3137463"/>
            <a:ext cx="1371600" cy="1788459"/>
          </a:xfrm>
          <a:prstGeom prst="round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Observation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13</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mc:AlternateContent xmlns:mc="http://schemas.openxmlformats.org/markup-compatibility/2006" xmlns:a14="http://schemas.microsoft.com/office/drawing/2010/main">
        <mc:Choice Requires="a14">
          <p:sp>
            <p:nvSpPr>
              <p:cNvPr id="2" name="文本框 1"/>
              <p:cNvSpPr txBox="1"/>
              <p:nvPr/>
            </p:nvSpPr>
            <p:spPr>
              <a:xfrm>
                <a:off x="4981578" y="2565510"/>
                <a:ext cx="268620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b="0" i="0" smtClean="0">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4981578" y="2565510"/>
                <a:ext cx="2686209" cy="369332"/>
              </a:xfrm>
              <a:prstGeom prst="rect">
                <a:avLst/>
              </a:prstGeom>
              <a:blipFill>
                <a:blip r:embed="rId3"/>
                <a:stretch>
                  <a:fillRect b="-20690"/>
                </a:stretch>
              </a:blipFill>
            </p:spPr>
            <p:txBody>
              <a:bodyPr/>
              <a:lstStyle/>
              <a:p>
                <a:r>
                  <a:rPr lang="zh-CN" altLang="en-US">
                    <a:noFill/>
                  </a:rPr>
                  <a:t> </a:t>
                </a:r>
              </a:p>
            </p:txBody>
          </p:sp>
        </mc:Fallback>
      </mc:AlternateContent>
      <p:pic>
        <p:nvPicPr>
          <p:cNvPr id="6" name="图形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10910" y="3097619"/>
            <a:ext cx="908188" cy="908188"/>
          </a:xfrm>
          <a:prstGeom prst="rect">
            <a:avLst/>
          </a:prstGeom>
        </p:spPr>
      </p:pic>
      <p:pic>
        <p:nvPicPr>
          <p:cNvPr id="7" name="图形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4744" y="4395776"/>
            <a:ext cx="908188" cy="908188"/>
          </a:xfrm>
          <a:prstGeom prst="rect">
            <a:avLst/>
          </a:prstGeom>
        </p:spPr>
      </p:pic>
      <p:pic>
        <p:nvPicPr>
          <p:cNvPr id="8" name="图形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8123" y="4378346"/>
            <a:ext cx="908188" cy="908188"/>
          </a:xfrm>
          <a:prstGeom prst="rect">
            <a:avLst/>
          </a:prstGeom>
        </p:spPr>
      </p:pic>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3938695" y="4289929"/>
              <a:ext cx="2085766"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6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508723352"/>
                  </p:ext>
                </p:extLst>
              </p:nvPr>
            </p:nvGraphicFramePr>
            <p:xfrm>
              <a:off x="3938695" y="4289929"/>
              <a:ext cx="2085766"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69">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855" t="-121739" r="-41880" b="-23913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855" t="-231818" r="-41880" b="-1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l="-855" t="-317391" r="-41880" b="-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nvGraphicFramePr>
            <p:xfrm>
              <a:off x="5784090" y="2984023"/>
              <a:ext cx="2085767"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7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3" name="表格 12"/>
              <p:cNvGraphicFramePr>
                <a:graphicFrameLocks noGrp="1"/>
              </p:cNvGraphicFramePr>
              <p:nvPr>
                <p:extLst>
                  <p:ext uri="{D42A27DB-BD31-4B8C-83A1-F6EECF244321}">
                    <p14:modId xmlns:p14="http://schemas.microsoft.com/office/powerpoint/2010/main" val="2793320680"/>
                  </p:ext>
                </p:extLst>
              </p:nvPr>
            </p:nvGraphicFramePr>
            <p:xfrm>
              <a:off x="5784090" y="2984023"/>
              <a:ext cx="2085767"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70">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855" t="-121739" r="-42735" b="-2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855" t="-231818" r="-42735" b="-154545"/>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855" t="-317391" r="-42735" b="-47826"/>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4" name="表格 13"/>
              <p:cNvGraphicFramePr>
                <a:graphicFrameLocks noGrp="1"/>
              </p:cNvGraphicFramePr>
              <p:nvPr/>
            </p:nvGraphicFramePr>
            <p:xfrm>
              <a:off x="7212818" y="4282180"/>
              <a:ext cx="2062110" cy="1135380"/>
            </p:xfrm>
            <a:graphic>
              <a:graphicData uri="http://schemas.openxmlformats.org/drawingml/2006/table">
                <a:tbl>
                  <a:tblPr>
                    <a:tableStyleId>{9D7B26C5-4107-4FEC-AEDC-1716B250A1EF}</a:tableStyleId>
                  </a:tblPr>
                  <a:tblGrid>
                    <a:gridCol w="1440801">
                      <a:extLst>
                        <a:ext uri="{9D8B030D-6E8A-4147-A177-3AD203B41FA5}">
                          <a16:colId xmlns:a16="http://schemas.microsoft.com/office/drawing/2014/main" val="20000"/>
                        </a:ext>
                      </a:extLst>
                    </a:gridCol>
                    <a:gridCol w="62130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4" name="表格 13"/>
              <p:cNvGraphicFramePr>
                <a:graphicFrameLocks noGrp="1"/>
              </p:cNvGraphicFramePr>
              <p:nvPr>
                <p:extLst>
                  <p:ext uri="{D42A27DB-BD31-4B8C-83A1-F6EECF244321}">
                    <p14:modId xmlns:p14="http://schemas.microsoft.com/office/powerpoint/2010/main" val="461935277"/>
                  </p:ext>
                </p:extLst>
              </p:nvPr>
            </p:nvGraphicFramePr>
            <p:xfrm>
              <a:off x="7212818" y="4282180"/>
              <a:ext cx="2062110" cy="1135380"/>
            </p:xfrm>
            <a:graphic>
              <a:graphicData uri="http://schemas.openxmlformats.org/drawingml/2006/table">
                <a:tbl>
                  <a:tblPr>
                    <a:tableStyleId>{9D7B26C5-4107-4FEC-AEDC-1716B250A1EF}</a:tableStyleId>
                  </a:tblPr>
                  <a:tblGrid>
                    <a:gridCol w="1440801">
                      <a:extLst>
                        <a:ext uri="{9D8B030D-6E8A-4147-A177-3AD203B41FA5}">
                          <a16:colId xmlns:a16="http://schemas.microsoft.com/office/drawing/2014/main" val="20000"/>
                        </a:ext>
                      </a:extLst>
                    </a:gridCol>
                    <a:gridCol w="621309">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127273" r="-43478" b="-254545"/>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217391" r="-43478" b="-1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1818" r="-43478" b="-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
        <p:nvSpPr>
          <p:cNvPr id="15" name="圆角矩形 14"/>
          <p:cNvSpPr/>
          <p:nvPr/>
        </p:nvSpPr>
        <p:spPr>
          <a:xfrm>
            <a:off x="2827509" y="2518197"/>
            <a:ext cx="6744095" cy="3149353"/>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 name="圆角矩形 15"/>
          <p:cNvSpPr/>
          <p:nvPr/>
        </p:nvSpPr>
        <p:spPr>
          <a:xfrm>
            <a:off x="3866160" y="4889642"/>
            <a:ext cx="2230835" cy="597862"/>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0"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5" name="文本框 24">
            <a:extLst>
              <a:ext uri="{FF2B5EF4-FFF2-40B4-BE49-F238E27FC236}">
                <a16:creationId xmlns:a16="http://schemas.microsoft.com/office/drawing/2014/main" id="{1455DC2D-4C78-5EFD-0680-727AF33DE267}"/>
              </a:ext>
            </a:extLst>
          </p:cNvPr>
          <p:cNvSpPr txBox="1"/>
          <p:nvPr/>
        </p:nvSpPr>
        <p:spPr>
          <a:xfrm>
            <a:off x="612000" y="720000"/>
            <a:ext cx="10802234" cy="1143198"/>
          </a:xfrm>
          <a:prstGeom prst="rect">
            <a:avLst/>
          </a:prstGeom>
          <a:noFill/>
        </p:spPr>
        <p:txBody>
          <a:bodyPr wrap="square" rtlCol="0">
            <a:spAutoFit/>
          </a:bodyPr>
          <a:lstStyle/>
          <a:p>
            <a:pPr marL="457200" indent="-457200">
              <a:lnSpc>
                <a:spcPct val="150000"/>
              </a:lnSpc>
              <a:buFont typeface="Wingdings" pitchFamily="2" charset="2"/>
              <a:buChar char="Ø"/>
            </a:pPr>
            <a:r>
              <a:rPr lang="en-US" altLang="zh-CN" sz="2800" dirty="0">
                <a:latin typeface="Cambria" panose="02040503050406030204" pitchFamily="18" charset="0"/>
                <a:ea typeface="Cambria" panose="02040503050406030204" pitchFamily="18" charset="0"/>
              </a:rPr>
              <a:t>Can we reduce local computation?</a:t>
            </a:r>
          </a:p>
          <a:p>
            <a:pPr marL="914400" lvl="1" indent="-457200">
              <a:lnSpc>
                <a:spcPct val="150000"/>
              </a:lnSpc>
              <a:buFont typeface="Arial" panose="020B0604020202020204" pitchFamily="34" charset="0"/>
              <a:buChar char="•"/>
            </a:pPr>
            <a:r>
              <a:rPr lang="en-US" altLang="zh-CN" sz="2000" dirty="0">
                <a:latin typeface="Cambria" panose="02040503050406030204" pitchFamily="18" charset="0"/>
                <a:ea typeface="Cambria" panose="02040503050406030204" pitchFamily="18" charset="0"/>
              </a:rPr>
              <a:t>Only let data providers compute the number of local results they need to provide</a:t>
            </a:r>
          </a:p>
        </p:txBody>
      </p:sp>
      <p:sp>
        <p:nvSpPr>
          <p:cNvPr id="3" name="Google Shape;70;p14">
            <a:extLst>
              <a:ext uri="{FF2B5EF4-FFF2-40B4-BE49-F238E27FC236}">
                <a16:creationId xmlns:a16="http://schemas.microsoft.com/office/drawing/2014/main" id="{C9805E39-8F26-93AB-03E3-ED294C7A816F}"/>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4" name="Google Shape;70;p14">
            <a:extLst>
              <a:ext uri="{FF2B5EF4-FFF2-40B4-BE49-F238E27FC236}">
                <a16:creationId xmlns:a16="http://schemas.microsoft.com/office/drawing/2014/main" id="{C2F1605B-BFB5-1460-E103-EDF77E442899}"/>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Observation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14</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2775503"/>
          </a:xfrm>
          <a:prstGeom prst="rect">
            <a:avLst/>
          </a:prstGeom>
          <a:noFill/>
        </p:spPr>
        <p:txBody>
          <a:bodyPr wrap="square" rtlCol="0">
            <a:spAutoFit/>
          </a:bodyPr>
          <a:lstStyle/>
          <a:p>
            <a:pPr marL="457200" indent="-457200">
              <a:lnSpc>
                <a:spcPct val="150000"/>
              </a:lnSpc>
              <a:buFont typeface="Wingdings" pitchFamily="2" charset="2"/>
              <a:buChar char="Ø"/>
            </a:pPr>
            <a:r>
              <a:rPr lang="en-US" altLang="zh-CN" sz="2800" dirty="0">
                <a:latin typeface="Cambria" panose="02040503050406030204" pitchFamily="18" charset="0"/>
                <a:ea typeface="Cambria" panose="02040503050406030204" pitchFamily="18" charset="0"/>
              </a:rPr>
              <a:t>Obtain possible distribution of query results</a:t>
            </a:r>
          </a:p>
          <a:p>
            <a:pPr marL="742950" lvl="1" indent="-285750">
              <a:lnSpc>
                <a:spcPct val="150000"/>
              </a:lnSpc>
              <a:buFont typeface="Wingdings" panose="05000000000000000000" pitchFamily="2" charset="2"/>
              <a:buChar char="Ø"/>
            </a:pPr>
            <a:r>
              <a:rPr lang="en-US" altLang="zh-CN" sz="2400" dirty="0">
                <a:latin typeface="Cambria" panose="02040503050406030204" pitchFamily="18" charset="0"/>
                <a:ea typeface="Cambria" panose="02040503050406030204" pitchFamily="18" charset="0"/>
              </a:rPr>
              <a:t>Inspired</a:t>
            </a:r>
            <a:r>
              <a:rPr lang="zh-CN" altLang="en-US" sz="2400" dirty="0">
                <a:latin typeface="Cambria" panose="02040503050406030204" pitchFamily="18" charset="0"/>
                <a:ea typeface="Cambria" panose="02040503050406030204" pitchFamily="18" charset="0"/>
              </a:rPr>
              <a:t> </a:t>
            </a:r>
            <a:r>
              <a:rPr lang="en-US" altLang="zh-CN" sz="2400" dirty="0">
                <a:latin typeface="Cambria" panose="02040503050406030204" pitchFamily="18" charset="0"/>
                <a:ea typeface="Cambria" panose="02040503050406030204" pitchFamily="18" charset="0"/>
              </a:rPr>
              <a:t>by</a:t>
            </a:r>
            <a:r>
              <a:rPr lang="zh-CN" altLang="en-US" sz="2400" dirty="0">
                <a:latin typeface="Cambria" panose="02040503050406030204" pitchFamily="18" charset="0"/>
                <a:ea typeface="Cambria" panose="02040503050406030204" pitchFamily="18" charset="0"/>
              </a:rPr>
              <a:t> </a:t>
            </a:r>
            <a:r>
              <a:rPr lang="en-US" altLang="zh-CN" sz="2400" dirty="0">
                <a:solidFill>
                  <a:prstClr val="black"/>
                </a:solidFill>
                <a:latin typeface="Times-Roman"/>
              </a:rPr>
              <a:t>the filtering-and-verification paradig</a:t>
            </a:r>
            <a:r>
              <a:rPr lang="en-US" altLang="zh-CN" sz="2400" dirty="0">
                <a:solidFill>
                  <a:prstClr val="black"/>
                </a:solidFill>
                <a:latin typeface="Cambria" panose="02040503050406030204" pitchFamily="18" charset="0"/>
              </a:rPr>
              <a:t>m</a:t>
            </a:r>
            <a:endParaRPr lang="en-US" altLang="zh-CN" sz="2400" dirty="0">
              <a:latin typeface="Cambria" panose="02040503050406030204" pitchFamily="18" charset="0"/>
              <a:ea typeface="Cambria" panose="02040503050406030204" pitchFamily="18" charset="0"/>
            </a:endParaRPr>
          </a:p>
          <a:p>
            <a:pPr marL="1257300" lvl="2" indent="-342900">
              <a:lnSpc>
                <a:spcPct val="13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Lower-bound (LB)</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distance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used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for</a:t>
            </a:r>
            <a:r>
              <a:rPr lang="zh-CN" altLang="en-US" sz="2000" dirty="0">
                <a:latin typeface="Cambria" panose="02040503050406030204" pitchFamily="18" charset="0"/>
                <a:ea typeface="Cambria" panose="02040503050406030204" pitchFamily="18" charset="0"/>
              </a:rPr>
              <a:t> </a:t>
            </a:r>
            <a:r>
              <a:rPr lang="en-US" altLang="zh-CN" sz="2000" dirty="0">
                <a:solidFill>
                  <a:prstClr val="black"/>
                </a:solidFill>
                <a:latin typeface="Times-Roman"/>
              </a:rPr>
              <a:t>filtering</a:t>
            </a:r>
            <a:r>
              <a:rPr lang="zh-CN" altLang="en-US" sz="2000" dirty="0">
                <a:solidFill>
                  <a:prstClr val="black"/>
                </a:solidFill>
                <a:latin typeface="Times-Roman"/>
              </a:rPr>
              <a:t> </a:t>
            </a:r>
            <a:r>
              <a:rPr lang="en-US" altLang="zh-CN" sz="2000" dirty="0">
                <a:solidFill>
                  <a:prstClr val="black"/>
                </a:solidFill>
                <a:latin typeface="Times-Roman"/>
              </a:rPr>
              <a:t>can</a:t>
            </a:r>
            <a:r>
              <a:rPr lang="zh-CN" altLang="en-US" sz="2000" dirty="0">
                <a:solidFill>
                  <a:prstClr val="black"/>
                </a:solidFill>
                <a:latin typeface="Times-Roman"/>
              </a:rPr>
              <a:t> </a:t>
            </a:r>
            <a:r>
              <a:rPr lang="en-US" altLang="zh-CN" sz="2000" dirty="0">
                <a:solidFill>
                  <a:prstClr val="black"/>
                </a:solidFill>
                <a:latin typeface="Times-Roman"/>
              </a:rPr>
              <a:t>be considered</a:t>
            </a:r>
            <a:r>
              <a:rPr lang="zh-CN" altLang="en-US" sz="2000" dirty="0">
                <a:solidFill>
                  <a:prstClr val="black"/>
                </a:solidFill>
                <a:latin typeface="Times-Roman"/>
              </a:rPr>
              <a:t> </a:t>
            </a:r>
            <a:r>
              <a:rPr lang="en-US" altLang="zh-CN" sz="2000" dirty="0">
                <a:solidFill>
                  <a:prstClr val="black"/>
                </a:solidFill>
                <a:latin typeface="Times-Roman"/>
              </a:rPr>
              <a:t>as</a:t>
            </a:r>
            <a:r>
              <a:rPr lang="zh-CN" altLang="en-US" sz="2000" dirty="0">
                <a:solidFill>
                  <a:prstClr val="black"/>
                </a:solidFill>
                <a:latin typeface="Times-Roman"/>
              </a:rPr>
              <a:t> </a:t>
            </a:r>
            <a:r>
              <a:rPr lang="en-US" altLang="zh-CN" sz="2000" dirty="0">
                <a:solidFill>
                  <a:prstClr val="black"/>
                </a:solidFill>
                <a:latin typeface="Times-Roman"/>
              </a:rPr>
              <a:t>a</a:t>
            </a:r>
            <a:r>
              <a:rPr lang="zh-CN" altLang="en-US" sz="2000" dirty="0">
                <a:solidFill>
                  <a:prstClr val="black"/>
                </a:solidFill>
                <a:latin typeface="Times-Roman"/>
              </a:rPr>
              <a:t> </a:t>
            </a:r>
            <a:r>
              <a:rPr lang="en-US" altLang="zh-CN" sz="2000" dirty="0">
                <a:solidFill>
                  <a:prstClr val="black"/>
                </a:solidFill>
                <a:latin typeface="Times-Roman"/>
              </a:rPr>
              <a:t>rough</a:t>
            </a:r>
            <a:r>
              <a:rPr lang="zh-CN" altLang="en-US" sz="2000" dirty="0">
                <a:solidFill>
                  <a:prstClr val="black"/>
                </a:solidFill>
                <a:latin typeface="Times-Roman"/>
              </a:rPr>
              <a:t> </a:t>
            </a:r>
            <a:r>
              <a:rPr lang="en-US" altLang="zh-CN" sz="2000" dirty="0">
                <a:solidFill>
                  <a:prstClr val="black"/>
                </a:solidFill>
                <a:latin typeface="Times-Roman"/>
              </a:rPr>
              <a:t>distance</a:t>
            </a:r>
          </a:p>
          <a:p>
            <a:pPr marL="1257300" lvl="2" indent="-342900">
              <a:lnSpc>
                <a:spcPct val="130000"/>
              </a:lnSpc>
              <a:buFont typeface="Arial" panose="020B0604020202090204" pitchFamily="34" charset="0"/>
              <a:buChar char="•"/>
            </a:pPr>
            <a:r>
              <a:rPr lang="en-US" altLang="zh-CN" sz="2000" dirty="0">
                <a:solidFill>
                  <a:prstClr val="black"/>
                </a:solidFill>
                <a:latin typeface="Times-Roman"/>
                <a:ea typeface="Cambria" panose="02040503050406030204" pitchFamily="18" charset="0"/>
              </a:rPr>
              <a:t>Find</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top-k</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LB distances of the query point</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is</a:t>
            </a:r>
            <a:r>
              <a:rPr lang="zh-CN" altLang="en-US" sz="2000" dirty="0">
                <a:solidFill>
                  <a:prstClr val="black"/>
                </a:solidFill>
                <a:latin typeface="Times-Roman"/>
                <a:ea typeface="Cambria" panose="02040503050406030204" pitchFamily="18" charset="0"/>
              </a:rPr>
              <a:t> </a:t>
            </a:r>
            <a:r>
              <a:rPr lang="en-US" altLang="zh-CN" sz="2000" dirty="0">
                <a:solidFill>
                  <a:srgbClr val="00B050"/>
                </a:solidFill>
                <a:latin typeface="Times-Roman"/>
                <a:ea typeface="Cambria" panose="02040503050406030204" pitchFamily="18" charset="0"/>
              </a:rPr>
              <a:t>much faster </a:t>
            </a:r>
            <a:r>
              <a:rPr lang="en-US" altLang="zh-CN" sz="2000" dirty="0">
                <a:solidFill>
                  <a:prstClr val="black"/>
                </a:solidFill>
                <a:latin typeface="Times-Roman"/>
                <a:ea typeface="Cambria" panose="02040503050406030204" pitchFamily="18" charset="0"/>
              </a:rPr>
              <a:t>than</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finding</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exact</a:t>
            </a:r>
            <a:r>
              <a:rPr lang="zh-CN" altLang="en-US" sz="2000" dirty="0">
                <a:solidFill>
                  <a:prstClr val="black"/>
                </a:solidFill>
                <a:latin typeface="Times-Roman"/>
                <a:ea typeface="Cambria" panose="02040503050406030204" pitchFamily="18" charset="0"/>
              </a:rPr>
              <a:t> </a:t>
            </a:r>
            <a:r>
              <a:rPr lang="en-US" altLang="zh-CN" sz="2000" dirty="0">
                <a:solidFill>
                  <a:prstClr val="black"/>
                </a:solidFill>
                <a:latin typeface="Times-Roman"/>
                <a:ea typeface="Cambria" panose="02040503050406030204" pitchFamily="18" charset="0"/>
              </a:rPr>
              <a:t>top-k</a:t>
            </a:r>
            <a:endParaRPr lang="en-US" altLang="zh-CN" sz="2000" dirty="0">
              <a:solidFill>
                <a:prstClr val="black"/>
              </a:solidFill>
              <a:latin typeface="Cambria" panose="02040503050406030204" pitchFamily="18" charset="0"/>
              <a:ea typeface="Cambria" panose="02040503050406030204" pitchFamily="18" charset="0"/>
            </a:endParaRPr>
          </a:p>
          <a:p>
            <a:pPr marL="1714500" lvl="3" indent="-342900">
              <a:lnSpc>
                <a:spcPct val="130000"/>
              </a:lnSpc>
              <a:buFont typeface="Arial" panose="020B0604020202090204" pitchFamily="34" charset="0"/>
              <a:buChar char="•"/>
            </a:pPr>
            <a:r>
              <a:rPr lang="en-US" altLang="zh-CN" dirty="0">
                <a:solidFill>
                  <a:prstClr val="black"/>
                </a:solidFill>
                <a:latin typeface="Cambria" panose="02040503050406030204" pitchFamily="18" charset="0"/>
                <a:ea typeface="Cambria" panose="02040503050406030204" pitchFamily="18" charset="0"/>
              </a:rPr>
              <a:t>Graph</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prstClr val="black"/>
                </a:solidFill>
                <a:latin typeface="Cambria" panose="02040503050406030204" pitchFamily="18" charset="0"/>
                <a:ea typeface="Cambria" panose="02040503050406030204" pitchFamily="18" charset="0"/>
              </a:rPr>
              <a:t>(AIDS):</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srgbClr val="00B050"/>
                </a:solidFill>
                <a:latin typeface="Cambria" panose="02040503050406030204" pitchFamily="18" charset="0"/>
                <a:ea typeface="Cambria" panose="02040503050406030204" pitchFamily="18" charset="0"/>
              </a:rPr>
              <a:t>0.08s</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prstClr val="black"/>
                </a:solidFill>
                <a:latin typeface="Cambria" panose="02040503050406030204" pitchFamily="18" charset="0"/>
                <a:ea typeface="Cambria" panose="02040503050406030204" pitchFamily="18" charset="0"/>
              </a:rPr>
              <a:t>vs</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srgbClr val="FF0000"/>
                </a:solidFill>
                <a:latin typeface="Cambria" panose="02040503050406030204" pitchFamily="18" charset="0"/>
                <a:ea typeface="Cambria" panose="02040503050406030204" pitchFamily="18" charset="0"/>
              </a:rPr>
              <a:t>40.47s</a:t>
            </a:r>
          </a:p>
          <a:p>
            <a:pPr marL="1714500" lvl="3" indent="-342900">
              <a:lnSpc>
                <a:spcPct val="130000"/>
              </a:lnSpc>
              <a:buFont typeface="Arial" panose="020B0604020202090204" pitchFamily="34" charset="0"/>
              <a:buChar char="•"/>
            </a:pPr>
            <a:r>
              <a:rPr lang="en-US" altLang="zh-CN" dirty="0">
                <a:solidFill>
                  <a:prstClr val="black"/>
                </a:solidFill>
                <a:latin typeface="Cambria" panose="02040503050406030204" pitchFamily="18" charset="0"/>
                <a:ea typeface="Cambria" panose="02040503050406030204" pitchFamily="18" charset="0"/>
              </a:rPr>
              <a:t>Sequence</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prstClr val="black"/>
                </a:solidFill>
                <a:latin typeface="Cambria" panose="02040503050406030204" pitchFamily="18" charset="0"/>
                <a:ea typeface="Cambria" panose="02040503050406030204" pitchFamily="18" charset="0"/>
              </a:rPr>
              <a:t>(GENOME):</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srgbClr val="00B050"/>
                </a:solidFill>
                <a:latin typeface="Cambria" panose="02040503050406030204" pitchFamily="18" charset="0"/>
                <a:ea typeface="Cambria" panose="02040503050406030204" pitchFamily="18" charset="0"/>
              </a:rPr>
              <a:t>0.15s</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prstClr val="black"/>
                </a:solidFill>
                <a:latin typeface="Cambria" panose="02040503050406030204" pitchFamily="18" charset="0"/>
                <a:ea typeface="Cambria" panose="02040503050406030204" pitchFamily="18" charset="0"/>
              </a:rPr>
              <a:t>vs</a:t>
            </a:r>
            <a:r>
              <a:rPr lang="zh-CN" altLang="en-US" dirty="0">
                <a:solidFill>
                  <a:prstClr val="black"/>
                </a:solidFill>
                <a:latin typeface="Cambria" panose="02040503050406030204" pitchFamily="18" charset="0"/>
                <a:ea typeface="Cambria" panose="02040503050406030204" pitchFamily="18" charset="0"/>
              </a:rPr>
              <a:t> </a:t>
            </a:r>
            <a:r>
              <a:rPr lang="en-US" altLang="zh-CN" dirty="0">
                <a:solidFill>
                  <a:srgbClr val="FF0000"/>
                </a:solidFill>
                <a:latin typeface="Cambria" panose="02040503050406030204" pitchFamily="18" charset="0"/>
                <a:ea typeface="Cambria" panose="02040503050406030204" pitchFamily="18" charset="0"/>
              </a:rPr>
              <a:t>952.21s</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4" name="Google Shape;70;p14">
            <a:extLst>
              <a:ext uri="{FF2B5EF4-FFF2-40B4-BE49-F238E27FC236}">
                <a16:creationId xmlns:a16="http://schemas.microsoft.com/office/drawing/2014/main" id="{16A37529-3685-731A-6642-DC9C512366AB}"/>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70;p14">
            <a:extLst>
              <a:ext uri="{FF2B5EF4-FFF2-40B4-BE49-F238E27FC236}">
                <a16:creationId xmlns:a16="http://schemas.microsoft.com/office/drawing/2014/main" id="{46E79469-9305-FB9C-4D36-7FD91766C5B5}"/>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15</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2066528"/>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Distribution-Aware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Query </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Reducing local computation by a fast lower-bound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estimation round</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1:</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lower-bound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estimation </a:t>
            </a:r>
            <a:endParaRPr lang="en-US" altLang="zh-CN" sz="2000" dirty="0">
              <a:solidFill>
                <a:prstClr val="black"/>
              </a:solidFill>
              <a:latin typeface="Times-Roman"/>
            </a:endParaRPr>
          </a:p>
          <a:p>
            <a:pPr marL="1257300" lvl="2" indent="-342900">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 name="组合 1"/>
          <p:cNvGrpSpPr/>
          <p:nvPr/>
        </p:nvGrpSpPr>
        <p:grpSpPr>
          <a:xfrm>
            <a:off x="807665" y="3714894"/>
            <a:ext cx="959429" cy="1234686"/>
            <a:chOff x="612000" y="3429000"/>
            <a:chExt cx="1004692" cy="1292935"/>
          </a:xfrm>
        </p:grpSpPr>
        <p:pic>
          <p:nvPicPr>
            <p:cNvPr id="4" name="图形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5" name="文本框 4"/>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6" name="文本框 5"/>
              <p:cNvSpPr txBox="1"/>
              <p:nvPr/>
            </p:nvSpPr>
            <p:spPr>
              <a:xfrm>
                <a:off x="1863311" y="3811242"/>
                <a:ext cx="289282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863311" y="3811242"/>
                <a:ext cx="2892820" cy="369332"/>
              </a:xfrm>
              <a:prstGeom prst="rect">
                <a:avLst/>
              </a:prstGeom>
              <a:blipFill>
                <a:blip r:embed="rId5"/>
                <a:stretch>
                  <a:fillRect b="-20000"/>
                </a:stretch>
              </a:blipFill>
            </p:spPr>
            <p:txBody>
              <a:bodyPr/>
              <a:lstStyle/>
              <a:p>
                <a:r>
                  <a:rPr lang="zh-CN" altLang="en-US">
                    <a:noFill/>
                  </a:rPr>
                  <a:t> </a:t>
                </a:r>
              </a:p>
            </p:txBody>
          </p:sp>
        </mc:Fallback>
      </mc:AlternateContent>
      <p:cxnSp>
        <p:nvCxnSpPr>
          <p:cNvPr id="7" name="直线箭头连接符 6"/>
          <p:cNvCxnSpPr/>
          <p:nvPr/>
        </p:nvCxnSpPr>
        <p:spPr>
          <a:xfrm>
            <a:off x="1810557" y="4209355"/>
            <a:ext cx="27216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图形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7985" y="2593000"/>
            <a:ext cx="908188" cy="908188"/>
          </a:xfrm>
          <a:prstGeom prst="rect">
            <a:avLst/>
          </a:prstGeom>
        </p:spPr>
      </p:pic>
      <p:pic>
        <p:nvPicPr>
          <p:cNvPr id="10" name="图形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7985" y="3863305"/>
            <a:ext cx="908188" cy="908188"/>
          </a:xfrm>
          <a:prstGeom prst="rect">
            <a:avLst/>
          </a:prstGeom>
        </p:spPr>
      </p:pic>
      <p:pic>
        <p:nvPicPr>
          <p:cNvPr id="11" name="图形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76397" y="5118403"/>
            <a:ext cx="908188" cy="908188"/>
          </a:xfrm>
          <a:prstGeom prst="rect">
            <a:avLst/>
          </a:prstGeom>
        </p:spPr>
      </p:pic>
      <p:cxnSp>
        <p:nvCxnSpPr>
          <p:cNvPr id="13" name="直线箭头连接符 12"/>
          <p:cNvCxnSpPr/>
          <p:nvPr/>
        </p:nvCxnSpPr>
        <p:spPr>
          <a:xfrm>
            <a:off x="5640298" y="435212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5640298" y="456749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p:cNvCxnSpPr>
            <a:endCxn id="9" idx="1"/>
          </p:cNvCxnSpPr>
          <p:nvPr/>
        </p:nvCxnSpPr>
        <p:spPr>
          <a:xfrm flipV="1">
            <a:off x="5640298" y="304709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5608754" y="462955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flipH="1">
            <a:off x="5626015" y="442914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H="1">
            <a:off x="5648031" y="313132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699745" y="3863302"/>
            <a:ext cx="908185" cy="1159715"/>
            <a:chOff x="5114411" y="3697042"/>
            <a:chExt cx="908185" cy="1159715"/>
          </a:xfrm>
        </p:grpSpPr>
        <p:grpSp>
          <p:nvGrpSpPr>
            <p:cNvPr id="21" name="组合 20"/>
            <p:cNvGrpSpPr/>
            <p:nvPr/>
          </p:nvGrpSpPr>
          <p:grpSpPr>
            <a:xfrm>
              <a:off x="5114411" y="3697042"/>
              <a:ext cx="908185" cy="1159715"/>
              <a:chOff x="5242620" y="3802271"/>
              <a:chExt cx="908185" cy="1159715"/>
            </a:xfrm>
          </p:grpSpPr>
          <p:pic>
            <p:nvPicPr>
              <p:cNvPr id="23" name="图形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24" name="文本框 23"/>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5" name="表格 24"/>
              <p:cNvGraphicFramePr>
                <a:graphicFrameLocks noGrp="1"/>
              </p:cNvGraphicFramePr>
              <p:nvPr/>
            </p:nvGraphicFramePr>
            <p:xfrm>
              <a:off x="8640068" y="2426748"/>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5" name="表格 24"/>
              <p:cNvGraphicFramePr>
                <a:graphicFrameLocks noGrp="1"/>
              </p:cNvGraphicFramePr>
              <p:nvPr/>
            </p:nvGraphicFramePr>
            <p:xfrm>
              <a:off x="8640068" y="2426748"/>
              <a:ext cx="1489624" cy="1135380"/>
            </p:xfrm>
            <a:graphic>
              <a:graphicData uri="http://schemas.openxmlformats.org/drawingml/2006/table">
                <a:tbl>
                  <a:tblPr>
                    <a:tableStyleId>{9D7B26C5-4107-4FEC-AEDC-1716B250A1EF}</a:tableStyleId>
                  </a:tblPr>
                  <a:tblGrid>
                    <a:gridCol w="14896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6" name="表格 25"/>
              <p:cNvGraphicFramePr>
                <a:graphicFrameLocks noGrp="1"/>
              </p:cNvGraphicFramePr>
              <p:nvPr/>
            </p:nvGraphicFramePr>
            <p:xfrm>
              <a:off x="8643267" y="242674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6" name="表格 25"/>
              <p:cNvGraphicFramePr>
                <a:graphicFrameLocks noGrp="1"/>
              </p:cNvGraphicFramePr>
              <p:nvPr/>
            </p:nvGraphicFramePr>
            <p:xfrm>
              <a:off x="8643267" y="242674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7" name="表格 26"/>
              <p:cNvGraphicFramePr>
                <a:graphicFrameLocks noGrp="1"/>
              </p:cNvGraphicFramePr>
              <p:nvPr/>
            </p:nvGraphicFramePr>
            <p:xfrm>
              <a:off x="8640682" y="5065295"/>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7" name="表格 26"/>
              <p:cNvGraphicFramePr>
                <a:graphicFrameLocks noGrp="1"/>
              </p:cNvGraphicFramePr>
              <p:nvPr/>
            </p:nvGraphicFramePr>
            <p:xfrm>
              <a:off x="8640682" y="5065295"/>
              <a:ext cx="1482524" cy="1135380"/>
            </p:xfrm>
            <a:graphic>
              <a:graphicData uri="http://schemas.openxmlformats.org/drawingml/2006/table">
                <a:tbl>
                  <a:tblPr>
                    <a:tableStyleId>{9D7B26C5-4107-4FEC-AEDC-1716B250A1EF}</a:tableStyleId>
                  </a:tblPr>
                  <a:tblGrid>
                    <a:gridCol w="14825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8" name="表格 27"/>
              <p:cNvGraphicFramePr>
                <a:graphicFrameLocks noGrp="1"/>
              </p:cNvGraphicFramePr>
              <p:nvPr/>
            </p:nvGraphicFramePr>
            <p:xfrm>
              <a:off x="8640682" y="506721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8" name="表格 27"/>
              <p:cNvGraphicFramePr>
                <a:graphicFrameLocks noGrp="1"/>
              </p:cNvGraphicFramePr>
              <p:nvPr/>
            </p:nvGraphicFramePr>
            <p:xfrm>
              <a:off x="8640682" y="506721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9" name="表格 28"/>
              <p:cNvGraphicFramePr>
                <a:graphicFrameLocks noGrp="1"/>
              </p:cNvGraphicFramePr>
              <p:nvPr/>
            </p:nvGraphicFramePr>
            <p:xfrm>
              <a:off x="8637170" y="3742174"/>
              <a:ext cx="1492701" cy="1135380"/>
            </p:xfrm>
            <a:graphic>
              <a:graphicData uri="http://schemas.openxmlformats.org/drawingml/2006/table">
                <a:tbl>
                  <a:tblPr>
                    <a:tableStyleId>{9D7B26C5-4107-4FEC-AEDC-1716B250A1EF}</a:tableStyleId>
                  </a:tblPr>
                  <a:tblGrid>
                    <a:gridCol w="1492701">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9" name="表格 28"/>
              <p:cNvGraphicFramePr>
                <a:graphicFrameLocks noGrp="1"/>
              </p:cNvGraphicFramePr>
              <p:nvPr/>
            </p:nvGraphicFramePr>
            <p:xfrm>
              <a:off x="8637170" y="3742174"/>
              <a:ext cx="1492701" cy="1135380"/>
            </p:xfrm>
            <a:graphic>
              <a:graphicData uri="http://schemas.openxmlformats.org/drawingml/2006/table">
                <a:tbl>
                  <a:tblPr>
                    <a:tableStyleId>{9D7B26C5-4107-4FEC-AEDC-1716B250A1EF}</a:tableStyleId>
                  </a:tblPr>
                  <a:tblGrid>
                    <a:gridCol w="149270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0" name="表格 29"/>
              <p:cNvGraphicFramePr>
                <a:graphicFrameLocks noGrp="1"/>
              </p:cNvGraphicFramePr>
              <p:nvPr/>
            </p:nvGraphicFramePr>
            <p:xfrm>
              <a:off x="8637172" y="374409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0" name="表格 29"/>
              <p:cNvGraphicFramePr>
                <a:graphicFrameLocks noGrp="1"/>
              </p:cNvGraphicFramePr>
              <p:nvPr/>
            </p:nvGraphicFramePr>
            <p:xfrm>
              <a:off x="8637172" y="374409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1" name="文本框 30"/>
              <p:cNvSpPr txBox="1"/>
              <p:nvPr/>
            </p:nvSpPr>
            <p:spPr>
              <a:xfrm rot="19973601">
                <a:off x="5962119" y="3187276"/>
                <a:ext cx="145969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LocalKLB</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m:t>
                      </m:r>
                      <m:r>
                        <a:rPr lang="en-US" altLang="zh-CN" sz="1600" b="0" i="1" smtClean="0">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rot="19973601">
                <a:off x="5962119" y="3187276"/>
                <a:ext cx="1459697" cy="338554"/>
              </a:xfrm>
              <a:prstGeom prst="rect">
                <a:avLst/>
              </a:prstGeom>
              <a:blipFill rotWithShape="1">
                <a:blip r:embed="rId21"/>
                <a:stretch>
                  <a:fillRect l="167" t="-92906" r="213" b="-9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6024629" y="4044954"/>
                <a:ext cx="13968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LocalKLB</m:t>
                      </m:r>
                      <m:r>
                        <a:rPr lang="en-US" altLang="zh-CN" sz="1600" i="1">
                          <a:latin typeface="Cambria Math" panose="02040503050406030204" pitchFamily="18" charset="0"/>
                        </a:rPr>
                        <m:t>(</m:t>
                      </m:r>
                      <m:r>
                        <a:rPr lang="en-US" altLang="zh-CN" sz="1600" i="1">
                          <a:latin typeface="Cambria Math" panose="02040503050406030204" pitchFamily="18" charset="0"/>
                        </a:rPr>
                        <m:t>𝑄</m:t>
                      </m:r>
                      <m:r>
                        <a:rPr lang="en-US" altLang="zh-CN" sz="1600" i="1">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6024629" y="4044954"/>
                <a:ext cx="1396843" cy="338554"/>
              </a:xfrm>
              <a:prstGeom prst="rect">
                <a:avLst/>
              </a:prstGeom>
              <a:blipFill rotWithShape="1">
                <a:blip r:embed="rId22"/>
                <a:stretch>
                  <a:fillRect l="-27" t="-1" r="16" b="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rot="1574931">
                <a:off x="6153327" y="4838114"/>
                <a:ext cx="142773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a:latin typeface="Cambria Math" panose="02040503050406030204" pitchFamily="18" charset="0"/>
                        </a:rPr>
                        <m:t>LocalKLB</m:t>
                      </m:r>
                      <m:r>
                        <a:rPr lang="en-US" altLang="zh-CN" sz="1600" i="1">
                          <a:latin typeface="Cambria Math" panose="02040503050406030204" pitchFamily="18" charset="0"/>
                        </a:rPr>
                        <m:t>(</m:t>
                      </m:r>
                      <m:r>
                        <a:rPr lang="en-US" altLang="zh-CN" sz="1600" i="1">
                          <a:latin typeface="Cambria Math" panose="02040503050406030204" pitchFamily="18" charset="0"/>
                        </a:rPr>
                        <m:t>𝑄</m:t>
                      </m:r>
                      <m:r>
                        <a:rPr lang="en-US" altLang="zh-CN" sz="1600" i="1">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3" name="文本框 32"/>
              <p:cNvSpPr txBox="1">
                <a:spLocks noRot="1" noChangeAspect="1" noMove="1" noResize="1" noEditPoints="1" noAdjustHandles="1" noChangeArrowheads="1" noChangeShapeType="1" noTextEdit="1"/>
              </p:cNvSpPr>
              <p:nvPr/>
            </p:nvSpPr>
            <p:spPr>
              <a:xfrm rot="1574931">
                <a:off x="6153327" y="4838114"/>
                <a:ext cx="1427739" cy="338554"/>
              </a:xfrm>
              <a:prstGeom prst="rect">
                <a:avLst/>
              </a:prstGeom>
              <a:blipFill rotWithShape="1">
                <a:blip r:embed="rId23"/>
                <a:stretch>
                  <a:fillRect l="-101" t="-88169" r="-58" b="-87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rot="19973601">
                <a:off x="6025422" y="3512248"/>
                <a:ext cx="1684217"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a:latin typeface="Cambria" panose="02040503050406030204" pitchFamily="18" charset="0"/>
                        </a:rPr>
                        <m:t>Local</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Top</m:t>
                      </m:r>
                      <m:r>
                        <m:rPr>
                          <m:nor/>
                        </m:rPr>
                        <a:rPr lang="en-US" altLang="zh-CN" sz="1600" dirty="0">
                          <a:latin typeface="Cambria" panose="02040503050406030204" pitchFamily="18" charset="0"/>
                        </a:rPr>
                        <m:t>−2</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LB</m:t>
                      </m:r>
                    </m:oMath>
                  </m:oMathPara>
                </a14:m>
                <a:endParaRPr lang="zh-CN" altLang="en-US" sz="1600" dirty="0">
                  <a:latin typeface="Cambria" panose="02040503050406030204" pitchFamily="18"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rot="19973601">
                <a:off x="6025422" y="3512248"/>
                <a:ext cx="1684217" cy="338554"/>
              </a:xfrm>
              <a:prstGeom prst="rect">
                <a:avLst/>
              </a:prstGeom>
              <a:blipFill rotWithShape="1">
                <a:blip r:embed="rId24"/>
                <a:stretch>
                  <a:fillRect l="910" t="-107867" r="-107" b="-190703"/>
                </a:stretch>
              </a:blipFill>
            </p:spPr>
            <p:txBody>
              <a:bodyPr/>
              <a:lstStyle/>
              <a:p>
                <a:r>
                  <a:rPr lang="zh-CN" altLang="en-US">
                    <a:noFill/>
                  </a:rPr>
                  <a:t> </a:t>
                </a:r>
              </a:p>
            </p:txBody>
          </p:sp>
        </mc:Fallback>
      </mc:AlternateContent>
      <p:sp>
        <p:nvSpPr>
          <p:cNvPr id="35" name="文本框 34"/>
          <p:cNvSpPr txBox="1"/>
          <p:nvPr/>
        </p:nvSpPr>
        <p:spPr>
          <a:xfrm>
            <a:off x="5920036" y="4368678"/>
            <a:ext cx="1668265" cy="338554"/>
          </a:xfrm>
          <a:prstGeom prst="rect">
            <a:avLst/>
          </a:prstGeom>
          <a:noFill/>
        </p:spPr>
        <p:txBody>
          <a:bodyPr wrap="square" rtlCol="0">
            <a:spAutoFit/>
          </a:bodyPr>
          <a:lstStyle/>
          <a:p>
            <a:pPr algn="ctr"/>
            <a:r>
              <a:rPr lang="en-US" altLang="zh-CN" sz="1600" dirty="0">
                <a:latin typeface="Cambria" panose="02040503050406030204" pitchFamily="18" charset="0"/>
              </a:rPr>
              <a:t>Local</a:t>
            </a:r>
            <a:r>
              <a:rPr lang="zh-CN" altLang="en-US" sz="1600" dirty="0">
                <a:latin typeface="Cambria" panose="02040503050406030204" pitchFamily="18" charset="0"/>
              </a:rPr>
              <a:t> </a:t>
            </a:r>
            <a:r>
              <a:rPr lang="en-US" altLang="zh-CN" sz="1600" dirty="0">
                <a:latin typeface="Cambria" panose="02040503050406030204" pitchFamily="18" charset="0"/>
              </a:rPr>
              <a:t>Top-2</a:t>
            </a:r>
            <a:r>
              <a:rPr lang="zh-CN" altLang="en-US" sz="1600" dirty="0">
                <a:latin typeface="Cambria" panose="02040503050406030204" pitchFamily="18" charset="0"/>
              </a:rPr>
              <a:t> </a:t>
            </a:r>
            <a:r>
              <a:rPr lang="en-US" altLang="zh-CN" sz="1600" dirty="0">
                <a:latin typeface="Cambria" panose="02040503050406030204" pitchFamily="18" charset="0"/>
              </a:rPr>
              <a:t>LB</a:t>
            </a:r>
            <a:endParaRPr lang="zh-CN" altLang="en-US" sz="1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6" name="文本框 35"/>
              <p:cNvSpPr txBox="1"/>
              <p:nvPr/>
            </p:nvSpPr>
            <p:spPr>
              <a:xfrm rot="1620000">
                <a:off x="5901457" y="5180141"/>
                <a:ext cx="163515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a:latin typeface="Cambria" panose="02040503050406030204" pitchFamily="18" charset="0"/>
                        </a:rPr>
                        <m:t>Local</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Top</m:t>
                      </m:r>
                      <m:r>
                        <m:rPr>
                          <m:nor/>
                        </m:rPr>
                        <a:rPr lang="en-US" altLang="zh-CN" sz="1600" dirty="0">
                          <a:latin typeface="Cambria" panose="02040503050406030204" pitchFamily="18" charset="0"/>
                        </a:rPr>
                        <m:t>−2</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LB</m:t>
                      </m:r>
                    </m:oMath>
                  </m:oMathPara>
                </a14:m>
                <a:endParaRPr lang="zh-CN" altLang="en-US" sz="1600" dirty="0">
                  <a:latin typeface="Cambria" panose="020405030504060302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rot="1620000">
                <a:off x="5901457" y="5180141"/>
                <a:ext cx="1635154" cy="338554"/>
              </a:xfrm>
              <a:prstGeom prst="rect">
                <a:avLst/>
              </a:prstGeom>
              <a:blipFill rotWithShape="1">
                <a:blip r:embed="rId25"/>
                <a:stretch>
                  <a:fillRect l="-1656" t="-104229" r="764" b="-19040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7917451" y="3414926"/>
                <a:ext cx="4260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1</m:t>
                          </m:r>
                        </m:sub>
                      </m:sSub>
                    </m:oMath>
                  </m:oMathPara>
                </a14:m>
                <a:endParaRPr kumimoji="1" lang="zh-CN" altLang="en-US" sz="16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7917451" y="3414926"/>
                <a:ext cx="426078" cy="338554"/>
              </a:xfrm>
              <a:prstGeom prst="rect">
                <a:avLst/>
              </a:prstGeom>
              <a:blipFill rotWithShape="1">
                <a:blip r:embed="rId26"/>
                <a:stretch>
                  <a:fillRect l="-64" t="-157" r="62" b="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7912037" y="4677203"/>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2</m:t>
                          </m:r>
                        </m:sub>
                      </m:sSub>
                    </m:oMath>
                  </m:oMathPara>
                </a14:m>
                <a:endParaRPr kumimoji="1" lang="zh-CN" altLang="en-US" sz="16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7912037" y="4677203"/>
                <a:ext cx="430824" cy="338554"/>
              </a:xfrm>
              <a:prstGeom prst="rect">
                <a:avLst/>
              </a:prstGeom>
              <a:blipFill rotWithShape="1">
                <a:blip r:embed="rId27"/>
                <a:stretch>
                  <a:fillRect l="-133" t="-126" r="54" b="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7912037" y="5936758"/>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3</m:t>
                          </m:r>
                        </m:sub>
                      </m:sSub>
                    </m:oMath>
                  </m:oMathPara>
                </a14:m>
                <a:endParaRPr kumimoji="1" lang="zh-CN" altLang="en-US" sz="16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7912037" y="5936758"/>
                <a:ext cx="430824" cy="338554"/>
              </a:xfrm>
              <a:prstGeom prst="rect">
                <a:avLst/>
              </a:prstGeom>
              <a:blipFill rotWithShape="1">
                <a:blip r:embed="rId28"/>
                <a:stretch>
                  <a:fillRect l="-133" t="-42" r="54" b="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nvGraphicFramePr>
            <p:xfrm>
              <a:off x="4570156" y="2758733"/>
              <a:ext cx="1154695" cy="851535"/>
            </p:xfrm>
            <a:graphic>
              <a:graphicData uri="http://schemas.openxmlformats.org/drawingml/2006/table">
                <a:tbl>
                  <a:tblPr>
                    <a:tableStyleId>{9D7B26C5-4107-4FEC-AEDC-1716B250A1EF}</a:tableStyleId>
                  </a:tblPr>
                  <a:tblGrid>
                    <a:gridCol w="579407">
                      <a:extLst>
                        <a:ext uri="{9D8B030D-6E8A-4147-A177-3AD203B41FA5}">
                          <a16:colId xmlns:a16="http://schemas.microsoft.com/office/drawing/2014/main" val="20000"/>
                        </a:ext>
                      </a:extLst>
                    </a:gridCol>
                    <a:gridCol w="575288">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3078118204"/>
                  </p:ext>
                </p:extLst>
              </p:nvPr>
            </p:nvGraphicFramePr>
            <p:xfrm>
              <a:off x="4570156" y="2758733"/>
              <a:ext cx="1154695" cy="851535"/>
            </p:xfrm>
            <a:graphic>
              <a:graphicData uri="http://schemas.openxmlformats.org/drawingml/2006/table">
                <a:tbl>
                  <a:tblPr>
                    <a:tableStyleId>{9D7B26C5-4107-4FEC-AEDC-1716B250A1EF}</a:tableStyleId>
                  </a:tblPr>
                  <a:tblGrid>
                    <a:gridCol w="579407">
                      <a:extLst>
                        <a:ext uri="{9D8B030D-6E8A-4147-A177-3AD203B41FA5}">
                          <a16:colId xmlns:a16="http://schemas.microsoft.com/office/drawing/2014/main" val="20000"/>
                        </a:ext>
                      </a:extLst>
                    </a:gridCol>
                    <a:gridCol w="575288">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9"/>
                          <a:stretch>
                            <a:fillRect l="-100000" t="-127273" r="-4348" b="-150000"/>
                          </a:stretch>
                        </a:blipFill>
                      </a:tcPr>
                    </a:tc>
                    <a:extLst>
                      <a:ext uri="{0D108BD9-81ED-4DB2-BD59-A6C34878D82A}">
                        <a16:rowId xmlns:a16="http://schemas.microsoft.com/office/drawing/2014/main" val="10001"/>
                      </a:ext>
                    </a:extLst>
                  </a:tr>
                  <a:tr h="283845">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9"/>
                          <a:stretch>
                            <a:fillRect l="-100000" t="-217391" r="-4348" b="-43478"/>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4577535" y="5029864"/>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2" name="表格 11"/>
              <p:cNvGraphicFramePr>
                <a:graphicFrameLocks noGrp="1"/>
              </p:cNvGraphicFramePr>
              <p:nvPr/>
            </p:nvGraphicFramePr>
            <p:xfrm>
              <a:off x="4577535" y="5029864"/>
              <a:ext cx="1154695" cy="1135380"/>
            </p:xfrm>
            <a:graphic>
              <a:graphicData uri="http://schemas.openxmlformats.org/drawingml/2006/table">
                <a:tbl>
                  <a:tblPr>
                    <a:tableStyleId>{9D7B26C5-4107-4FEC-AEDC-1716B250A1EF}</a:tableStyleId>
                  </a:tblPr>
                  <a:tblGrid>
                    <a:gridCol w="577704"/>
                    <a:gridCol w="576991"/>
                  </a:tblGrid>
                  <a:tr h="330835">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38" name="文本框 37"/>
          <p:cNvSpPr txBox="1"/>
          <p:nvPr/>
        </p:nvSpPr>
        <p:spPr>
          <a:xfrm>
            <a:off x="4368562" y="3632385"/>
            <a:ext cx="1580304" cy="338554"/>
          </a:xfrm>
          <a:prstGeom prst="rect">
            <a:avLst/>
          </a:prstGeom>
          <a:noFill/>
        </p:spPr>
        <p:txBody>
          <a:bodyPr wrap="none" rtlCol="0">
            <a:spAutoFit/>
          </a:bodyPr>
          <a:lstStyle/>
          <a:p>
            <a:r>
              <a:rPr lang="en-US" altLang="zh-CN" sz="1600" dirty="0">
                <a:latin typeface="Cambria Math" panose="02040503050406030204" pitchFamily="18" charset="0"/>
              </a:rPr>
              <a:t>Global</a:t>
            </a:r>
            <a:r>
              <a:rPr lang="zh-CN" altLang="en-US" sz="1600" dirty="0">
                <a:latin typeface="Cambria Math" panose="02040503050406030204" pitchFamily="18" charset="0"/>
              </a:rPr>
              <a:t> </a:t>
            </a:r>
            <a:r>
              <a:rPr lang="en-US" altLang="zh-CN" sz="1600" dirty="0">
                <a:latin typeface="Cambria Math" panose="02040503050406030204" pitchFamily="18" charset="0"/>
              </a:rPr>
              <a:t>Top-2</a:t>
            </a:r>
            <a:r>
              <a:rPr lang="zh-CN" altLang="en-US" sz="1600" dirty="0">
                <a:latin typeface="Cambria Math" panose="02040503050406030204" pitchFamily="18" charset="0"/>
              </a:rPr>
              <a:t> </a:t>
            </a:r>
            <a:r>
              <a:rPr lang="en-US" altLang="zh-CN" sz="1600" dirty="0">
                <a:latin typeface="Cambria Math" panose="02040503050406030204" pitchFamily="18" charset="0"/>
              </a:rPr>
              <a:t>LB</a:t>
            </a:r>
            <a:endParaRPr lang="zh-CN" altLang="en-US" sz="1600" dirty="0">
              <a:latin typeface="Cambria Math" panose="02040503050406030204" pitchFamily="18" charset="0"/>
            </a:endParaRPr>
          </a:p>
        </p:txBody>
      </p:sp>
      <p:sp>
        <p:nvSpPr>
          <p:cNvPr id="39" name="文本框 38"/>
          <p:cNvSpPr txBox="1"/>
          <p:nvPr/>
        </p:nvSpPr>
        <p:spPr>
          <a:xfrm>
            <a:off x="4660861" y="6162323"/>
            <a:ext cx="997389" cy="338554"/>
          </a:xfrm>
          <a:prstGeom prst="rect">
            <a:avLst/>
          </a:prstGeom>
          <a:noFill/>
        </p:spPr>
        <p:txBody>
          <a:bodyPr wrap="none" rtlCol="0">
            <a:spAutoFit/>
          </a:bodyPr>
          <a:lstStyle/>
          <a:p>
            <a:r>
              <a:rPr lang="en-US" altLang="zh-CN" sz="1600" dirty="0" err="1">
                <a:latin typeface="Cambria Math" panose="02040503050406030204" pitchFamily="18" charset="0"/>
              </a:rPr>
              <a:t>kNN</a:t>
            </a:r>
            <a:r>
              <a:rPr lang="zh-CN" altLang="en-US" sz="1600" dirty="0">
                <a:latin typeface="Cambria Math" panose="02040503050406030204" pitchFamily="18" charset="0"/>
              </a:rPr>
              <a:t> </a:t>
            </a:r>
            <a:r>
              <a:rPr lang="en-US" altLang="zh-CN" sz="1600" dirty="0">
                <a:latin typeface="Cambria Math" panose="02040503050406030204" pitchFamily="18" charset="0"/>
              </a:rPr>
              <a:t>Map</a:t>
            </a:r>
            <a:endParaRPr lang="zh-CN" altLang="en-US" sz="1600" dirty="0">
              <a:latin typeface="Cambria Math" panose="02040503050406030204" pitchFamily="18" charset="0"/>
            </a:endParaRPr>
          </a:p>
        </p:txBody>
      </p:sp>
      <p:sp>
        <p:nvSpPr>
          <p:cNvPr id="3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3"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4"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5"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6"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4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8"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54" name="Google Shape;70;p14">
            <a:extLst>
              <a:ext uri="{FF2B5EF4-FFF2-40B4-BE49-F238E27FC236}">
                <a16:creationId xmlns:a16="http://schemas.microsoft.com/office/drawing/2014/main" id="{F3D5597A-6D7A-8128-D885-3FC6C8849695}"/>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55" name="Google Shape;70;p14">
            <a:extLst>
              <a:ext uri="{FF2B5EF4-FFF2-40B4-BE49-F238E27FC236}">
                <a16:creationId xmlns:a16="http://schemas.microsoft.com/office/drawing/2014/main" id="{F7FFCE0D-1532-B9CA-EB35-54760FE58E78}"/>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16</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2066528"/>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Distribution-Aware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Query </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Reducing local computation by a fast lower-bound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estimation round</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2:</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First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computation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&amp;</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verification</a:t>
            </a:r>
            <a:endParaRPr lang="en-US" altLang="zh-CN" sz="2000" dirty="0">
              <a:solidFill>
                <a:prstClr val="black"/>
              </a:solidFill>
              <a:latin typeface="Times-Roman"/>
            </a:endParaRPr>
          </a:p>
          <a:p>
            <a:pPr marL="1257300" lvl="2" indent="-342900">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 name="组合 1"/>
          <p:cNvGrpSpPr/>
          <p:nvPr/>
        </p:nvGrpSpPr>
        <p:grpSpPr>
          <a:xfrm>
            <a:off x="807665" y="3714894"/>
            <a:ext cx="959429" cy="1234686"/>
            <a:chOff x="612000" y="3429000"/>
            <a:chExt cx="1004692" cy="1292935"/>
          </a:xfrm>
        </p:grpSpPr>
        <p:pic>
          <p:nvPicPr>
            <p:cNvPr id="4" name="图形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5" name="文本框 4"/>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6" name="文本框 5"/>
              <p:cNvSpPr txBox="1"/>
              <p:nvPr/>
            </p:nvSpPr>
            <p:spPr>
              <a:xfrm>
                <a:off x="1863311" y="3811242"/>
                <a:ext cx="3085619"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863311" y="3811242"/>
                <a:ext cx="3085619" cy="369332"/>
              </a:xfrm>
              <a:prstGeom prst="rect">
                <a:avLst/>
              </a:prstGeom>
              <a:blipFill>
                <a:blip r:embed="rId5"/>
                <a:stretch>
                  <a:fillRect b="-20000"/>
                </a:stretch>
              </a:blipFill>
            </p:spPr>
            <p:txBody>
              <a:bodyPr/>
              <a:lstStyle/>
              <a:p>
                <a:r>
                  <a:rPr lang="zh-CN" altLang="en-US">
                    <a:noFill/>
                  </a:rPr>
                  <a:t> </a:t>
                </a:r>
              </a:p>
            </p:txBody>
          </p:sp>
        </mc:Fallback>
      </mc:AlternateContent>
      <p:cxnSp>
        <p:nvCxnSpPr>
          <p:cNvPr id="7" name="直线箭头连接符 6"/>
          <p:cNvCxnSpPr/>
          <p:nvPr/>
        </p:nvCxnSpPr>
        <p:spPr>
          <a:xfrm>
            <a:off x="1810557" y="4209355"/>
            <a:ext cx="27216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图形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7985" y="2593000"/>
            <a:ext cx="908188" cy="908188"/>
          </a:xfrm>
          <a:prstGeom prst="rect">
            <a:avLst/>
          </a:prstGeom>
        </p:spPr>
      </p:pic>
      <p:pic>
        <p:nvPicPr>
          <p:cNvPr id="10" name="图形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7985" y="3863305"/>
            <a:ext cx="908188" cy="908188"/>
          </a:xfrm>
          <a:prstGeom prst="rect">
            <a:avLst/>
          </a:prstGeom>
        </p:spPr>
      </p:pic>
      <p:pic>
        <p:nvPicPr>
          <p:cNvPr id="11" name="图形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76397" y="5118403"/>
            <a:ext cx="908188" cy="908188"/>
          </a:xfrm>
          <a:prstGeom prst="rect">
            <a:avLst/>
          </a:prstGeom>
        </p:spPr>
      </p:pic>
      <p:cxnSp>
        <p:nvCxnSpPr>
          <p:cNvPr id="13" name="直线箭头连接符 12"/>
          <p:cNvCxnSpPr/>
          <p:nvPr/>
        </p:nvCxnSpPr>
        <p:spPr>
          <a:xfrm>
            <a:off x="5640298" y="435212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5640298" y="456749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p:cNvCxnSpPr>
            <a:endCxn id="9" idx="1"/>
          </p:cNvCxnSpPr>
          <p:nvPr/>
        </p:nvCxnSpPr>
        <p:spPr>
          <a:xfrm flipV="1">
            <a:off x="5640298" y="304709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5608754" y="462955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flipH="1">
            <a:off x="5626015" y="442914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H="1">
            <a:off x="5648031" y="313132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699745" y="3863302"/>
            <a:ext cx="908185" cy="1159715"/>
            <a:chOff x="5114411" y="3697042"/>
            <a:chExt cx="908185" cy="1159715"/>
          </a:xfrm>
        </p:grpSpPr>
        <p:grpSp>
          <p:nvGrpSpPr>
            <p:cNvPr id="21" name="组合 20"/>
            <p:cNvGrpSpPr/>
            <p:nvPr/>
          </p:nvGrpSpPr>
          <p:grpSpPr>
            <a:xfrm>
              <a:off x="5114411" y="3697042"/>
              <a:ext cx="908185" cy="1159715"/>
              <a:chOff x="5242620" y="3802271"/>
              <a:chExt cx="908185" cy="1159715"/>
            </a:xfrm>
          </p:grpSpPr>
          <p:pic>
            <p:nvPicPr>
              <p:cNvPr id="23" name="图形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24" name="文本框 23"/>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6" name="表格 25"/>
              <p:cNvGraphicFramePr>
                <a:graphicFrameLocks noGrp="1"/>
              </p:cNvGraphicFramePr>
              <p:nvPr/>
            </p:nvGraphicFramePr>
            <p:xfrm>
              <a:off x="8640681" y="2417129"/>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6" name="表格 25"/>
              <p:cNvGraphicFramePr>
                <a:graphicFrameLocks noGrp="1"/>
              </p:cNvGraphicFramePr>
              <p:nvPr/>
            </p:nvGraphicFramePr>
            <p:xfrm>
              <a:off x="8640681" y="2417129"/>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8" name="表格 27"/>
              <p:cNvGraphicFramePr>
                <a:graphicFrameLocks noGrp="1"/>
              </p:cNvGraphicFramePr>
              <p:nvPr/>
            </p:nvGraphicFramePr>
            <p:xfrm>
              <a:off x="8640682" y="5067753"/>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8" name="表格 27"/>
              <p:cNvGraphicFramePr>
                <a:graphicFrameLocks noGrp="1"/>
              </p:cNvGraphicFramePr>
              <p:nvPr/>
            </p:nvGraphicFramePr>
            <p:xfrm>
              <a:off x="8640682" y="5067753"/>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30" name="表格 29"/>
              <p:cNvGraphicFramePr>
                <a:graphicFrameLocks noGrp="1"/>
              </p:cNvGraphicFramePr>
              <p:nvPr/>
            </p:nvGraphicFramePr>
            <p:xfrm>
              <a:off x="8636795" y="3745277"/>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0" name="表格 29"/>
              <p:cNvGraphicFramePr>
                <a:graphicFrameLocks noGrp="1"/>
              </p:cNvGraphicFramePr>
              <p:nvPr/>
            </p:nvGraphicFramePr>
            <p:xfrm>
              <a:off x="8636795" y="3745277"/>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31" name="文本框 30"/>
              <p:cNvSpPr txBox="1"/>
              <p:nvPr/>
            </p:nvSpPr>
            <p:spPr>
              <a:xfrm rot="19973601">
                <a:off x="5962119" y="3187276"/>
                <a:ext cx="145969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LocalK</m:t>
                      </m:r>
                      <m:r>
                        <m:rPr>
                          <m:sty m:val="p"/>
                        </m:rPr>
                        <a:rPr lang="en-US" altLang="zh-CN" sz="1600" i="1">
                          <a:latin typeface="Cambria Math" panose="02040503050406030204" pitchFamily="18" charset="0"/>
                        </a:rPr>
                        <m:t>NN</m:t>
                      </m:r>
                      <m:r>
                        <a:rPr lang="en-US" altLang="zh-CN" sz="1600" b="0" i="1" smtClean="0">
                          <a:latin typeface="Cambria Math" panose="02040503050406030204" pitchFamily="18" charset="0"/>
                        </a:rPr>
                        <m:t>(1)</m:t>
                      </m:r>
                    </m:oMath>
                  </m:oMathPara>
                </a14:m>
                <a:endParaRPr lang="zh-CN" altLang="en-US" sz="1600"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rot="19973601">
                <a:off x="5962119" y="3187276"/>
                <a:ext cx="1459697" cy="338554"/>
              </a:xfrm>
              <a:prstGeom prst="rect">
                <a:avLst/>
              </a:prstGeom>
              <a:blipFill rotWithShape="1">
                <a:blip r:embed="rId18"/>
                <a:stretch>
                  <a:fillRect l="167" t="-92906" r="213" b="-9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6024629" y="4044954"/>
                <a:ext cx="13968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panose="02040503050406030204" pitchFamily="18" charset="0"/>
                        </a:rPr>
                        <m:t>LocalK</m:t>
                      </m:r>
                      <m:r>
                        <m:rPr>
                          <m:sty m:val="p"/>
                        </m:rPr>
                        <a:rPr lang="en-US" altLang="zh-CN" sz="1600" b="0" i="0" smtClean="0">
                          <a:latin typeface="Cambria Math" panose="02040503050406030204" pitchFamily="18" charset="0"/>
                        </a:rPr>
                        <m:t>NN</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r>
                        <a:rPr lang="en-US" altLang="zh-CN" sz="1600" i="1">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6024629" y="4044954"/>
                <a:ext cx="1396843" cy="338554"/>
              </a:xfrm>
              <a:prstGeom prst="rect">
                <a:avLst/>
              </a:prstGeom>
              <a:blipFill rotWithShape="1">
                <a:blip r:embed="rId19"/>
                <a:stretch>
                  <a:fillRect l="-27" t="-1" r="16" b="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rot="1574931">
                <a:off x="6153327" y="4838114"/>
                <a:ext cx="142773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panose="02040503050406030204" pitchFamily="18" charset="0"/>
                        </a:rPr>
                        <m:t>LocalK</m:t>
                      </m:r>
                      <m:r>
                        <m:rPr>
                          <m:sty m:val="p"/>
                        </m:rPr>
                        <a:rPr lang="en-US" altLang="zh-CN" sz="1600" b="0" i="0" smtClean="0">
                          <a:latin typeface="Cambria Math" panose="02040503050406030204" pitchFamily="18" charset="0"/>
                        </a:rPr>
                        <m:t>NN</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r>
                        <a:rPr lang="en-US" altLang="zh-CN" sz="1600" i="1">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3" name="文本框 32"/>
              <p:cNvSpPr txBox="1">
                <a:spLocks noRot="1" noChangeAspect="1" noMove="1" noResize="1" noEditPoints="1" noAdjustHandles="1" noChangeArrowheads="1" noChangeShapeType="1" noTextEdit="1"/>
              </p:cNvSpPr>
              <p:nvPr/>
            </p:nvSpPr>
            <p:spPr>
              <a:xfrm rot="1574931">
                <a:off x="6153327" y="4838114"/>
                <a:ext cx="1427739" cy="338554"/>
              </a:xfrm>
              <a:prstGeom prst="rect">
                <a:avLst/>
              </a:prstGeom>
              <a:blipFill rotWithShape="1">
                <a:blip r:embed="rId20"/>
                <a:stretch>
                  <a:fillRect l="-101" t="-88169" r="-58" b="-87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rot="19973601">
                <a:off x="6191440" y="3520614"/>
                <a:ext cx="134782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a:latin typeface="Cambria" panose="02040503050406030204" pitchFamily="18" charset="0"/>
                        </a:rPr>
                        <m:t>Local</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Top</m:t>
                      </m:r>
                      <m:r>
                        <m:rPr>
                          <m:nor/>
                        </m:rPr>
                        <a:rPr lang="en-US" altLang="zh-CN" sz="1600" dirty="0">
                          <a:latin typeface="Cambria" panose="02040503050406030204" pitchFamily="18" charset="0"/>
                        </a:rPr>
                        <m:t>−1</m:t>
                      </m:r>
                    </m:oMath>
                  </m:oMathPara>
                </a14:m>
                <a:endParaRPr lang="zh-CN" altLang="en-US" sz="1600" dirty="0">
                  <a:latin typeface="Cambria" panose="02040503050406030204" pitchFamily="18"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rot="19973601">
                <a:off x="6191440" y="3520614"/>
                <a:ext cx="1347824" cy="338554"/>
              </a:xfrm>
              <a:prstGeom prst="rect">
                <a:avLst/>
              </a:prstGeom>
              <a:blipFill rotWithShape="1">
                <a:blip r:embed="rId21"/>
                <a:stretch>
                  <a:fillRect l="-250" t="-85392" r="-195" b="-144342"/>
                </a:stretch>
              </a:blipFill>
            </p:spPr>
            <p:txBody>
              <a:bodyPr/>
              <a:lstStyle/>
              <a:p>
                <a:r>
                  <a:rPr lang="zh-CN" altLang="en-US">
                    <a:noFill/>
                  </a:rPr>
                  <a:t> </a:t>
                </a:r>
              </a:p>
            </p:txBody>
          </p:sp>
        </mc:Fallback>
      </mc:AlternateContent>
      <p:sp>
        <p:nvSpPr>
          <p:cNvPr id="35" name="文本框 34"/>
          <p:cNvSpPr txBox="1"/>
          <p:nvPr/>
        </p:nvSpPr>
        <p:spPr>
          <a:xfrm>
            <a:off x="6076068" y="4376289"/>
            <a:ext cx="1239486" cy="338554"/>
          </a:xfrm>
          <a:prstGeom prst="rect">
            <a:avLst/>
          </a:prstGeom>
          <a:noFill/>
        </p:spPr>
        <p:txBody>
          <a:bodyPr wrap="square" rtlCol="0">
            <a:spAutoFit/>
          </a:bodyPr>
          <a:lstStyle/>
          <a:p>
            <a:pPr algn="ctr"/>
            <a:r>
              <a:rPr lang="en-US" altLang="zh-CN" sz="1600" dirty="0">
                <a:latin typeface="Cambria" panose="02040503050406030204" pitchFamily="18" charset="0"/>
              </a:rPr>
              <a:t>Local</a:t>
            </a:r>
            <a:r>
              <a:rPr lang="zh-CN" altLang="en-US" sz="1600" dirty="0">
                <a:latin typeface="Cambria" panose="02040503050406030204" pitchFamily="18" charset="0"/>
              </a:rPr>
              <a:t> </a:t>
            </a:r>
            <a:r>
              <a:rPr lang="en-US" altLang="zh-CN" sz="1600" dirty="0">
                <a:latin typeface="Cambria" panose="02040503050406030204" pitchFamily="18" charset="0"/>
              </a:rPr>
              <a:t>Top-1</a:t>
            </a:r>
            <a:endParaRPr lang="zh-CN" altLang="en-US" sz="1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6" name="文本框 35"/>
              <p:cNvSpPr txBox="1"/>
              <p:nvPr/>
            </p:nvSpPr>
            <p:spPr>
              <a:xfrm rot="1620000">
                <a:off x="6037513" y="5172217"/>
                <a:ext cx="1325262"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a:latin typeface="Cambria" panose="02040503050406030204" pitchFamily="18" charset="0"/>
                        </a:rPr>
                        <m:t>Local</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Top</m:t>
                      </m:r>
                      <m:r>
                        <m:rPr>
                          <m:nor/>
                        </m:rPr>
                        <a:rPr lang="en-US" altLang="zh-CN" sz="1600" dirty="0">
                          <a:latin typeface="Cambria" panose="02040503050406030204" pitchFamily="18" charset="0"/>
                        </a:rPr>
                        <m:t>−1</m:t>
                      </m:r>
                    </m:oMath>
                  </m:oMathPara>
                </a14:m>
                <a:endParaRPr lang="zh-CN" altLang="en-US" sz="1600" dirty="0">
                  <a:latin typeface="Cambria" panose="020405030504060302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rot="1620000">
                <a:off x="6037513" y="5172217"/>
                <a:ext cx="1325262" cy="338554"/>
              </a:xfrm>
              <a:prstGeom prst="rect">
                <a:avLst/>
              </a:prstGeom>
              <a:blipFill rotWithShape="1">
                <a:blip r:embed="rId22"/>
                <a:stretch>
                  <a:fillRect l="-378" t="-83507" r="-339" b="-1443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7917451" y="3414926"/>
                <a:ext cx="4260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1</m:t>
                          </m:r>
                        </m:sub>
                      </m:sSub>
                    </m:oMath>
                  </m:oMathPara>
                </a14:m>
                <a:endParaRPr kumimoji="1" lang="zh-CN" altLang="en-US" sz="16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7917451" y="3414926"/>
                <a:ext cx="426078" cy="338554"/>
              </a:xfrm>
              <a:prstGeom prst="rect">
                <a:avLst/>
              </a:prstGeom>
              <a:blipFill rotWithShape="1">
                <a:blip r:embed="rId23"/>
                <a:stretch>
                  <a:fillRect l="-64" t="-157" r="62" b="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7912037" y="4677203"/>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2</m:t>
                          </m:r>
                        </m:sub>
                      </m:sSub>
                    </m:oMath>
                  </m:oMathPara>
                </a14:m>
                <a:endParaRPr kumimoji="1" lang="zh-CN" altLang="en-US" sz="16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7912037" y="4677203"/>
                <a:ext cx="430824" cy="338554"/>
              </a:xfrm>
              <a:prstGeom prst="rect">
                <a:avLst/>
              </a:prstGeom>
              <a:blipFill rotWithShape="1">
                <a:blip r:embed="rId24"/>
                <a:stretch>
                  <a:fillRect l="-133" t="-126" r="54" b="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7912037" y="5936758"/>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3</m:t>
                          </m:r>
                        </m:sub>
                      </m:sSub>
                    </m:oMath>
                  </m:oMathPara>
                </a14:m>
                <a:endParaRPr kumimoji="1" lang="zh-CN" altLang="en-US" sz="16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7912037" y="5936758"/>
                <a:ext cx="430824" cy="338554"/>
              </a:xfrm>
              <a:prstGeom prst="rect">
                <a:avLst/>
              </a:prstGeom>
              <a:blipFill rotWithShape="1">
                <a:blip r:embed="rId25"/>
                <a:stretch>
                  <a:fillRect l="-133" t="-42" r="54" b="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4577535" y="5029864"/>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2" name="表格 11"/>
              <p:cNvGraphicFramePr>
                <a:graphicFrameLocks noGrp="1"/>
              </p:cNvGraphicFramePr>
              <p:nvPr/>
            </p:nvGraphicFramePr>
            <p:xfrm>
              <a:off x="4577535" y="5029864"/>
              <a:ext cx="1154695" cy="1135380"/>
            </p:xfrm>
            <a:graphic>
              <a:graphicData uri="http://schemas.openxmlformats.org/drawingml/2006/table">
                <a:tbl>
                  <a:tblPr>
                    <a:tableStyleId>{9D7B26C5-4107-4FEC-AEDC-1716B250A1EF}</a:tableStyleId>
                  </a:tblPr>
                  <a:tblGrid>
                    <a:gridCol w="577704"/>
                    <a:gridCol w="576991"/>
                  </a:tblGrid>
                  <a:tr h="330835">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38" name="文本框 37"/>
          <p:cNvSpPr txBox="1"/>
          <p:nvPr/>
        </p:nvSpPr>
        <p:spPr>
          <a:xfrm>
            <a:off x="4573847" y="3601544"/>
            <a:ext cx="1155894" cy="338554"/>
          </a:xfrm>
          <a:prstGeom prst="rect">
            <a:avLst/>
          </a:prstGeom>
          <a:noFill/>
        </p:spPr>
        <p:txBody>
          <a:bodyPr wrap="none" rtlCol="0">
            <a:spAutoFit/>
          </a:bodyPr>
          <a:lstStyle/>
          <a:p>
            <a:r>
              <a:rPr lang="en-US" altLang="zh-CN" sz="1600" dirty="0">
                <a:latin typeface="Cambria Math" panose="02040503050406030204" pitchFamily="18" charset="0"/>
              </a:rPr>
              <a:t>Candidates</a:t>
            </a:r>
            <a:endParaRPr lang="zh-CN" altLang="en-US" sz="1600" dirty="0">
              <a:latin typeface="Cambria Math" panose="02040503050406030204" pitchFamily="18" charset="0"/>
            </a:endParaRPr>
          </a:p>
        </p:txBody>
      </p:sp>
      <p:sp>
        <p:nvSpPr>
          <p:cNvPr id="39" name="文本框 38"/>
          <p:cNvSpPr txBox="1"/>
          <p:nvPr/>
        </p:nvSpPr>
        <p:spPr>
          <a:xfrm>
            <a:off x="4660861" y="6162323"/>
            <a:ext cx="997389" cy="338554"/>
          </a:xfrm>
          <a:prstGeom prst="rect">
            <a:avLst/>
          </a:prstGeom>
          <a:noFill/>
        </p:spPr>
        <p:txBody>
          <a:bodyPr wrap="none" rtlCol="0">
            <a:spAutoFit/>
          </a:bodyPr>
          <a:lstStyle/>
          <a:p>
            <a:r>
              <a:rPr lang="en-US" altLang="zh-CN" sz="1600" dirty="0" err="1">
                <a:latin typeface="Cambria Math" panose="02040503050406030204" pitchFamily="18" charset="0"/>
              </a:rPr>
              <a:t>kNN</a:t>
            </a:r>
            <a:r>
              <a:rPr lang="zh-CN" altLang="en-US" sz="1600" dirty="0">
                <a:latin typeface="Cambria Math" panose="02040503050406030204" pitchFamily="18" charset="0"/>
              </a:rPr>
              <a:t> </a:t>
            </a:r>
            <a:r>
              <a:rPr lang="en-US" altLang="zh-CN" sz="1600" dirty="0">
                <a:latin typeface="Cambria Math" panose="02040503050406030204" pitchFamily="18" charset="0"/>
              </a:rPr>
              <a:t>Map</a:t>
            </a:r>
            <a:endParaRPr lang="zh-CN" altLang="en-US" sz="1600" dirty="0">
              <a:latin typeface="Cambria Math" panose="02040503050406030204" pitchFamily="18" charset="0"/>
            </a:endParaRPr>
          </a:p>
        </p:txBody>
      </p:sp>
      <mc:AlternateContent xmlns:mc="http://schemas.openxmlformats.org/markup-compatibility/2006" xmlns:a14="http://schemas.microsoft.com/office/drawing/2010/main">
        <mc:Choice Requires="a14">
          <p:graphicFrame>
            <p:nvGraphicFramePr>
              <p:cNvPr id="37" name="表格 36"/>
              <p:cNvGraphicFramePr>
                <a:graphicFrameLocks noGrp="1"/>
              </p:cNvGraphicFramePr>
              <p:nvPr/>
            </p:nvGraphicFramePr>
            <p:xfrm>
              <a:off x="8636794" y="2415804"/>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7" name="表格 36"/>
              <p:cNvGraphicFramePr>
                <a:graphicFrameLocks noGrp="1"/>
              </p:cNvGraphicFramePr>
              <p:nvPr/>
            </p:nvGraphicFramePr>
            <p:xfrm>
              <a:off x="8636794" y="2415804"/>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nvGraphicFramePr>
            <p:xfrm>
              <a:off x="8645261" y="3742492"/>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3" name="表格 42"/>
              <p:cNvGraphicFramePr>
                <a:graphicFrameLocks noGrp="1"/>
              </p:cNvGraphicFramePr>
              <p:nvPr/>
            </p:nvGraphicFramePr>
            <p:xfrm>
              <a:off x="8645261" y="3742492"/>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6" name="表格 45"/>
              <p:cNvGraphicFramePr>
                <a:graphicFrameLocks noGrp="1"/>
              </p:cNvGraphicFramePr>
              <p:nvPr/>
            </p:nvGraphicFramePr>
            <p:xfrm>
              <a:off x="8636794" y="5064968"/>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6" name="表格 45"/>
              <p:cNvGraphicFramePr>
                <a:graphicFrameLocks noGrp="1"/>
              </p:cNvGraphicFramePr>
              <p:nvPr/>
            </p:nvGraphicFramePr>
            <p:xfrm>
              <a:off x="8636794" y="5064968"/>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7" name="表格 46"/>
              <p:cNvGraphicFramePr>
                <a:graphicFrameLocks noGrp="1"/>
              </p:cNvGraphicFramePr>
              <p:nvPr/>
            </p:nvGraphicFramePr>
            <p:xfrm>
              <a:off x="4313321" y="2762610"/>
              <a:ext cx="1689900" cy="851535"/>
            </p:xfrm>
            <a:graphic>
              <a:graphicData uri="http://schemas.openxmlformats.org/drawingml/2006/table">
                <a:tbl>
                  <a:tblPr>
                    <a:tableStyleId>{9D7B26C5-4107-4FEC-AEDC-1716B250A1EF}</a:tableStyleId>
                  </a:tblPr>
                  <a:tblGrid>
                    <a:gridCol w="753205">
                      <a:extLst>
                        <a:ext uri="{9D8B030D-6E8A-4147-A177-3AD203B41FA5}">
                          <a16:colId xmlns:a16="http://schemas.microsoft.com/office/drawing/2014/main" val="20000"/>
                        </a:ext>
                      </a:extLst>
                    </a:gridCol>
                    <a:gridCol w="476741">
                      <a:extLst>
                        <a:ext uri="{9D8B030D-6E8A-4147-A177-3AD203B41FA5}">
                          <a16:colId xmlns:a16="http://schemas.microsoft.com/office/drawing/2014/main" val="20001"/>
                        </a:ext>
                      </a:extLst>
                    </a:gridCol>
                    <a:gridCol w="459954">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47" name="表格 46"/>
              <p:cNvGraphicFramePr>
                <a:graphicFrameLocks noGrp="1"/>
              </p:cNvGraphicFramePr>
              <p:nvPr/>
            </p:nvGraphicFramePr>
            <p:xfrm>
              <a:off x="4313321" y="2762610"/>
              <a:ext cx="1689900" cy="851535"/>
            </p:xfrm>
            <a:graphic>
              <a:graphicData uri="http://schemas.openxmlformats.org/drawingml/2006/table">
                <a:tbl>
                  <a:tblPr>
                    <a:tableStyleId>{9D7B26C5-4107-4FEC-AEDC-1716B250A1EF}</a:tableStyleId>
                  </a:tblPr>
                  <a:tblGrid>
                    <a:gridCol w="753205"/>
                    <a:gridCol w="476741"/>
                    <a:gridCol w="45995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0"/>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8" name="表格 47"/>
              <p:cNvGraphicFramePr>
                <a:graphicFrameLocks noGrp="1"/>
              </p:cNvGraphicFramePr>
              <p:nvPr/>
            </p:nvGraphicFramePr>
            <p:xfrm>
              <a:off x="4577535" y="5028828"/>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rgbClr val="FF0000"/>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8" name="表格 47"/>
              <p:cNvGraphicFramePr>
                <a:graphicFrameLocks noGrp="1"/>
              </p:cNvGraphicFramePr>
              <p:nvPr>
                <p:extLst>
                  <p:ext uri="{D42A27DB-BD31-4B8C-83A1-F6EECF244321}">
                    <p14:modId xmlns:p14="http://schemas.microsoft.com/office/powerpoint/2010/main" val="3086885887"/>
                  </p:ext>
                </p:extLst>
              </p:nvPr>
            </p:nvGraphicFramePr>
            <p:xfrm>
              <a:off x="4577535" y="5028828"/>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1"/>
                          <a:stretch>
                            <a:fillRect l="-102174" t="-17391" r="-2174" b="-339130"/>
                          </a:stretch>
                        </a:blipFill>
                      </a:tcPr>
                    </a:tc>
                    <a:extLst>
                      <a:ext uri="{0D108BD9-81ED-4DB2-BD59-A6C34878D82A}">
                        <a16:rowId xmlns:a16="http://schemas.microsoft.com/office/drawing/2014/main" val="10000"/>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1"/>
                          <a:stretch>
                            <a:fillRect l="-2174" t="-117391" r="-102174" b="-23913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1"/>
                          <a:stretch>
                            <a:fillRect l="-2174" t="-227273" r="-102174" b="-1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1"/>
                          <a:stretch>
                            <a:fillRect l="-2174" t="-313043" r="-102174" b="-43478"/>
                          </a:stretch>
                        </a:blipFill>
                      </a:tcPr>
                    </a:tc>
                    <a:tc>
                      <a:txBody>
                        <a:bodyPr/>
                        <a:lstStyle/>
                        <a:p>
                          <a:pPr algn="ctr" fontAlgn="ctr"/>
                          <a:r>
                            <a:rPr lang="en-US" altLang="zh-CN" sz="1800" b="0" i="0" kern="1200" dirty="0">
                              <a:solidFill>
                                <a:srgbClr val="FF0000"/>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
        <p:nvSpPr>
          <p:cNvPr id="8"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7"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9"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4"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45"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50"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1"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4"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55" name="Google Shape;70;p14">
            <a:extLst>
              <a:ext uri="{FF2B5EF4-FFF2-40B4-BE49-F238E27FC236}">
                <a16:creationId xmlns:a16="http://schemas.microsoft.com/office/drawing/2014/main" id="{4D4A4495-8180-9B89-DB7F-6A0BECFD02EC}"/>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56" name="Google Shape;70;p14">
            <a:extLst>
              <a:ext uri="{FF2B5EF4-FFF2-40B4-BE49-F238E27FC236}">
                <a16:creationId xmlns:a16="http://schemas.microsoft.com/office/drawing/2014/main" id="{E4DC2801-A0D8-61A7-CD02-79A005BE210C}"/>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ppt_x"/>
                                          </p:val>
                                        </p:tav>
                                        <p:tav tm="100000">
                                          <p:val>
                                            <p:strVal val="#ppt_x"/>
                                          </p:val>
                                        </p:tav>
                                      </p:tavLst>
                                    </p:anim>
                                    <p:anim calcmode="lin" valueType="num">
                                      <p:cBhvr additive="base">
                                        <p:cTn id="74" dur="500" fill="hold"/>
                                        <p:tgtEl>
                                          <p:spTgt spid="3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2"/>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17</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2066528"/>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Distribution-Aware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Query </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Reducing local computation by a fast lower-bound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estimation round</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3:</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Second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computation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&amp;</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return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final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results</a:t>
            </a:r>
            <a:endParaRPr lang="en-US" altLang="zh-CN" sz="2000" dirty="0">
              <a:solidFill>
                <a:prstClr val="black"/>
              </a:solidFill>
              <a:latin typeface="Times-Roman"/>
            </a:endParaRPr>
          </a:p>
          <a:p>
            <a:pPr marL="1257300" lvl="2" indent="-342900">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 name="组合 1"/>
          <p:cNvGrpSpPr/>
          <p:nvPr/>
        </p:nvGrpSpPr>
        <p:grpSpPr>
          <a:xfrm>
            <a:off x="807665" y="3714894"/>
            <a:ext cx="959429" cy="1234686"/>
            <a:chOff x="612000" y="3429000"/>
            <a:chExt cx="1004692" cy="1292935"/>
          </a:xfrm>
        </p:grpSpPr>
        <p:pic>
          <p:nvPicPr>
            <p:cNvPr id="4" name="图形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5" name="文本框 4"/>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6" name="文本框 5"/>
              <p:cNvSpPr txBox="1"/>
              <p:nvPr/>
            </p:nvSpPr>
            <p:spPr>
              <a:xfrm>
                <a:off x="1863311" y="3811242"/>
                <a:ext cx="3088141"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863311" y="3811242"/>
                <a:ext cx="3088141" cy="369332"/>
              </a:xfrm>
              <a:prstGeom prst="rect">
                <a:avLst/>
              </a:prstGeom>
              <a:blipFill>
                <a:blip r:embed="rId5"/>
                <a:stretch>
                  <a:fillRect b="-20000"/>
                </a:stretch>
              </a:blipFill>
            </p:spPr>
            <p:txBody>
              <a:bodyPr/>
              <a:lstStyle/>
              <a:p>
                <a:r>
                  <a:rPr lang="zh-CN" altLang="en-US">
                    <a:noFill/>
                  </a:rPr>
                  <a:t> </a:t>
                </a:r>
              </a:p>
            </p:txBody>
          </p:sp>
        </mc:Fallback>
      </mc:AlternateContent>
      <p:cxnSp>
        <p:nvCxnSpPr>
          <p:cNvPr id="7" name="直线箭头连接符 6"/>
          <p:cNvCxnSpPr/>
          <p:nvPr/>
        </p:nvCxnSpPr>
        <p:spPr>
          <a:xfrm>
            <a:off x="1810557" y="4209355"/>
            <a:ext cx="27216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图形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77985" y="2593000"/>
            <a:ext cx="908188" cy="908188"/>
          </a:xfrm>
          <a:prstGeom prst="rect">
            <a:avLst/>
          </a:prstGeom>
        </p:spPr>
      </p:pic>
      <p:pic>
        <p:nvPicPr>
          <p:cNvPr id="10" name="图形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77985" y="3863305"/>
            <a:ext cx="908188" cy="908188"/>
          </a:xfrm>
          <a:prstGeom prst="rect">
            <a:avLst/>
          </a:prstGeom>
        </p:spPr>
      </p:pic>
      <p:pic>
        <p:nvPicPr>
          <p:cNvPr id="11" name="图形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76397" y="5118403"/>
            <a:ext cx="908188" cy="908188"/>
          </a:xfrm>
          <a:prstGeom prst="rect">
            <a:avLst/>
          </a:prstGeom>
        </p:spPr>
      </p:pic>
      <p:cxnSp>
        <p:nvCxnSpPr>
          <p:cNvPr id="13" name="直线箭头连接符 12"/>
          <p:cNvCxnSpPr/>
          <p:nvPr/>
        </p:nvCxnSpPr>
        <p:spPr>
          <a:xfrm>
            <a:off x="5640298" y="435212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线箭头连接符 13"/>
          <p:cNvCxnSpPr/>
          <p:nvPr/>
        </p:nvCxnSpPr>
        <p:spPr>
          <a:xfrm>
            <a:off x="5640298" y="456749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线箭头连接符 14"/>
          <p:cNvCxnSpPr>
            <a:endCxn id="9" idx="1"/>
          </p:cNvCxnSpPr>
          <p:nvPr/>
        </p:nvCxnSpPr>
        <p:spPr>
          <a:xfrm flipV="1">
            <a:off x="5640298" y="304709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flipH="1" flipV="1">
            <a:off x="5608754" y="462955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线箭头连接符 17"/>
          <p:cNvCxnSpPr/>
          <p:nvPr/>
        </p:nvCxnSpPr>
        <p:spPr>
          <a:xfrm flipH="1">
            <a:off x="5626015" y="442914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p:nvPr/>
        </p:nvCxnSpPr>
        <p:spPr>
          <a:xfrm flipH="1">
            <a:off x="5648031" y="313132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699745" y="3863302"/>
            <a:ext cx="908185" cy="1159715"/>
            <a:chOff x="5114411" y="3697042"/>
            <a:chExt cx="908185" cy="1159715"/>
          </a:xfrm>
        </p:grpSpPr>
        <p:grpSp>
          <p:nvGrpSpPr>
            <p:cNvPr id="21" name="组合 20"/>
            <p:cNvGrpSpPr/>
            <p:nvPr/>
          </p:nvGrpSpPr>
          <p:grpSpPr>
            <a:xfrm>
              <a:off x="5114411" y="3697042"/>
              <a:ext cx="908185" cy="1159715"/>
              <a:chOff x="5242620" y="3802271"/>
              <a:chExt cx="908185" cy="1159715"/>
            </a:xfrm>
          </p:grpSpPr>
          <p:pic>
            <p:nvPicPr>
              <p:cNvPr id="23" name="图形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24" name="文本框 23"/>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1" name="文本框 30"/>
              <p:cNvSpPr txBox="1"/>
              <p:nvPr/>
            </p:nvSpPr>
            <p:spPr>
              <a:xfrm rot="19973601">
                <a:off x="5962119" y="3187276"/>
                <a:ext cx="1459697"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b="0" i="0" smtClean="0">
                          <a:latin typeface="Cambria Math" panose="02040503050406030204" pitchFamily="18" charset="0"/>
                        </a:rPr>
                        <m:t>LocalK</m:t>
                      </m:r>
                      <m:r>
                        <m:rPr>
                          <m:sty m:val="p"/>
                        </m:rPr>
                        <a:rPr lang="en-US" altLang="zh-CN" sz="1600" i="1">
                          <a:latin typeface="Cambria Math" panose="02040503050406030204" pitchFamily="18" charset="0"/>
                        </a:rPr>
                        <m:t>NN</m:t>
                      </m:r>
                      <m:r>
                        <a:rPr lang="en-US" altLang="zh-CN" sz="1600" b="0" i="1" smtClean="0">
                          <a:latin typeface="Cambria Math" panose="02040503050406030204" pitchFamily="18" charset="0"/>
                        </a:rPr>
                        <m:t>(1)</m:t>
                      </m:r>
                    </m:oMath>
                  </m:oMathPara>
                </a14:m>
                <a:endParaRPr lang="zh-CN" altLang="en-US" sz="1600"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rot="19973601">
                <a:off x="5962119" y="3187276"/>
                <a:ext cx="1459697" cy="338554"/>
              </a:xfrm>
              <a:prstGeom prst="rect">
                <a:avLst/>
              </a:prstGeom>
              <a:blipFill rotWithShape="1">
                <a:blip r:embed="rId15"/>
                <a:stretch>
                  <a:fillRect l="167" t="-92906" r="213" b="-925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p:cNvSpPr txBox="1"/>
              <p:nvPr/>
            </p:nvSpPr>
            <p:spPr>
              <a:xfrm>
                <a:off x="6024629" y="4044954"/>
                <a:ext cx="139684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latin typeface="Cambria Math" panose="02040503050406030204" pitchFamily="18" charset="0"/>
                        </a:rPr>
                        <m:t>LocalK</m:t>
                      </m:r>
                      <m:r>
                        <m:rPr>
                          <m:sty m:val="p"/>
                        </m:rPr>
                        <a:rPr lang="en-US" altLang="zh-CN" sz="1600" b="0" i="0" smtClean="0">
                          <a:latin typeface="Cambria Math" panose="02040503050406030204" pitchFamily="18" charset="0"/>
                        </a:rPr>
                        <m:t>NN</m:t>
                      </m:r>
                      <m:r>
                        <a:rPr lang="en-US" altLang="zh-CN" sz="1600" i="1">
                          <a:latin typeface="Cambria Math" panose="02040503050406030204" pitchFamily="18" charset="0"/>
                        </a:rPr>
                        <m:t>(</m:t>
                      </m:r>
                      <m:r>
                        <a:rPr lang="en-US" altLang="zh-CN" sz="1600" b="0" i="1" smtClean="0">
                          <a:latin typeface="Cambria Math" panose="02040503050406030204" pitchFamily="18" charset="0"/>
                        </a:rPr>
                        <m:t>1</m:t>
                      </m:r>
                      <m:r>
                        <a:rPr lang="en-US" altLang="zh-CN" sz="1600" i="1">
                          <a:latin typeface="Cambria Math" panose="02040503050406030204" pitchFamily="18" charset="0"/>
                        </a:rPr>
                        <m:t>)</m:t>
                      </m:r>
                    </m:oMath>
                  </m:oMathPara>
                </a14:m>
                <a:endParaRPr lang="zh-CN" altLang="en-US" sz="1600" dirty="0">
                  <a:latin typeface="Cambria" panose="02040503050406030204" pitchFamily="18" charset="0"/>
                </a:endParaRPr>
              </a:p>
            </p:txBody>
          </p:sp>
        </mc:Choice>
        <mc:Fallback xmlns="">
          <p:sp>
            <p:nvSpPr>
              <p:cNvPr id="32" name="文本框 31"/>
              <p:cNvSpPr txBox="1">
                <a:spLocks noRot="1" noChangeAspect="1" noMove="1" noResize="1" noEditPoints="1" noAdjustHandles="1" noChangeArrowheads="1" noChangeShapeType="1" noTextEdit="1"/>
              </p:cNvSpPr>
              <p:nvPr/>
            </p:nvSpPr>
            <p:spPr>
              <a:xfrm>
                <a:off x="6024629" y="4044954"/>
                <a:ext cx="1396843" cy="338554"/>
              </a:xfrm>
              <a:prstGeom prst="rect">
                <a:avLst/>
              </a:prstGeom>
              <a:blipFill rotWithShape="1">
                <a:blip r:embed="rId16"/>
                <a:stretch>
                  <a:fillRect l="-27" t="-1" r="16" b="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p:cNvSpPr txBox="1"/>
              <p:nvPr/>
            </p:nvSpPr>
            <p:spPr>
              <a:xfrm rot="1574931">
                <a:off x="6153327" y="4838114"/>
                <a:ext cx="1427739"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1600" smtClean="0">
                          <a:solidFill>
                            <a:srgbClr val="FF0000"/>
                          </a:solidFill>
                          <a:latin typeface="Cambria Math" panose="02040503050406030204" pitchFamily="18" charset="0"/>
                        </a:rPr>
                        <m:t>LocalK</m:t>
                      </m:r>
                      <m:r>
                        <m:rPr>
                          <m:sty m:val="p"/>
                        </m:rPr>
                        <a:rPr lang="en-US" altLang="zh-CN" sz="1600" b="0" i="0" smtClean="0">
                          <a:solidFill>
                            <a:srgbClr val="FF0000"/>
                          </a:solidFill>
                          <a:latin typeface="Cambria Math" panose="02040503050406030204" pitchFamily="18" charset="0"/>
                        </a:rPr>
                        <m:t>NN</m:t>
                      </m:r>
                      <m:r>
                        <a:rPr lang="en-US" altLang="zh-CN" sz="1600" i="1">
                          <a:solidFill>
                            <a:srgbClr val="FF0000"/>
                          </a:solidFill>
                          <a:latin typeface="Cambria Math" panose="02040503050406030204" pitchFamily="18" charset="0"/>
                        </a:rPr>
                        <m:t>(</m:t>
                      </m:r>
                      <m:r>
                        <a:rPr lang="en-US" altLang="zh-CN" sz="1600" b="0" i="1" smtClean="0">
                          <a:solidFill>
                            <a:srgbClr val="FF0000"/>
                          </a:solidFill>
                          <a:latin typeface="Cambria Math" panose="02040503050406030204" pitchFamily="18" charset="0"/>
                        </a:rPr>
                        <m:t>2</m:t>
                      </m:r>
                      <m:r>
                        <a:rPr lang="en-US" altLang="zh-CN" sz="1600" i="1">
                          <a:solidFill>
                            <a:srgbClr val="FF0000"/>
                          </a:solidFill>
                          <a:latin typeface="Cambria Math" panose="02040503050406030204" pitchFamily="18" charset="0"/>
                        </a:rPr>
                        <m:t>)</m:t>
                      </m:r>
                    </m:oMath>
                  </m:oMathPara>
                </a14:m>
                <a:endParaRPr lang="zh-CN" altLang="en-US" sz="1600" dirty="0">
                  <a:solidFill>
                    <a:srgbClr val="FF0000"/>
                  </a:solidFill>
                  <a:latin typeface="Cambria" panose="02040503050406030204" pitchFamily="18" charset="0"/>
                </a:endParaRPr>
              </a:p>
            </p:txBody>
          </p:sp>
        </mc:Choice>
        <mc:Fallback xmlns="">
          <p:sp>
            <p:nvSpPr>
              <p:cNvPr id="33" name="文本框 32"/>
              <p:cNvSpPr txBox="1">
                <a:spLocks noRot="1" noChangeAspect="1" noMove="1" noResize="1" noEditPoints="1" noAdjustHandles="1" noChangeArrowheads="1" noChangeShapeType="1" noTextEdit="1"/>
              </p:cNvSpPr>
              <p:nvPr/>
            </p:nvSpPr>
            <p:spPr>
              <a:xfrm rot="1574931">
                <a:off x="6153327" y="4838114"/>
                <a:ext cx="1427739" cy="338554"/>
              </a:xfrm>
              <a:prstGeom prst="rect">
                <a:avLst/>
              </a:prstGeom>
              <a:blipFill rotWithShape="1">
                <a:blip r:embed="rId17"/>
                <a:stretch>
                  <a:fillRect l="-101" t="-88169" r="-58" b="-87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p:cNvSpPr txBox="1"/>
              <p:nvPr/>
            </p:nvSpPr>
            <p:spPr>
              <a:xfrm rot="19973601">
                <a:off x="6191440" y="3520614"/>
                <a:ext cx="1347824"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a:latin typeface="Cambria" panose="02040503050406030204" pitchFamily="18" charset="0"/>
                        </a:rPr>
                        <m:t>Local</m:t>
                      </m:r>
                      <m:r>
                        <m:rPr>
                          <m:nor/>
                        </m:rPr>
                        <a:rPr lang="zh-CN" altLang="en-US" sz="1600" dirty="0">
                          <a:latin typeface="Cambria" panose="02040503050406030204" pitchFamily="18" charset="0"/>
                        </a:rPr>
                        <m:t> </m:t>
                      </m:r>
                      <m:r>
                        <m:rPr>
                          <m:nor/>
                        </m:rPr>
                        <a:rPr lang="en-US" altLang="zh-CN" sz="1600" dirty="0">
                          <a:latin typeface="Cambria" panose="02040503050406030204" pitchFamily="18" charset="0"/>
                        </a:rPr>
                        <m:t>Top</m:t>
                      </m:r>
                      <m:r>
                        <m:rPr>
                          <m:nor/>
                        </m:rPr>
                        <a:rPr lang="en-US" altLang="zh-CN" sz="1600" dirty="0">
                          <a:latin typeface="Cambria" panose="02040503050406030204" pitchFamily="18" charset="0"/>
                        </a:rPr>
                        <m:t>−1</m:t>
                      </m:r>
                    </m:oMath>
                  </m:oMathPara>
                </a14:m>
                <a:endParaRPr lang="zh-CN" altLang="en-US" sz="1600" dirty="0">
                  <a:latin typeface="Cambria" panose="02040503050406030204" pitchFamily="18" charset="0"/>
                </a:endParaRPr>
              </a:p>
            </p:txBody>
          </p:sp>
        </mc:Choice>
        <mc:Fallback xmlns="">
          <p:sp>
            <p:nvSpPr>
              <p:cNvPr id="34" name="文本框 33"/>
              <p:cNvSpPr txBox="1">
                <a:spLocks noRot="1" noChangeAspect="1" noMove="1" noResize="1" noEditPoints="1" noAdjustHandles="1" noChangeArrowheads="1" noChangeShapeType="1" noTextEdit="1"/>
              </p:cNvSpPr>
              <p:nvPr/>
            </p:nvSpPr>
            <p:spPr>
              <a:xfrm rot="19973601">
                <a:off x="6191440" y="3520614"/>
                <a:ext cx="1347824" cy="338554"/>
              </a:xfrm>
              <a:prstGeom prst="rect">
                <a:avLst/>
              </a:prstGeom>
              <a:blipFill rotWithShape="1">
                <a:blip r:embed="rId18"/>
                <a:stretch>
                  <a:fillRect l="-250" t="-85392" r="-195" b="-144342"/>
                </a:stretch>
              </a:blipFill>
            </p:spPr>
            <p:txBody>
              <a:bodyPr/>
              <a:lstStyle/>
              <a:p>
                <a:r>
                  <a:rPr lang="zh-CN" altLang="en-US">
                    <a:noFill/>
                  </a:rPr>
                  <a:t> </a:t>
                </a:r>
              </a:p>
            </p:txBody>
          </p:sp>
        </mc:Fallback>
      </mc:AlternateContent>
      <p:sp>
        <p:nvSpPr>
          <p:cNvPr id="35" name="文本框 34"/>
          <p:cNvSpPr txBox="1"/>
          <p:nvPr/>
        </p:nvSpPr>
        <p:spPr>
          <a:xfrm>
            <a:off x="6076068" y="4376289"/>
            <a:ext cx="1239486" cy="338554"/>
          </a:xfrm>
          <a:prstGeom prst="rect">
            <a:avLst/>
          </a:prstGeom>
          <a:noFill/>
        </p:spPr>
        <p:txBody>
          <a:bodyPr wrap="square" rtlCol="0">
            <a:spAutoFit/>
          </a:bodyPr>
          <a:lstStyle/>
          <a:p>
            <a:pPr algn="ctr"/>
            <a:r>
              <a:rPr lang="en-US" altLang="zh-CN" sz="1600" dirty="0">
                <a:latin typeface="Cambria" panose="02040503050406030204" pitchFamily="18" charset="0"/>
              </a:rPr>
              <a:t>Local</a:t>
            </a:r>
            <a:r>
              <a:rPr lang="zh-CN" altLang="en-US" sz="1600" dirty="0">
                <a:latin typeface="Cambria" panose="02040503050406030204" pitchFamily="18" charset="0"/>
              </a:rPr>
              <a:t> </a:t>
            </a:r>
            <a:r>
              <a:rPr lang="en-US" altLang="zh-CN" sz="1600" dirty="0">
                <a:latin typeface="Cambria" panose="02040503050406030204" pitchFamily="18" charset="0"/>
              </a:rPr>
              <a:t>Top-1</a:t>
            </a:r>
            <a:endParaRPr lang="zh-CN" altLang="en-US" sz="1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36" name="文本框 35"/>
              <p:cNvSpPr txBox="1"/>
              <p:nvPr/>
            </p:nvSpPr>
            <p:spPr>
              <a:xfrm rot="1620000">
                <a:off x="6037513" y="5172217"/>
                <a:ext cx="1325262"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altLang="zh-CN" sz="1600" dirty="0" smtClean="0">
                          <a:solidFill>
                            <a:srgbClr val="FF0000"/>
                          </a:solidFill>
                          <a:latin typeface="Cambria" panose="02040503050406030204" pitchFamily="18" charset="0"/>
                        </a:rPr>
                        <m:t>Local</m:t>
                      </m:r>
                      <m:r>
                        <m:rPr>
                          <m:nor/>
                        </m:rPr>
                        <a:rPr lang="zh-CN" altLang="en-US" sz="1600" dirty="0" smtClean="0">
                          <a:solidFill>
                            <a:srgbClr val="FF0000"/>
                          </a:solidFill>
                          <a:latin typeface="Cambria" panose="02040503050406030204" pitchFamily="18" charset="0"/>
                        </a:rPr>
                        <m:t> </m:t>
                      </m:r>
                      <m:r>
                        <m:rPr>
                          <m:nor/>
                        </m:rPr>
                        <a:rPr lang="en-US" altLang="zh-CN" sz="1600" dirty="0" smtClean="0">
                          <a:solidFill>
                            <a:srgbClr val="FF0000"/>
                          </a:solidFill>
                          <a:latin typeface="Cambria" panose="02040503050406030204" pitchFamily="18" charset="0"/>
                        </a:rPr>
                        <m:t>Top</m:t>
                      </m:r>
                      <m:r>
                        <m:rPr>
                          <m:nor/>
                        </m:rPr>
                        <a:rPr lang="en-US" altLang="zh-CN" sz="1600" dirty="0" smtClean="0">
                          <a:solidFill>
                            <a:srgbClr val="FF0000"/>
                          </a:solidFill>
                          <a:latin typeface="Cambria" panose="02040503050406030204" pitchFamily="18" charset="0"/>
                        </a:rPr>
                        <m:t>−2</m:t>
                      </m:r>
                    </m:oMath>
                  </m:oMathPara>
                </a14:m>
                <a:endParaRPr lang="zh-CN" altLang="en-US" sz="1600" dirty="0">
                  <a:solidFill>
                    <a:srgbClr val="FF0000"/>
                  </a:solidFill>
                  <a:latin typeface="Cambria" panose="02040503050406030204" pitchFamily="18" charset="0"/>
                </a:endParaRPr>
              </a:p>
            </p:txBody>
          </p:sp>
        </mc:Choice>
        <mc:Fallback xmlns="">
          <p:sp>
            <p:nvSpPr>
              <p:cNvPr id="36" name="文本框 35"/>
              <p:cNvSpPr txBox="1">
                <a:spLocks noRot="1" noChangeAspect="1" noMove="1" noResize="1" noEditPoints="1" noAdjustHandles="1" noChangeArrowheads="1" noChangeShapeType="1" noTextEdit="1"/>
              </p:cNvSpPr>
              <p:nvPr/>
            </p:nvSpPr>
            <p:spPr>
              <a:xfrm rot="1620000">
                <a:off x="6037513" y="5172217"/>
                <a:ext cx="1325262" cy="338554"/>
              </a:xfrm>
              <a:prstGeom prst="rect">
                <a:avLst/>
              </a:prstGeom>
              <a:blipFill rotWithShape="1">
                <a:blip r:embed="rId19"/>
                <a:stretch>
                  <a:fillRect l="-378" t="-83507" r="-339" b="-1469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p:cNvSpPr txBox="1"/>
              <p:nvPr/>
            </p:nvSpPr>
            <p:spPr>
              <a:xfrm>
                <a:off x="7917451" y="3414926"/>
                <a:ext cx="4260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1</m:t>
                          </m:r>
                        </m:sub>
                      </m:sSub>
                    </m:oMath>
                  </m:oMathPara>
                </a14:m>
                <a:endParaRPr kumimoji="1" lang="zh-CN" altLang="en-US" sz="1600" dirty="0"/>
              </a:p>
            </p:txBody>
          </p:sp>
        </mc:Choice>
        <mc:Fallback xmlns="">
          <p:sp>
            <p:nvSpPr>
              <p:cNvPr id="40" name="文本框 39"/>
              <p:cNvSpPr txBox="1">
                <a:spLocks noRot="1" noChangeAspect="1" noMove="1" noResize="1" noEditPoints="1" noAdjustHandles="1" noChangeArrowheads="1" noChangeShapeType="1" noTextEdit="1"/>
              </p:cNvSpPr>
              <p:nvPr/>
            </p:nvSpPr>
            <p:spPr>
              <a:xfrm>
                <a:off x="7917451" y="3414926"/>
                <a:ext cx="426078" cy="338554"/>
              </a:xfrm>
              <a:prstGeom prst="rect">
                <a:avLst/>
              </a:prstGeom>
              <a:blipFill rotWithShape="1">
                <a:blip r:embed="rId20"/>
                <a:stretch>
                  <a:fillRect l="-64" t="-157" r="62" b="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p:cNvSpPr txBox="1"/>
              <p:nvPr/>
            </p:nvSpPr>
            <p:spPr>
              <a:xfrm>
                <a:off x="7912037" y="4677203"/>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2</m:t>
                          </m:r>
                        </m:sub>
                      </m:sSub>
                    </m:oMath>
                  </m:oMathPara>
                </a14:m>
                <a:endParaRPr kumimoji="1" lang="zh-CN" altLang="en-US" sz="1600" dirty="0"/>
              </a:p>
            </p:txBody>
          </p:sp>
        </mc:Choice>
        <mc:Fallback xmlns="">
          <p:sp>
            <p:nvSpPr>
              <p:cNvPr id="41" name="文本框 40"/>
              <p:cNvSpPr txBox="1">
                <a:spLocks noRot="1" noChangeAspect="1" noMove="1" noResize="1" noEditPoints="1" noAdjustHandles="1" noChangeArrowheads="1" noChangeShapeType="1" noTextEdit="1"/>
              </p:cNvSpPr>
              <p:nvPr/>
            </p:nvSpPr>
            <p:spPr>
              <a:xfrm>
                <a:off x="7912037" y="4677203"/>
                <a:ext cx="430824" cy="338554"/>
              </a:xfrm>
              <a:prstGeom prst="rect">
                <a:avLst/>
              </a:prstGeom>
              <a:blipFill rotWithShape="1">
                <a:blip r:embed="rId21"/>
                <a:stretch>
                  <a:fillRect l="-133" t="-126" r="54" b="1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文本框 41"/>
              <p:cNvSpPr txBox="1"/>
              <p:nvPr/>
            </p:nvSpPr>
            <p:spPr>
              <a:xfrm>
                <a:off x="7912037" y="5936758"/>
                <a:ext cx="43082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600" b="0" i="1" smtClean="0">
                              <a:latin typeface="Cambria Math" panose="02040503050406030204" pitchFamily="18" charset="0"/>
                            </a:rPr>
                          </m:ctrlPr>
                        </m:sSubPr>
                        <m:e>
                          <m:r>
                            <a:rPr kumimoji="1" lang="en-US" altLang="zh-CN" sz="1600" b="0" i="1" smtClean="0">
                              <a:latin typeface="Cambria Math" panose="02040503050406030204" pitchFamily="18" charset="0"/>
                            </a:rPr>
                            <m:t>𝑃</m:t>
                          </m:r>
                        </m:e>
                        <m:sub>
                          <m:r>
                            <a:rPr kumimoji="1" lang="en-US" altLang="zh-CN" sz="1600" b="0" i="1" smtClean="0">
                              <a:latin typeface="Cambria Math" panose="02040503050406030204" pitchFamily="18" charset="0"/>
                            </a:rPr>
                            <m:t>3</m:t>
                          </m:r>
                        </m:sub>
                      </m:sSub>
                    </m:oMath>
                  </m:oMathPara>
                </a14:m>
                <a:endParaRPr kumimoji="1" lang="zh-CN" altLang="en-US" sz="1600" dirty="0"/>
              </a:p>
            </p:txBody>
          </p:sp>
        </mc:Choice>
        <mc:Fallback xmlns="">
          <p:sp>
            <p:nvSpPr>
              <p:cNvPr id="42" name="文本框 41"/>
              <p:cNvSpPr txBox="1">
                <a:spLocks noRot="1" noChangeAspect="1" noMove="1" noResize="1" noEditPoints="1" noAdjustHandles="1" noChangeArrowheads="1" noChangeShapeType="1" noTextEdit="1"/>
              </p:cNvSpPr>
              <p:nvPr/>
            </p:nvSpPr>
            <p:spPr>
              <a:xfrm>
                <a:off x="7912037" y="5936758"/>
                <a:ext cx="430824" cy="338554"/>
              </a:xfrm>
              <a:prstGeom prst="rect">
                <a:avLst/>
              </a:prstGeom>
              <a:blipFill rotWithShape="1">
                <a:blip r:embed="rId22"/>
                <a:stretch>
                  <a:fillRect l="-133" t="-42" r="54" b="71"/>
                </a:stretch>
              </a:blipFill>
            </p:spPr>
            <p:txBody>
              <a:bodyPr/>
              <a:lstStyle/>
              <a:p>
                <a:r>
                  <a:rPr lang="zh-CN" altLang="en-US">
                    <a:noFill/>
                  </a:rPr>
                  <a:t> </a:t>
                </a:r>
              </a:p>
            </p:txBody>
          </p:sp>
        </mc:Fallback>
      </mc:AlternateContent>
      <p:sp>
        <p:nvSpPr>
          <p:cNvPr id="38" name="文本框 37"/>
          <p:cNvSpPr txBox="1"/>
          <p:nvPr/>
        </p:nvSpPr>
        <p:spPr>
          <a:xfrm>
            <a:off x="4573847" y="3601544"/>
            <a:ext cx="1155894" cy="338554"/>
          </a:xfrm>
          <a:prstGeom prst="rect">
            <a:avLst/>
          </a:prstGeom>
          <a:noFill/>
        </p:spPr>
        <p:txBody>
          <a:bodyPr wrap="none" rtlCol="0">
            <a:spAutoFit/>
          </a:bodyPr>
          <a:lstStyle/>
          <a:p>
            <a:r>
              <a:rPr lang="en-US" altLang="zh-CN" sz="1600" dirty="0">
                <a:latin typeface="Cambria Math" panose="02040503050406030204" pitchFamily="18" charset="0"/>
              </a:rPr>
              <a:t>Candidates</a:t>
            </a:r>
            <a:endParaRPr lang="zh-CN" altLang="en-US" sz="1600" dirty="0">
              <a:latin typeface="Cambria Math" panose="02040503050406030204" pitchFamily="18" charset="0"/>
            </a:endParaRPr>
          </a:p>
        </p:txBody>
      </p:sp>
      <p:sp>
        <p:nvSpPr>
          <p:cNvPr id="39" name="文本框 38"/>
          <p:cNvSpPr txBox="1"/>
          <p:nvPr/>
        </p:nvSpPr>
        <p:spPr>
          <a:xfrm>
            <a:off x="4660861" y="6162323"/>
            <a:ext cx="997389" cy="338554"/>
          </a:xfrm>
          <a:prstGeom prst="rect">
            <a:avLst/>
          </a:prstGeom>
          <a:noFill/>
        </p:spPr>
        <p:txBody>
          <a:bodyPr wrap="none" rtlCol="0">
            <a:spAutoFit/>
          </a:bodyPr>
          <a:lstStyle/>
          <a:p>
            <a:r>
              <a:rPr lang="en-US" altLang="zh-CN" sz="1600" dirty="0" err="1">
                <a:latin typeface="Cambria Math" panose="02040503050406030204" pitchFamily="18" charset="0"/>
              </a:rPr>
              <a:t>kNN</a:t>
            </a:r>
            <a:r>
              <a:rPr lang="zh-CN" altLang="en-US" sz="1600" dirty="0">
                <a:latin typeface="Cambria Math" panose="02040503050406030204" pitchFamily="18" charset="0"/>
              </a:rPr>
              <a:t> </a:t>
            </a:r>
            <a:r>
              <a:rPr lang="en-US" altLang="zh-CN" sz="1600" dirty="0">
                <a:latin typeface="Cambria Math" panose="02040503050406030204" pitchFamily="18" charset="0"/>
              </a:rPr>
              <a:t>Map</a:t>
            </a:r>
            <a:endParaRPr lang="zh-CN" altLang="en-US" sz="1600" dirty="0">
              <a:latin typeface="Cambria Math" panose="02040503050406030204" pitchFamily="18" charset="0"/>
            </a:endParaRPr>
          </a:p>
        </p:txBody>
      </p:sp>
      <mc:AlternateContent xmlns:mc="http://schemas.openxmlformats.org/markup-compatibility/2006" xmlns:a14="http://schemas.microsoft.com/office/drawing/2010/main">
        <mc:Choice Requires="a14">
          <p:graphicFrame>
            <p:nvGraphicFramePr>
              <p:cNvPr id="37" name="表格 36"/>
              <p:cNvGraphicFramePr>
                <a:graphicFrameLocks noGrp="1"/>
              </p:cNvGraphicFramePr>
              <p:nvPr/>
            </p:nvGraphicFramePr>
            <p:xfrm>
              <a:off x="8640679" y="2429029"/>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7" name="表格 36"/>
              <p:cNvGraphicFramePr>
                <a:graphicFrameLocks noGrp="1"/>
              </p:cNvGraphicFramePr>
              <p:nvPr/>
            </p:nvGraphicFramePr>
            <p:xfrm>
              <a:off x="8640679" y="2429029"/>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nvGraphicFramePr>
            <p:xfrm>
              <a:off x="8640679" y="3746492"/>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3" name="表格 42"/>
              <p:cNvGraphicFramePr>
                <a:graphicFrameLocks noGrp="1"/>
              </p:cNvGraphicFramePr>
              <p:nvPr/>
            </p:nvGraphicFramePr>
            <p:xfrm>
              <a:off x="8640679" y="3746492"/>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4"/>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4"/>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4"/>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6" name="表格 45"/>
              <p:cNvGraphicFramePr>
                <a:graphicFrameLocks noGrp="1"/>
              </p:cNvGraphicFramePr>
              <p:nvPr/>
            </p:nvGraphicFramePr>
            <p:xfrm>
              <a:off x="8640678" y="5072678"/>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6" name="表格 45"/>
              <p:cNvGraphicFramePr>
                <a:graphicFrameLocks noGrp="1"/>
              </p:cNvGraphicFramePr>
              <p:nvPr/>
            </p:nvGraphicFramePr>
            <p:xfrm>
              <a:off x="8640678" y="5072678"/>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7" name="表格 46"/>
              <p:cNvGraphicFramePr>
                <a:graphicFrameLocks noGrp="1"/>
              </p:cNvGraphicFramePr>
              <p:nvPr/>
            </p:nvGraphicFramePr>
            <p:xfrm>
              <a:off x="4313321" y="2762610"/>
              <a:ext cx="1689900" cy="851535"/>
            </p:xfrm>
            <a:graphic>
              <a:graphicData uri="http://schemas.openxmlformats.org/drawingml/2006/table">
                <a:tbl>
                  <a:tblPr>
                    <a:tableStyleId>{9D7B26C5-4107-4FEC-AEDC-1716B250A1EF}</a:tableStyleId>
                  </a:tblPr>
                  <a:tblGrid>
                    <a:gridCol w="753205">
                      <a:extLst>
                        <a:ext uri="{9D8B030D-6E8A-4147-A177-3AD203B41FA5}">
                          <a16:colId xmlns:a16="http://schemas.microsoft.com/office/drawing/2014/main" val="20000"/>
                        </a:ext>
                      </a:extLst>
                    </a:gridCol>
                    <a:gridCol w="476741">
                      <a:extLst>
                        <a:ext uri="{9D8B030D-6E8A-4147-A177-3AD203B41FA5}">
                          <a16:colId xmlns:a16="http://schemas.microsoft.com/office/drawing/2014/main" val="20001"/>
                        </a:ext>
                      </a:extLst>
                    </a:gridCol>
                    <a:gridCol w="459954">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47" name="表格 46"/>
              <p:cNvGraphicFramePr>
                <a:graphicFrameLocks noGrp="1"/>
              </p:cNvGraphicFramePr>
              <p:nvPr/>
            </p:nvGraphicFramePr>
            <p:xfrm>
              <a:off x="4313321" y="2762610"/>
              <a:ext cx="1689900" cy="851535"/>
            </p:xfrm>
            <a:graphic>
              <a:graphicData uri="http://schemas.openxmlformats.org/drawingml/2006/table">
                <a:tbl>
                  <a:tblPr>
                    <a:tableStyleId>{9D7B26C5-4107-4FEC-AEDC-1716B250A1EF}</a:tableStyleId>
                  </a:tblPr>
                  <a:tblGrid>
                    <a:gridCol w="753205"/>
                    <a:gridCol w="476741"/>
                    <a:gridCol w="45995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6"/>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8" name="表格 47"/>
              <p:cNvGraphicFramePr>
                <a:graphicFrameLocks noGrp="1"/>
              </p:cNvGraphicFramePr>
              <p:nvPr/>
            </p:nvGraphicFramePr>
            <p:xfrm>
              <a:off x="4582888" y="5037183"/>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8" name="表格 47"/>
              <p:cNvGraphicFramePr>
                <a:graphicFrameLocks noGrp="1"/>
              </p:cNvGraphicFramePr>
              <p:nvPr>
                <p:extLst>
                  <p:ext uri="{D42A27DB-BD31-4B8C-83A1-F6EECF244321}">
                    <p14:modId xmlns:p14="http://schemas.microsoft.com/office/powerpoint/2010/main" val="2226269346"/>
                  </p:ext>
                </p:extLst>
              </p:nvPr>
            </p:nvGraphicFramePr>
            <p:xfrm>
              <a:off x="4582888" y="5037183"/>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stretch>
                            <a:fillRect l="-100000" t="-21739" r="-4348" b="-339130"/>
                          </a:stretch>
                        </a:blipFill>
                      </a:tcPr>
                    </a:tc>
                    <a:extLst>
                      <a:ext uri="{0D108BD9-81ED-4DB2-BD59-A6C34878D82A}">
                        <a16:rowId xmlns:a16="http://schemas.microsoft.com/office/drawing/2014/main" val="10000"/>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stretch>
                            <a:fillRect t="-121739" r="-104348" b="-23913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stretch>
                            <a:fillRect t="-231818" r="-104348" b="-1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7"/>
                          <a:stretch>
                            <a:fillRect t="-317391" r="-104348" b="-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nvGraphicFramePr>
            <p:xfrm>
              <a:off x="4313295" y="2765147"/>
              <a:ext cx="1689900" cy="851535"/>
            </p:xfrm>
            <a:graphic>
              <a:graphicData uri="http://schemas.openxmlformats.org/drawingml/2006/table">
                <a:tbl>
                  <a:tblPr>
                    <a:tableStyleId>{9D7B26C5-4107-4FEC-AEDC-1716B250A1EF}</a:tableStyleId>
                  </a:tblPr>
                  <a:tblGrid>
                    <a:gridCol w="753205">
                      <a:extLst>
                        <a:ext uri="{9D8B030D-6E8A-4147-A177-3AD203B41FA5}">
                          <a16:colId xmlns:a16="http://schemas.microsoft.com/office/drawing/2014/main" val="20000"/>
                        </a:ext>
                      </a:extLst>
                    </a:gridCol>
                    <a:gridCol w="476741">
                      <a:extLst>
                        <a:ext uri="{9D8B030D-6E8A-4147-A177-3AD203B41FA5}">
                          <a16:colId xmlns:a16="http://schemas.microsoft.com/office/drawing/2014/main" val="20001"/>
                        </a:ext>
                      </a:extLst>
                    </a:gridCol>
                    <a:gridCol w="459954">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r>
                            <a:rPr lang="en-US" altLang="zh-CN" sz="1800" b="0" i="0" kern="1200" dirty="0">
                              <a:solidFill>
                                <a:srgbClr val="FF0000"/>
                              </a:solidFill>
                              <a:latin typeface="Cambria Math" panose="02040503050406030204" pitchFamily="18" charset="0"/>
                              <a:ea typeface="+mn-ea"/>
                              <a:cs typeface="+mn-cs"/>
                            </a:rPr>
                            <a:t>AACT…</a:t>
                          </a:r>
                          <a:endParaRPr lang="en-US" altLang="zh-CN" sz="1800" b="0" i="0" u="none" strike="noStrike" dirty="0">
                            <a:solidFill>
                              <a:srgbClr val="FF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rgbClr val="FF0000"/>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rgbClr val="FF0000"/>
                                        </a:solidFill>
                                        <a:latin typeface="Cambria Math" panose="02040503050406030204" pitchFamily="18" charset="0"/>
                                        <a:ea typeface="+mn-ea"/>
                                        <a:cs typeface="+mn-cs"/>
                                      </a:rPr>
                                    </m:ctrlPr>
                                  </m:sSubPr>
                                  <m:e>
                                    <m:r>
                                      <a:rPr lang="en-US" altLang="zh-CN" sz="1800" b="0" i="1" kern="1200" smtClean="0">
                                        <a:solidFill>
                                          <a:srgbClr val="FF0000"/>
                                        </a:solidFill>
                                        <a:latin typeface="Cambria Math" panose="02040503050406030204" pitchFamily="18" charset="0"/>
                                        <a:ea typeface="+mn-ea"/>
                                        <a:cs typeface="+mn-cs"/>
                                      </a:rPr>
                                      <m:t>𝑃</m:t>
                                    </m:r>
                                  </m:e>
                                  <m:sub>
                                    <m:r>
                                      <a:rPr lang="en-US" altLang="zh-CN" sz="1800" b="0" i="1" kern="1200" smtClean="0">
                                        <a:solidFill>
                                          <a:srgbClr val="FF0000"/>
                                        </a:solidFill>
                                        <a:latin typeface="Cambria Math" panose="02040503050406030204" pitchFamily="18" charset="0"/>
                                        <a:ea typeface="+mn-ea"/>
                                        <a:cs typeface="+mn-cs"/>
                                      </a:rPr>
                                      <m:t>3</m:t>
                                    </m:r>
                                  </m:sub>
                                </m:sSub>
                              </m:oMath>
                            </m:oMathPara>
                          </a14:m>
                          <a:endParaRPr lang="en-US" altLang="zh-CN" sz="1800" b="0" i="0" kern="1200" dirty="0">
                            <a:solidFill>
                              <a:srgbClr val="FF0000"/>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1267461401"/>
                  </p:ext>
                </p:extLst>
              </p:nvPr>
            </p:nvGraphicFramePr>
            <p:xfrm>
              <a:off x="4313295" y="2765147"/>
              <a:ext cx="1689900" cy="851535"/>
            </p:xfrm>
            <a:graphic>
              <a:graphicData uri="http://schemas.openxmlformats.org/drawingml/2006/table">
                <a:tbl>
                  <a:tblPr>
                    <a:tableStyleId>{9D7B26C5-4107-4FEC-AEDC-1716B250A1EF}</a:tableStyleId>
                  </a:tblPr>
                  <a:tblGrid>
                    <a:gridCol w="753205">
                      <a:extLst>
                        <a:ext uri="{9D8B030D-6E8A-4147-A177-3AD203B41FA5}">
                          <a16:colId xmlns:a16="http://schemas.microsoft.com/office/drawing/2014/main" val="20000"/>
                        </a:ext>
                      </a:extLst>
                    </a:gridCol>
                    <a:gridCol w="476741">
                      <a:extLst>
                        <a:ext uri="{9D8B030D-6E8A-4147-A177-3AD203B41FA5}">
                          <a16:colId xmlns:a16="http://schemas.microsoft.com/office/drawing/2014/main" val="20001"/>
                        </a:ext>
                      </a:extLst>
                    </a:gridCol>
                    <a:gridCol w="459954">
                      <a:extLst>
                        <a:ext uri="{9D8B030D-6E8A-4147-A177-3AD203B41FA5}">
                          <a16:colId xmlns:a16="http://schemas.microsoft.com/office/drawing/2014/main" val="20002"/>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275000" t="-127273" r="-2778" b="-154545"/>
                          </a:stretch>
                        </a:blipFill>
                      </a:tcPr>
                    </a:tc>
                    <a:extLst>
                      <a:ext uri="{0D108BD9-81ED-4DB2-BD59-A6C34878D82A}">
                        <a16:rowId xmlns:a16="http://schemas.microsoft.com/office/drawing/2014/main" val="10001"/>
                      </a:ext>
                    </a:extLst>
                  </a:tr>
                  <a:tr h="283845">
                    <a:tc>
                      <a:txBody>
                        <a:bodyPr/>
                        <a:lstStyle/>
                        <a:p>
                          <a:pPr algn="ctr" fontAlgn="ctr"/>
                          <a:r>
                            <a:rPr lang="en-US" altLang="zh-CN" sz="1800" b="0" i="0" kern="1200" dirty="0">
                              <a:solidFill>
                                <a:srgbClr val="FF0000"/>
                              </a:solidFill>
                              <a:latin typeface="Cambria Math" panose="02040503050406030204" pitchFamily="18" charset="0"/>
                              <a:ea typeface="+mn-ea"/>
                              <a:cs typeface="+mn-cs"/>
                            </a:rPr>
                            <a:t>AACT…</a:t>
                          </a:r>
                          <a:endParaRPr lang="en-US" altLang="zh-CN" sz="1800" b="0" i="0" u="none" strike="noStrike" dirty="0">
                            <a:solidFill>
                              <a:srgbClr val="FF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rgbClr val="FF0000"/>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8"/>
                          <a:stretch>
                            <a:fillRect l="-275000" t="-217391" r="-2778" b="-47826"/>
                          </a:stretch>
                        </a:blipFill>
                      </a:tcPr>
                    </a:tc>
                    <a:extLst>
                      <a:ext uri="{0D108BD9-81ED-4DB2-BD59-A6C34878D82A}">
                        <a16:rowId xmlns:a16="http://schemas.microsoft.com/office/drawing/2014/main" val="10002"/>
                      </a:ext>
                    </a:extLst>
                  </a:tr>
                </a:tbl>
              </a:graphicData>
            </a:graphic>
          </p:graphicFrame>
        </mc:Fallback>
      </mc:AlternateContent>
      <p:cxnSp>
        <p:nvCxnSpPr>
          <p:cNvPr id="25" name="直线箭头连接符 24"/>
          <p:cNvCxnSpPr/>
          <p:nvPr/>
        </p:nvCxnSpPr>
        <p:spPr>
          <a:xfrm rot="10800000">
            <a:off x="1810557" y="4352129"/>
            <a:ext cx="27216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p:cNvSpPr txBox="1"/>
              <p:nvPr/>
            </p:nvSpPr>
            <p:spPr>
              <a:xfrm>
                <a:off x="1895583" y="4383085"/>
                <a:ext cx="2453236" cy="1200329"/>
              </a:xfrm>
              <a:prstGeom prst="rect">
                <a:avLst/>
              </a:prstGeom>
              <a:noFill/>
            </p:spPr>
            <p:txBody>
              <a:bodyPr wrap="square" rtlCol="0">
                <a:spAutoFit/>
              </a:bodyPr>
              <a:lstStyle/>
              <a:p>
                <a:r>
                  <a:rPr lang="en-US" altLang="zh-CN" i="1" dirty="0">
                    <a:latin typeface="Cambria Math" panose="02040503050406030204" pitchFamily="18" charset="0"/>
                  </a:rPr>
                  <a:t>R</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latin typeface="Cambria" panose="02040503050406030204" pitchFamily="18" charset="0"/>
                  </a:rPr>
                  <a:t> </a:t>
                </a:r>
                <a:r>
                  <a:rPr lang="en-US" altLang="zh-CN" dirty="0">
                    <a:latin typeface="Cambria" panose="02040503050406030204" pitchFamily="18" charset="0"/>
                  </a:rPr>
                  <a:t>{</a:t>
                </a:r>
              </a:p>
              <a:p>
                <a:pPr algn="ctr"/>
                <a14:m>
                  <m:oMath xmlns:m="http://schemas.openxmlformats.org/officeDocument/2006/math">
                    <m:r>
                      <a:rPr lang="en-US" altLang="zh-CN" b="0" i="1" smtClean="0">
                        <a:latin typeface="Cambria Math" panose="02040503050406030204" pitchFamily="18" charset="0"/>
                      </a:rPr>
                      <m:t>&lt;1,</m:t>
                    </m:r>
                    <m:r>
                      <m:rPr>
                        <m:sty m:val="p"/>
                      </m:rPr>
                      <a:rPr lang="en-US" altLang="zh-CN">
                        <a:solidFill>
                          <a:srgbClr val="000000"/>
                        </a:solidFill>
                        <a:latin typeface="Cambria Math" panose="02040503050406030204" pitchFamily="18" charset="0"/>
                      </a:rPr>
                      <m:t>AACGTACGTG</m:t>
                    </m:r>
                    <m:r>
                      <a:rPr lang="en-US" altLang="zh-CN" b="0" i="1" smtClean="0">
                        <a:latin typeface="Cambria Math" panose="02040503050406030204" pitchFamily="18" charset="0"/>
                      </a:rPr>
                      <m:t>&gt;</m:t>
                    </m:r>
                  </m:oMath>
                </a14:m>
                <a:r>
                  <a:rPr lang="en-US" altLang="zh-CN" dirty="0">
                    <a:latin typeface="Cambria" panose="02040503050406030204" pitchFamily="18" charset="0"/>
                  </a:rPr>
                  <a:t>,</a:t>
                </a:r>
              </a:p>
              <a:p>
                <a:pPr algn="ctr"/>
                <a14:m>
                  <m:oMath xmlns:m="http://schemas.openxmlformats.org/officeDocument/2006/math">
                    <m:r>
                      <a:rPr lang="en-US" altLang="zh-CN" i="1">
                        <a:latin typeface="Cambria Math" panose="02040503050406030204" pitchFamily="18" charset="0"/>
                      </a:rPr>
                      <m:t>&lt;</m:t>
                    </m:r>
                    <m:r>
                      <a:rPr lang="en-US" altLang="zh-CN" b="0" i="1" smtClean="0">
                        <a:latin typeface="Cambria Math" panose="02040503050406030204" pitchFamily="18" charset="0"/>
                      </a:rPr>
                      <m:t>2</m:t>
                    </m:r>
                    <m:r>
                      <a:rPr lang="en-US" altLang="zh-CN" i="1">
                        <a:latin typeface="Cambria Math" panose="02040503050406030204" pitchFamily="18" charset="0"/>
                      </a:rPr>
                      <m:t>,</m:t>
                    </m:r>
                    <m:r>
                      <m:rPr>
                        <m:sty m:val="p"/>
                      </m:rPr>
                      <a:rPr lang="en-US" altLang="zh-CN">
                        <a:latin typeface="Cambria Math" panose="02040503050406030204" pitchFamily="18" charset="0"/>
                      </a:rPr>
                      <m:t>AACTTACGCA</m:t>
                    </m:r>
                    <m:r>
                      <a:rPr lang="en-US" altLang="zh-CN" i="1">
                        <a:latin typeface="Cambria Math" panose="02040503050406030204" pitchFamily="18" charset="0"/>
                      </a:rPr>
                      <m:t>&gt;</m:t>
                    </m:r>
                  </m:oMath>
                </a14:m>
                <a:r>
                  <a:rPr lang="en-US" altLang="zh-CN" dirty="0">
                    <a:latin typeface="Cambria" panose="02040503050406030204" pitchFamily="18" charset="0"/>
                  </a:rPr>
                  <a:t>,</a:t>
                </a:r>
              </a:p>
              <a:p>
                <a:r>
                  <a:rPr lang="en-US" altLang="zh-CN" dirty="0">
                    <a:latin typeface="Cambria" panose="02040503050406030204" pitchFamily="18" charset="0"/>
                  </a:rPr>
                  <a:t>}</a:t>
                </a:r>
                <a:endParaRPr lang="zh-CN" altLang="en-US" dirty="0">
                  <a:latin typeface="Cambria" panose="02040503050406030204" pitchFamily="18" charset="0"/>
                </a:endParaRPr>
              </a:p>
            </p:txBody>
          </p:sp>
        </mc:Choice>
        <mc:Fallback xmlns="">
          <p:sp>
            <p:nvSpPr>
              <p:cNvPr id="27" name="文本框 26"/>
              <p:cNvSpPr txBox="1">
                <a:spLocks noRot="1" noChangeAspect="1" noMove="1" noResize="1" noEditPoints="1" noAdjustHandles="1" noChangeArrowheads="1" noChangeShapeType="1" noTextEdit="1"/>
              </p:cNvSpPr>
              <p:nvPr/>
            </p:nvSpPr>
            <p:spPr>
              <a:xfrm>
                <a:off x="1895583" y="4383085"/>
                <a:ext cx="2453236" cy="1200329"/>
              </a:xfrm>
              <a:prstGeom prst="rect">
                <a:avLst/>
              </a:prstGeom>
              <a:blipFill rotWithShape="1">
                <a:blip r:embed="rId29"/>
                <a:stretch>
                  <a:fillRect l="-4" t="-26" r="14" b="-6942"/>
                </a:stretch>
              </a:blipFill>
            </p:spPr>
            <p:txBody>
              <a:bodyPr/>
              <a:lstStyle/>
              <a:p>
                <a:r>
                  <a:rPr lang="zh-CN" altLang="en-US">
                    <a:noFill/>
                  </a:rPr>
                  <a:t> </a:t>
                </a:r>
              </a:p>
            </p:txBody>
          </p:sp>
        </mc:Fallback>
      </mc:AlternateContent>
      <p:sp>
        <p:nvSpPr>
          <p:cNvPr id="1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6"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8"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9"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0"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44"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5"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54" name="Google Shape;70;p14">
            <a:extLst>
              <a:ext uri="{FF2B5EF4-FFF2-40B4-BE49-F238E27FC236}">
                <a16:creationId xmlns:a16="http://schemas.microsoft.com/office/drawing/2014/main" id="{A237331A-6D75-1CC3-9234-231A90929551}"/>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55" name="Google Shape;70;p14">
            <a:extLst>
              <a:ext uri="{FF2B5EF4-FFF2-40B4-BE49-F238E27FC236}">
                <a16:creationId xmlns:a16="http://schemas.microsoft.com/office/drawing/2014/main" id="{317BD5B3-1832-48B3-C445-06CCE1A7239D}"/>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18</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mc:AlternateContent xmlns:mc="http://schemas.openxmlformats.org/markup-compatibility/2006" xmlns:a14="http://schemas.microsoft.com/office/drawing/2010/main">
        <mc:Choice Requires="a14">
          <p:sp>
            <p:nvSpPr>
              <p:cNvPr id="3" name="文本框 2"/>
              <p:cNvSpPr txBox="1"/>
              <p:nvPr/>
            </p:nvSpPr>
            <p:spPr>
              <a:xfrm>
                <a:off x="612000" y="720000"/>
                <a:ext cx="10802234" cy="4798045"/>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Summary</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Communication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p>
              <a:p>
                <a:pPr marL="1257300" lvl="2" indent="-342900">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Three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between</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broker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and</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endParaRPr lang="en-US" altLang="zh-CN" sz="2000"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endParaRPr lang="en-US" altLang="zh-CN" sz="2000" i="1" dirty="0">
                  <a:latin typeface="Cambria" panose="02040503050406030204" pitchFamily="18" charset="0"/>
                  <a:ea typeface="Cambria" panose="02040503050406030204" pitchFamily="18" charset="0"/>
                </a:endParaRPr>
              </a:p>
              <a:p>
                <a:pPr marL="1257300" lvl="2" indent="-342900">
                  <a:buFont typeface="Arial" panose="020B0604020202090204" pitchFamily="34" charset="0"/>
                  <a:buChar char="•"/>
                </a:pPr>
                <a14:m>
                  <m:oMath xmlns:m="http://schemas.openxmlformats.org/officeDocument/2006/math">
                    <m:r>
                      <a:rPr lang="en-US" altLang="zh-CN" sz="2000" i="1">
                        <a:latin typeface="Cambria Math" panose="02040503050406030204" pitchFamily="18" charset="0"/>
                        <a:ea typeface="Cambria" panose="02040503050406030204" pitchFamily="18" charset="0"/>
                      </a:rPr>
                      <m:t>𝑂</m:t>
                    </m:r>
                    <m:d>
                      <m:dPr>
                        <m:ctrlPr>
                          <a:rPr lang="en-US" altLang="zh-CN" sz="2000" i="1">
                            <a:latin typeface="Cambria Math" panose="02040503050406030204" pitchFamily="18" charset="0"/>
                            <a:ea typeface="Cambria" panose="02040503050406030204" pitchFamily="18" charset="0"/>
                          </a:rPr>
                        </m:ctrlPr>
                      </m:dPr>
                      <m:e>
                        <m:r>
                          <a:rPr lang="en-US" altLang="zh-CN" sz="2000" i="1">
                            <a:latin typeface="Cambria Math" panose="02040503050406030204" pitchFamily="18" charset="0"/>
                            <a:ea typeface="Cambria" panose="02040503050406030204" pitchFamily="18" charset="0"/>
                          </a:rPr>
                          <m:t>𝑘</m:t>
                        </m:r>
                        <m:r>
                          <a:rPr lang="en-US" altLang="zh-CN" sz="2000" i="1">
                            <a:latin typeface="Cambria Math" panose="02040503050406030204" pitchFamily="18" charset="0"/>
                            <a:ea typeface="Cambria" panose="02040503050406030204" pitchFamily="18" charset="0"/>
                          </a:rPr>
                          <m:t>+</m:t>
                        </m:r>
                        <m:sSup>
                          <m:sSupPr>
                            <m:ctrlPr>
                              <a:rPr lang="en-US" altLang="zh-CN" sz="2000" i="1">
                                <a:latin typeface="Cambria Math" panose="02040503050406030204" pitchFamily="18" charset="0"/>
                                <a:ea typeface="Cambria" panose="02040503050406030204" pitchFamily="18" charset="0"/>
                              </a:rPr>
                            </m:ctrlPr>
                          </m:sSupPr>
                          <m:e>
                            <m:r>
                              <a:rPr lang="en-US" altLang="zh-CN" sz="2000" i="1">
                                <a:latin typeface="Cambria Math" panose="02040503050406030204" pitchFamily="18" charset="0"/>
                                <a:ea typeface="Cambria" panose="02040503050406030204" pitchFamily="18" charset="0"/>
                              </a:rPr>
                              <m:t>𝑚</m:t>
                            </m:r>
                          </m:e>
                          <m:sup>
                            <m:r>
                              <a:rPr lang="en-US" altLang="zh-CN" sz="2000" i="1">
                                <a:latin typeface="Cambria Math" panose="02040503050406030204" pitchFamily="18" charset="0"/>
                                <a:ea typeface="Cambria" panose="02040503050406030204" pitchFamily="18" charset="0"/>
                              </a:rPr>
                              <m:t>2</m:t>
                            </m:r>
                          </m:sup>
                        </m:sSup>
                      </m:e>
                    </m:d>
                    <m:r>
                      <a:rPr lang="en-US" altLang="zh-CN" sz="2000" b="0" i="1" smtClean="0">
                        <a:latin typeface="Cambria Math" panose="02040503050406030204" pitchFamily="18" charset="0"/>
                        <a:ea typeface="Cambria" panose="02040503050406030204" pitchFamily="18" charset="0"/>
                      </a:rPr>
                      <m:t>,</m:t>
                    </m:r>
                    <m:r>
                      <a:rPr lang="zh-CN" altLang="en-US" sz="2000" b="0" i="1" smtClean="0">
                        <a:latin typeface="Cambria Math" panose="02040503050406030204" pitchFamily="18" charset="0"/>
                        <a:ea typeface="Cambria" panose="02040503050406030204" pitchFamily="18" charset="0"/>
                      </a:rPr>
                      <m:t> </m:t>
                    </m:r>
                    <m:r>
                      <a:rPr lang="en-US" altLang="zh-CN" sz="2000" b="0" i="1" smtClean="0">
                        <a:latin typeface="Cambria Math" panose="02040503050406030204" pitchFamily="18" charset="0"/>
                        <a:ea typeface="Cambria" panose="02040503050406030204" pitchFamily="18" charset="0"/>
                      </a:rPr>
                      <m:t>𝑚</m:t>
                    </m:r>
                  </m:oMath>
                </a14:m>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the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number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of</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p>
              <a:p>
                <a:pPr marL="1714500" lvl="3" indent="-342900">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Third-round computation cost is usually less </a:t>
                </a:r>
                <a:br>
                  <a:rPr lang="en-US" altLang="zh-CN" sz="2000" dirty="0">
                    <a:latin typeface="Cambria" panose="02040503050406030204" pitchFamily="18" charset="0"/>
                    <a:ea typeface="Cambria" panose="02040503050406030204" pitchFamily="18" charset="0"/>
                  </a:rPr>
                </a:br>
                <a:r>
                  <a:rPr lang="en-US" altLang="zh-CN" sz="2000" dirty="0">
                    <a:latin typeface="Cambria" panose="02040503050406030204" pitchFamily="18" charset="0"/>
                    <a:ea typeface="Cambria" panose="02040503050406030204" pitchFamily="18" charset="0"/>
                  </a:rPr>
                  <a:t>than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𝑂</m:t>
                    </m:r>
                    <m:d>
                      <m:dPr>
                        <m:ctrlPr>
                          <a:rPr lang="en-US" altLang="zh-CN" sz="2000" b="0" i="1" smtClean="0">
                            <a:latin typeface="Cambria Math" panose="02040503050406030204" pitchFamily="18" charset="0"/>
                            <a:ea typeface="Cambria" panose="02040503050406030204" pitchFamily="18" charset="0"/>
                          </a:rPr>
                        </m:ctrlPr>
                      </m:dPr>
                      <m:e>
                        <m:sSup>
                          <m:sSupPr>
                            <m:ctrlPr>
                              <a:rPr lang="en-US" altLang="zh-CN" sz="2000" b="0" i="1" smtClean="0">
                                <a:latin typeface="Cambria Math" panose="02040503050406030204" pitchFamily="18" charset="0"/>
                                <a:ea typeface="Cambria" panose="02040503050406030204" pitchFamily="18" charset="0"/>
                              </a:rPr>
                            </m:ctrlPr>
                          </m:sSupPr>
                          <m:e>
                            <m:r>
                              <a:rPr lang="en-US" altLang="zh-CN" sz="2000" b="0" i="1" smtClean="0">
                                <a:latin typeface="Cambria Math" panose="02040503050406030204" pitchFamily="18" charset="0"/>
                                <a:ea typeface="Cambria" panose="02040503050406030204" pitchFamily="18" charset="0"/>
                              </a:rPr>
                              <m:t>𝑚</m:t>
                            </m:r>
                          </m:e>
                          <m:sup>
                            <m:r>
                              <a:rPr lang="en-US" altLang="zh-CN" sz="2000" b="0" i="1" smtClean="0">
                                <a:latin typeface="Cambria Math" panose="02040503050406030204" pitchFamily="18" charset="0"/>
                                <a:ea typeface="Cambria" panose="02040503050406030204" pitchFamily="18" charset="0"/>
                              </a:rPr>
                              <m:t>2</m:t>
                            </m:r>
                          </m:sup>
                        </m:sSup>
                      </m:e>
                    </m:d>
                  </m:oMath>
                </a14:m>
                <a:r>
                  <a:rPr lang="en-US" altLang="zh-CN" sz="2000" dirty="0">
                    <a:latin typeface="Cambria" panose="02040503050406030204" pitchFamily="18" charset="0"/>
                    <a:ea typeface="Cambria" panose="02040503050406030204" pitchFamily="18" charset="0"/>
                  </a:rPr>
                  <a:t> in practice</a:t>
                </a:r>
                <a:endParaRPr lang="en-US" altLang="zh-CN" sz="2000" i="1" dirty="0">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Ø"/>
                </a:pPr>
                <a:r>
                  <a:rPr lang="en-US" altLang="zh-CN" sz="2000" dirty="0">
                    <a:solidFill>
                      <a:srgbClr val="FF0000"/>
                    </a:solidFill>
                    <a:latin typeface="Cambria" panose="02040503050406030204" pitchFamily="18" charset="0"/>
                    <a:ea typeface="Cambria" panose="02040503050406030204" pitchFamily="18" charset="0"/>
                  </a:rPr>
                  <a:t>Issues</a:t>
                </a:r>
              </a:p>
              <a:p>
                <a:pPr marL="1257300" lvl="2"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Access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pattern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during</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query</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processing</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is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leaked</a:t>
                </a:r>
              </a:p>
              <a:p>
                <a:pPr marL="1714500" lvl="3"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Network</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pattern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(each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round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communication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volume)</a:t>
                </a:r>
              </a:p>
              <a:p>
                <a:pPr marL="1714500" lvl="3" indent="-342900">
                  <a:lnSpc>
                    <a:spcPct val="120000"/>
                  </a:lnSpc>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Memory</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access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pattern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(each</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round</a:t>
                </a:r>
                <a:r>
                  <a:rPr lang="zh-CN" altLang="en-US" sz="2000" dirty="0">
                    <a:solidFill>
                      <a:srgbClr val="FF0000"/>
                    </a:solidFill>
                    <a:latin typeface="Cambria" panose="02040503050406030204" pitchFamily="18" charset="0"/>
                    <a:ea typeface="Cambria" panose="02040503050406030204" pitchFamily="18" charset="0"/>
                  </a:rPr>
                  <a:t> </a:t>
                </a:r>
                <a14:m>
                  <m:oMath xmlns:m="http://schemas.openxmlformats.org/officeDocument/2006/math">
                    <m:sSub>
                      <m:sSubPr>
                        <m:ctrlPr>
                          <a:rPr lang="en-US" altLang="zh-CN" sz="2000" b="0" i="1" smtClean="0">
                            <a:solidFill>
                              <a:srgbClr val="FF0000"/>
                            </a:solidFill>
                            <a:latin typeface="Cambria Math" panose="02040503050406030204" pitchFamily="18" charset="0"/>
                            <a:ea typeface="Cambria" panose="02040503050406030204" pitchFamily="18" charset="0"/>
                          </a:rPr>
                        </m:ctrlPr>
                      </m:sSubPr>
                      <m:e>
                        <m:r>
                          <a:rPr lang="en-US" altLang="zh-CN" sz="2000" b="0" i="1" smtClean="0">
                            <a:solidFill>
                              <a:srgbClr val="FF0000"/>
                            </a:solidFill>
                            <a:latin typeface="Cambria Math" panose="02040503050406030204" pitchFamily="18" charset="0"/>
                            <a:ea typeface="Cambria" panose="02040503050406030204" pitchFamily="18" charset="0"/>
                          </a:rPr>
                          <m:t>𝑘</m:t>
                        </m:r>
                      </m:e>
                      <m:sub>
                        <m:r>
                          <a:rPr lang="en-US" altLang="zh-CN" sz="2000" b="0" i="1" smtClean="0">
                            <a:solidFill>
                              <a:srgbClr val="FF0000"/>
                            </a:solidFill>
                            <a:latin typeface="Cambria Math" panose="02040503050406030204" pitchFamily="18" charset="0"/>
                            <a:ea typeface="Cambria" panose="02040503050406030204" pitchFamily="18" charset="0"/>
                          </a:rPr>
                          <m:t>𝑖</m:t>
                        </m:r>
                      </m:sub>
                    </m:sSub>
                  </m:oMath>
                </a14:m>
                <a:r>
                  <a:rPr lang="en-US" altLang="zh-CN" sz="2000" dirty="0">
                    <a:solidFill>
                      <a:srgbClr val="FF0000"/>
                    </a:solidFill>
                    <a:latin typeface="Cambria" panose="02040503050406030204" pitchFamily="18" charset="0"/>
                    <a:ea typeface="Cambria" panose="02040503050406030204" pitchFamily="18" charset="0"/>
                  </a:rPr>
                  <a:t>,</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and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update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of</a:t>
                </a:r>
                <a:r>
                  <a:rPr lang="zh-CN" altLang="en-US" sz="2000" dirty="0">
                    <a:solidFill>
                      <a:srgbClr val="FF0000"/>
                    </a:solidFill>
                    <a:latin typeface="Cambria" panose="02040503050406030204" pitchFamily="18" charset="0"/>
                    <a:ea typeface="Cambria" panose="02040503050406030204" pitchFamily="18" charset="0"/>
                  </a:rPr>
                  <a:t> </a:t>
                </a:r>
                <a:br>
                  <a:rPr lang="en-US" altLang="zh-CN" sz="2000" dirty="0">
                    <a:solidFill>
                      <a:srgbClr val="FF0000"/>
                    </a:solidFill>
                    <a:latin typeface="Cambria" panose="02040503050406030204" pitchFamily="18" charset="0"/>
                    <a:ea typeface="Cambria" panose="02040503050406030204" pitchFamily="18" charset="0"/>
                  </a:rPr>
                </a:br>
                <a:r>
                  <a:rPr lang="en-US" altLang="zh-CN" sz="2000" dirty="0">
                    <a:solidFill>
                      <a:srgbClr val="FF0000"/>
                    </a:solidFill>
                    <a:latin typeface="Cambria" panose="02040503050406030204" pitchFamily="18" charset="0"/>
                    <a:ea typeface="Cambria" panose="02040503050406030204" pitchFamily="18" charset="0"/>
                  </a:rPr>
                  <a:t>top-k</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LB,</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candidates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and</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err="1">
                    <a:solidFill>
                      <a:srgbClr val="FF0000"/>
                    </a:solidFill>
                    <a:latin typeface="Cambria" panose="02040503050406030204" pitchFamily="18" charset="0"/>
                    <a:ea typeface="Cambria" panose="02040503050406030204" pitchFamily="18" charset="0"/>
                  </a:rPr>
                  <a:t>kNN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map)</a:t>
                </a:r>
                <a:endParaRPr lang="en-US" altLang="zh-CN" sz="2000" dirty="0">
                  <a:latin typeface="Cambria" panose="02040503050406030204" pitchFamily="18" charset="0"/>
                  <a:ea typeface="Cambria" panose="020405030504060302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12000" y="720000"/>
                <a:ext cx="10802234" cy="4798045"/>
              </a:xfrm>
              <a:prstGeom prst="rect">
                <a:avLst/>
              </a:prstGeom>
              <a:blipFill>
                <a:blip r:embed="rId3"/>
                <a:stretch>
                  <a:fillRect l="-1058" b="-1319"/>
                </a:stretch>
              </a:blipFill>
            </p:spPr>
            <p:txBody>
              <a:bodyPr/>
              <a:lstStyle/>
              <a:p>
                <a:r>
                  <a:rPr lang="en-US">
                    <a:noFill/>
                  </a:rPr>
                  <a:t> </a:t>
                </a:r>
              </a:p>
            </p:txBody>
          </p:sp>
        </mc:Fallback>
      </mc:AlternateContent>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pic>
        <p:nvPicPr>
          <p:cNvPr id="2" name="图片 1" descr="图表, 折线图&#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926" y="1423701"/>
            <a:ext cx="3566074" cy="2395670"/>
          </a:xfrm>
          <a:prstGeom prst="rect">
            <a:avLst/>
          </a:prstGeom>
        </p:spPr>
      </p:pic>
      <p:sp>
        <p:nvSpPr>
          <p:cNvPr id="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8"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9"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0"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5" name="Google Shape;70;p14">
            <a:extLst>
              <a:ext uri="{FF2B5EF4-FFF2-40B4-BE49-F238E27FC236}">
                <a16:creationId xmlns:a16="http://schemas.microsoft.com/office/drawing/2014/main" id="{EE487FA3-14AA-1C37-A660-DA443F514D39}"/>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6" name="Google Shape;70;p14">
            <a:extLst>
              <a:ext uri="{FF2B5EF4-FFF2-40B4-BE49-F238E27FC236}">
                <a16:creationId xmlns:a16="http://schemas.microsoft.com/office/drawing/2014/main" id="{D6C7DEFD-CD41-4561-76C2-E5E05CD582CA}"/>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Security</a:t>
            </a:r>
            <a:r>
              <a:rPr lang="zh-CN" altLang="en-US" sz="3200" b="1" dirty="0">
                <a:solidFill>
                  <a:schemeClr val="lt1"/>
                </a:solidFill>
                <a:latin typeface="Cambria Math" panose="02040503050406030204"/>
                <a:ea typeface="Cambria Math" panose="02040503050406030204"/>
                <a:cs typeface="Cambria Math" panose="02040503050406030204"/>
                <a:sym typeface="Cambria Math" panose="02040503050406030204"/>
              </a:rPr>
              <a:t> </a:t>
            </a: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Basics</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19</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1999" y="720000"/>
            <a:ext cx="7921845" cy="5605958"/>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Trusted Execution Environment (TEE)</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Hardware-enforced secure execution environment</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Using the concept of </a:t>
            </a:r>
            <a:r>
              <a:rPr lang="en-US" altLang="zh-CN" sz="2000" i="1" dirty="0">
                <a:latin typeface="Cambria" panose="02040503050406030204" pitchFamily="18" charset="0"/>
                <a:ea typeface="Cambria" panose="02040503050406030204" pitchFamily="18" charset="0"/>
              </a:rPr>
              <a:t>enclaves</a:t>
            </a:r>
            <a:endParaRPr lang="en-US" altLang="zh-CN" sz="2000" dirty="0">
              <a:latin typeface="Cambria" panose="02040503050406030204" pitchFamily="18" charset="0"/>
              <a:ea typeface="Cambria" panose="02040503050406030204" pitchFamily="18" charset="0"/>
            </a:endParaRP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Encrypted enclave memory</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Accessible only from the same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enclave</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Protect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against the powerful attacker</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Pros</a:t>
            </a:r>
          </a:p>
          <a:p>
            <a:pPr marL="1257300" lvl="2" indent="-342900" algn="just">
              <a:buFont typeface="Arial" panose="020B0604020202090204" pitchFamily="34" charset="0"/>
              <a:buChar char="•"/>
            </a:pPr>
            <a:r>
              <a:rPr lang="en-US" altLang="zh-CN" sz="2000" dirty="0">
                <a:solidFill>
                  <a:srgbClr val="00882B"/>
                </a:solidFill>
                <a:latin typeface="Cambria" panose="02040503050406030204" pitchFamily="18" charset="0"/>
                <a:ea typeface="Cambria" panose="02040503050406030204" pitchFamily="18" charset="0"/>
              </a:rPr>
              <a:t>Full functionality</a:t>
            </a:r>
          </a:p>
          <a:p>
            <a:pPr marL="1257300" lvl="2" indent="-342900" algn="just">
              <a:buFont typeface="Arial" panose="020B0604020202090204" pitchFamily="34" charset="0"/>
              <a:buChar char="•"/>
            </a:pPr>
            <a:r>
              <a:rPr lang="en-US" altLang="zh-CN" sz="2000" dirty="0">
                <a:solidFill>
                  <a:srgbClr val="00882B"/>
                </a:solidFill>
                <a:latin typeface="Cambria" panose="02040503050406030204" pitchFamily="18" charset="0"/>
                <a:ea typeface="Cambria" panose="02040503050406030204" pitchFamily="18" charset="0"/>
              </a:rPr>
              <a:t>Native</a:t>
            </a:r>
            <a:r>
              <a:rPr lang="zh-CN" altLang="en-US" sz="2000" dirty="0">
                <a:solidFill>
                  <a:srgbClr val="00882B"/>
                </a:solidFill>
                <a:latin typeface="Cambria" panose="02040503050406030204" pitchFamily="18" charset="0"/>
                <a:ea typeface="Cambria" panose="02040503050406030204" pitchFamily="18" charset="0"/>
              </a:rPr>
              <a:t> </a:t>
            </a:r>
            <a:r>
              <a:rPr lang="en-US" altLang="zh-CN" sz="2000" dirty="0">
                <a:solidFill>
                  <a:srgbClr val="00882B"/>
                </a:solidFill>
                <a:latin typeface="Cambria" panose="02040503050406030204" pitchFamily="18" charset="0"/>
                <a:ea typeface="Cambria" panose="02040503050406030204" pitchFamily="18" charset="0"/>
              </a:rPr>
              <a:t>CPU</a:t>
            </a:r>
            <a:r>
              <a:rPr lang="zh-CN" altLang="en-US" sz="2000" dirty="0">
                <a:solidFill>
                  <a:srgbClr val="00882B"/>
                </a:solidFill>
                <a:latin typeface="Cambria" panose="02040503050406030204" pitchFamily="18" charset="0"/>
                <a:ea typeface="Cambria" panose="02040503050406030204" pitchFamily="18" charset="0"/>
              </a:rPr>
              <a:t> </a:t>
            </a:r>
            <a:r>
              <a:rPr lang="en-US" altLang="zh-CN" sz="2000" dirty="0">
                <a:solidFill>
                  <a:srgbClr val="00882B"/>
                </a:solidFill>
                <a:latin typeface="Cambria" panose="02040503050406030204" pitchFamily="18" charset="0"/>
                <a:ea typeface="Cambria" panose="02040503050406030204" pitchFamily="18" charset="0"/>
              </a:rPr>
              <a:t>performance</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Cons</a:t>
            </a:r>
          </a:p>
          <a:p>
            <a:pPr marL="1257300" lvl="2" indent="-342900" algn="just">
              <a:buFont typeface="Arial" panose="020B0604020202090204" pitchFamily="34" charset="0"/>
              <a:buChar char="•"/>
            </a:pPr>
            <a:r>
              <a:rPr lang="en-US" altLang="zh-CN" sz="2000" dirty="0">
                <a:solidFill>
                  <a:srgbClr val="FF0000"/>
                </a:solidFill>
                <a:latin typeface="Cambria" panose="02040503050406030204" pitchFamily="18" charset="0"/>
                <a:ea typeface="Cambria" panose="02040503050406030204" pitchFamily="18" charset="0"/>
              </a:rPr>
              <a:t>No</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protection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in</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the</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access</a:t>
            </a:r>
            <a:r>
              <a:rPr lang="zh-CN" altLang="en-US" sz="2000" dirty="0">
                <a:solidFill>
                  <a:srgbClr val="FF0000"/>
                </a:solidFill>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pattern</a:t>
            </a:r>
          </a:p>
          <a:p>
            <a:pPr marL="1257300" lvl="2" indent="-342900" algn="just">
              <a:lnSpc>
                <a:spcPct val="150000"/>
              </a:lnSpc>
              <a:buFont typeface="Arial" panose="020B0604020202090204" pitchFamily="34" charset="0"/>
              <a:buChar char="•"/>
            </a:pPr>
            <a:endParaRPr lang="en-US" altLang="zh-CN" sz="2000" dirty="0">
              <a:solidFill>
                <a:schemeClr val="accent6">
                  <a:lumMod val="75000"/>
                </a:schemeClr>
              </a:solidFill>
              <a:latin typeface="Cambria" panose="02040503050406030204" pitchFamily="18" charset="0"/>
              <a:ea typeface="Cambria" panose="02040503050406030204" pitchFamily="18" charset="0"/>
            </a:endParaRPr>
          </a:p>
          <a:p>
            <a:pPr marL="1257300" lvl="2" indent="-342900" algn="just">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grpSp>
        <p:nvGrpSpPr>
          <p:cNvPr id="24" name="组合 23"/>
          <p:cNvGrpSpPr/>
          <p:nvPr/>
        </p:nvGrpSpPr>
        <p:grpSpPr>
          <a:xfrm>
            <a:off x="9017123" y="1665509"/>
            <a:ext cx="2331233" cy="4002467"/>
            <a:chOff x="9209238" y="1789518"/>
            <a:chExt cx="2331233" cy="4002467"/>
          </a:xfrm>
        </p:grpSpPr>
        <p:grpSp>
          <p:nvGrpSpPr>
            <p:cNvPr id="25" name="组合 24"/>
            <p:cNvGrpSpPr/>
            <p:nvPr/>
          </p:nvGrpSpPr>
          <p:grpSpPr>
            <a:xfrm>
              <a:off x="10069270" y="3629885"/>
              <a:ext cx="611171" cy="783117"/>
              <a:chOff x="10069270" y="3503424"/>
              <a:chExt cx="611171" cy="783117"/>
            </a:xfrm>
          </p:grpSpPr>
          <p:sp>
            <p:nvSpPr>
              <p:cNvPr id="37" name="右箭头 36"/>
              <p:cNvSpPr/>
              <p:nvPr/>
            </p:nvSpPr>
            <p:spPr>
              <a:xfrm rot="16200000">
                <a:off x="9983298" y="3716769"/>
                <a:ext cx="783117" cy="3564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乘 37"/>
              <p:cNvSpPr/>
              <p:nvPr/>
            </p:nvSpPr>
            <p:spPr>
              <a:xfrm>
                <a:off x="10069270" y="3675762"/>
                <a:ext cx="611171" cy="5680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26" name="组合 25"/>
            <p:cNvGrpSpPr/>
            <p:nvPr/>
          </p:nvGrpSpPr>
          <p:grpSpPr>
            <a:xfrm>
              <a:off x="9426779" y="4436994"/>
              <a:ext cx="1896160" cy="1354991"/>
              <a:chOff x="9451493" y="4192784"/>
              <a:chExt cx="1896160" cy="1354991"/>
            </a:xfrm>
          </p:grpSpPr>
          <p:pic>
            <p:nvPicPr>
              <p:cNvPr id="35" name="图形 3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2910" y="4192784"/>
                <a:ext cx="893326" cy="893326"/>
              </a:xfrm>
              <a:prstGeom prst="rect">
                <a:avLst/>
              </a:prstGeom>
            </p:spPr>
          </p:pic>
          <p:sp>
            <p:nvSpPr>
              <p:cNvPr id="36" name="文本框 35"/>
              <p:cNvSpPr txBox="1"/>
              <p:nvPr/>
            </p:nvSpPr>
            <p:spPr>
              <a:xfrm>
                <a:off x="9451493" y="5086110"/>
                <a:ext cx="1896160" cy="461665"/>
              </a:xfrm>
              <a:prstGeom prst="rect">
                <a:avLst/>
              </a:prstGeom>
              <a:noFill/>
            </p:spPr>
            <p:txBody>
              <a:bodyPr wrap="none" rtlCol="0">
                <a:spAutoFit/>
              </a:bodyPr>
              <a:lstStyle/>
              <a:p>
                <a:r>
                  <a:rPr kumimoji="1" lang="en-US" altLang="zh-CN" sz="2400" b="1" dirty="0">
                    <a:solidFill>
                      <a:srgbClr val="FF0000"/>
                    </a:solidFill>
                  </a:rPr>
                  <a:t>Untrusted</a:t>
                </a:r>
                <a:r>
                  <a:rPr kumimoji="1" lang="zh-CN" altLang="en-US" sz="2400" b="1" dirty="0">
                    <a:solidFill>
                      <a:srgbClr val="FF0000"/>
                    </a:solidFill>
                  </a:rPr>
                  <a:t> </a:t>
                </a:r>
                <a:r>
                  <a:rPr kumimoji="1" lang="en-US" altLang="zh-CN" sz="2400" b="1" dirty="0">
                    <a:solidFill>
                      <a:srgbClr val="FF0000"/>
                    </a:solidFill>
                  </a:rPr>
                  <a:t>OS</a:t>
                </a:r>
                <a:endParaRPr kumimoji="1" lang="zh-CN" altLang="en-US" sz="2400" b="1" dirty="0">
                  <a:solidFill>
                    <a:srgbClr val="FF0000"/>
                  </a:solidFill>
                </a:endParaRPr>
              </a:p>
            </p:txBody>
          </p:sp>
        </p:grpSp>
        <p:grpSp>
          <p:nvGrpSpPr>
            <p:cNvPr id="27" name="组合 26"/>
            <p:cNvGrpSpPr/>
            <p:nvPr/>
          </p:nvGrpSpPr>
          <p:grpSpPr>
            <a:xfrm>
              <a:off x="9209238" y="1789518"/>
              <a:ext cx="2331233" cy="1791069"/>
              <a:chOff x="9154487" y="1800658"/>
              <a:chExt cx="2331233" cy="1791069"/>
            </a:xfrm>
          </p:grpSpPr>
          <p:sp>
            <p:nvSpPr>
              <p:cNvPr id="29" name="圆角矩形 28"/>
              <p:cNvSpPr/>
              <p:nvPr/>
            </p:nvSpPr>
            <p:spPr>
              <a:xfrm>
                <a:off x="9154487" y="1800658"/>
                <a:ext cx="2331233" cy="1791069"/>
              </a:xfrm>
              <a:prstGeom prst="roundRect">
                <a:avLst/>
              </a:prstGeom>
              <a:solidFill>
                <a:schemeClr val="accent6">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p:cNvSpPr/>
              <p:nvPr/>
            </p:nvSpPr>
            <p:spPr>
              <a:xfrm>
                <a:off x="9343036" y="2288696"/>
                <a:ext cx="885564" cy="6117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rPr>
                  <a:t>Code</a:t>
                </a:r>
                <a:endParaRPr kumimoji="1" lang="zh-CN" altLang="en-US" b="1" dirty="0">
                  <a:solidFill>
                    <a:schemeClr val="tx1"/>
                  </a:solidFill>
                </a:endParaRPr>
              </a:p>
            </p:txBody>
          </p:sp>
          <p:sp>
            <p:nvSpPr>
              <p:cNvPr id="32" name="矩形 31"/>
              <p:cNvSpPr/>
              <p:nvPr/>
            </p:nvSpPr>
            <p:spPr>
              <a:xfrm>
                <a:off x="10417149" y="2288697"/>
                <a:ext cx="962866" cy="6117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rPr>
                  <a:t>Secret</a:t>
                </a:r>
                <a:r>
                  <a:rPr kumimoji="1" lang="zh-CN" altLang="en-US" sz="2000" b="1" dirty="0">
                    <a:solidFill>
                      <a:schemeClr val="tx1"/>
                    </a:solidFill>
                  </a:rPr>
                  <a:t> </a:t>
                </a:r>
                <a:r>
                  <a:rPr kumimoji="1" lang="en-US" altLang="zh-CN" sz="2000" b="1" dirty="0">
                    <a:solidFill>
                      <a:schemeClr val="tx1"/>
                    </a:solidFill>
                  </a:rPr>
                  <a:t>data</a:t>
                </a:r>
                <a:endParaRPr kumimoji="1" lang="zh-CN" altLang="en-US" sz="2000" b="1" dirty="0">
                  <a:solidFill>
                    <a:schemeClr val="tx1"/>
                  </a:solidFill>
                </a:endParaRPr>
              </a:p>
            </p:txBody>
          </p:sp>
          <p:sp>
            <p:nvSpPr>
              <p:cNvPr id="34" name="文本框 33"/>
              <p:cNvSpPr txBox="1"/>
              <p:nvPr/>
            </p:nvSpPr>
            <p:spPr>
              <a:xfrm>
                <a:off x="9744881" y="3015268"/>
                <a:ext cx="1150443" cy="461665"/>
              </a:xfrm>
              <a:prstGeom prst="rect">
                <a:avLst/>
              </a:prstGeom>
              <a:noFill/>
            </p:spPr>
            <p:txBody>
              <a:bodyPr wrap="none" rtlCol="0">
                <a:spAutoFit/>
              </a:bodyPr>
              <a:lstStyle/>
              <a:p>
                <a:r>
                  <a:rPr kumimoji="1" lang="en-US" altLang="zh-CN" sz="2400" b="1" dirty="0"/>
                  <a:t>Enclave</a:t>
                </a:r>
                <a:endParaRPr kumimoji="1" lang="zh-CN" altLang="en-US" sz="2400" b="1" dirty="0"/>
              </a:p>
            </p:txBody>
          </p:sp>
        </p:grpSp>
      </p:gr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0;p14">
            <a:extLst>
              <a:ext uri="{FF2B5EF4-FFF2-40B4-BE49-F238E27FC236}">
                <a16:creationId xmlns:a16="http://schemas.microsoft.com/office/drawing/2014/main" id="{9FE5D117-D5DC-2E93-6F6C-95EFB2DDB001}"/>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70;p14">
            <a:extLst>
              <a:ext uri="{FF2B5EF4-FFF2-40B4-BE49-F238E27FC236}">
                <a16:creationId xmlns:a16="http://schemas.microsoft.com/office/drawing/2014/main" id="{F646194D-89B9-4641-72A0-C1DC28FAF5E4}"/>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Introduction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1447322" cy="1604863"/>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sz="2800" b="1" dirty="0">
                <a:solidFill>
                  <a:srgbClr val="6780BF"/>
                </a:solidFill>
                <a:latin typeface="Cambria" panose="02040503050406030204" pitchFamily="18" charset="0"/>
                <a:ea typeface="Cambria" panose="02040503050406030204" pitchFamily="18" charset="0"/>
              </a:rPr>
              <a:t>Motivation</a:t>
            </a:r>
            <a:endParaRPr lang="en-US" altLang="zh-CN" sz="2800" b="1" dirty="0">
              <a:solidFill>
                <a:srgbClr val="6780BF"/>
              </a:solidFill>
              <a:latin typeface="Cambria" panose="02040503050406030204" pitchFamily="18" charset="0"/>
              <a:ea typeface="Cambria" panose="02040503050406030204" pitchFamily="18" charset="0"/>
            </a:endParaRP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Federated</a:t>
            </a:r>
            <a:r>
              <a:rPr lang="zh-CN" altLang="en-US"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kNN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search on distributed data</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sym typeface="Cambria Math" panose="02040503050406030204"/>
              </a:rPr>
              <a:t>Example:</a:t>
            </a:r>
            <a:r>
              <a:rPr lang="zh-CN" altLang="en-US" sz="2000" dirty="0">
                <a:latin typeface="Cambria" panose="02040503050406030204" pitchFamily="18" charset="0"/>
                <a:ea typeface="Cambria" panose="02040503050406030204" pitchFamily="18" charset="0"/>
                <a:sym typeface="Cambria Math" panose="02040503050406030204"/>
              </a:rPr>
              <a:t> </a:t>
            </a:r>
            <a:r>
              <a:rPr lang="en-US" altLang="zh-CN" sz="2000" dirty="0">
                <a:latin typeface="Cambria" panose="02040503050406030204" pitchFamily="18" charset="0"/>
                <a:ea typeface="Cambria" panose="02040503050406030204" pitchFamily="18" charset="0"/>
                <a:sym typeface="Cambria Math" panose="02040503050406030204"/>
              </a:rPr>
              <a:t>Top-2 data with the smallest edit distances in DNA records</a:t>
            </a:r>
            <a:r>
              <a:rPr lang="zh-CN" altLang="en-US" sz="2000" dirty="0">
                <a:latin typeface="Cambria" panose="02040503050406030204" pitchFamily="18" charset="0"/>
                <a:ea typeface="Cambria" panose="02040503050406030204" pitchFamily="18" charset="0"/>
                <a:sym typeface="Cambria Math" panose="02040503050406030204"/>
              </a:rPr>
              <a:t> </a:t>
            </a:r>
            <a:r>
              <a:rPr lang="en-US" altLang="zh-CN" sz="2000" dirty="0">
                <a:latin typeface="Cambria" panose="02040503050406030204" pitchFamily="18" charset="0"/>
                <a:ea typeface="Cambria" panose="02040503050406030204" pitchFamily="18" charset="0"/>
                <a:sym typeface="Cambria Math" panose="02040503050406030204"/>
              </a:rPr>
              <a:t>across</a:t>
            </a:r>
            <a:r>
              <a:rPr lang="zh-CN" altLang="en-US" sz="2000" dirty="0">
                <a:latin typeface="Cambria" panose="02040503050406030204" pitchFamily="18" charset="0"/>
                <a:ea typeface="Cambria" panose="02040503050406030204" pitchFamily="18" charset="0"/>
                <a:sym typeface="Cambria Math" panose="02040503050406030204"/>
              </a:rPr>
              <a:t> </a:t>
            </a:r>
            <a:r>
              <a:rPr lang="en-US" altLang="zh-CN" sz="2000" dirty="0">
                <a:latin typeface="Cambria" panose="02040503050406030204" pitchFamily="18" charset="0"/>
                <a:ea typeface="Cambria" panose="02040503050406030204" pitchFamily="18" charset="0"/>
                <a:sym typeface="Cambria Math" panose="02040503050406030204"/>
              </a:rPr>
              <a:t>hospitals</a:t>
            </a:r>
          </a:p>
        </p:txBody>
      </p:sp>
      <p:grpSp>
        <p:nvGrpSpPr>
          <p:cNvPr id="15" name="组合 14"/>
          <p:cNvGrpSpPr/>
          <p:nvPr/>
        </p:nvGrpSpPr>
        <p:grpSpPr>
          <a:xfrm>
            <a:off x="792673" y="3470372"/>
            <a:ext cx="959429" cy="1234686"/>
            <a:chOff x="612000" y="3429000"/>
            <a:chExt cx="1004692" cy="1292935"/>
          </a:xfrm>
        </p:grpSpPr>
        <p:pic>
          <p:nvPicPr>
            <p:cNvPr id="5" name="图形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9" name="文本框 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3" name="文本框 12"/>
              <p:cNvSpPr txBox="1"/>
              <p:nvPr/>
            </p:nvSpPr>
            <p:spPr>
              <a:xfrm>
                <a:off x="1752102" y="3565550"/>
                <a:ext cx="3342483"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b="0" i="0" smtClean="0">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1752102" y="3565550"/>
                <a:ext cx="3342483" cy="369332"/>
              </a:xfrm>
              <a:prstGeom prst="rect">
                <a:avLst/>
              </a:prstGeom>
              <a:blipFill>
                <a:blip r:embed="rId5"/>
                <a:stretch>
                  <a:fillRect b="-20000"/>
                </a:stretch>
              </a:blipFill>
            </p:spPr>
            <p:txBody>
              <a:bodyPr/>
              <a:lstStyle/>
              <a:p>
                <a:r>
                  <a:rPr lang="zh-CN" altLang="en-US">
                    <a:noFill/>
                  </a:rPr>
                  <a:t> </a:t>
                </a:r>
              </a:p>
            </p:txBody>
          </p:sp>
        </mc:Fallback>
      </mc:AlternateContent>
      <p:cxnSp>
        <p:nvCxnSpPr>
          <p:cNvPr id="20" name="直线箭头连接符 19"/>
          <p:cNvCxnSpPr/>
          <p:nvPr/>
        </p:nvCxnSpPr>
        <p:spPr>
          <a:xfrm>
            <a:off x="1795565" y="3964833"/>
            <a:ext cx="281820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flipH="1">
            <a:off x="1795564" y="4107607"/>
            <a:ext cx="28182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4381471" y="2525662"/>
            <a:ext cx="7051702" cy="3124106"/>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6" name="图形 3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1795" y="3156706"/>
            <a:ext cx="908188" cy="908188"/>
          </a:xfrm>
          <a:prstGeom prst="rect">
            <a:avLst/>
          </a:prstGeom>
        </p:spPr>
      </p:pic>
      <p:pic>
        <p:nvPicPr>
          <p:cNvPr id="38" name="图形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1420" y="4471685"/>
            <a:ext cx="908188" cy="908188"/>
          </a:xfrm>
          <a:prstGeom prst="rect">
            <a:avLst/>
          </a:prstGeom>
        </p:spPr>
      </p:pic>
      <p:pic>
        <p:nvPicPr>
          <p:cNvPr id="40" name="图形 3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54799" y="4454255"/>
            <a:ext cx="908188" cy="908188"/>
          </a:xfrm>
          <a:prstGeom prst="rect">
            <a:avLst/>
          </a:prstGeom>
        </p:spPr>
      </p:pic>
      <mc:AlternateContent xmlns:mc="http://schemas.openxmlformats.org/markup-compatibility/2006" xmlns:a14="http://schemas.microsoft.com/office/drawing/2010/main">
        <mc:Choice Requires="a14">
          <p:graphicFrame>
            <p:nvGraphicFramePr>
              <p:cNvPr id="42" name="表格 41"/>
              <p:cNvGraphicFramePr>
                <a:graphicFrameLocks noGrp="1"/>
              </p:cNvGraphicFramePr>
              <p:nvPr/>
            </p:nvGraphicFramePr>
            <p:xfrm>
              <a:off x="7464362" y="3043110"/>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2" name="表格 41"/>
              <p:cNvGraphicFramePr>
                <a:graphicFrameLocks noGrp="1"/>
              </p:cNvGraphicFramePr>
              <p:nvPr>
                <p:extLst>
                  <p:ext uri="{D42A27DB-BD31-4B8C-83A1-F6EECF244321}">
                    <p14:modId xmlns:p14="http://schemas.microsoft.com/office/powerpoint/2010/main" val="770893616"/>
                  </p:ext>
                </p:extLst>
              </p:nvPr>
            </p:nvGraphicFramePr>
            <p:xfrm>
              <a:off x="7464362" y="3043110"/>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121739" r="-840" b="-200000"/>
                          </a:stretch>
                        </a:blipFill>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231818" r="-840" b="-109091"/>
                          </a:stretch>
                        </a:blipFill>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17391" r="-840" b="-4348"/>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3" name="表格 42"/>
              <p:cNvGraphicFramePr>
                <a:graphicFrameLocks noGrp="1"/>
              </p:cNvGraphicFramePr>
              <p:nvPr/>
            </p:nvGraphicFramePr>
            <p:xfrm>
              <a:off x="5727364" y="4363914"/>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3" name="表格 42"/>
              <p:cNvGraphicFramePr>
                <a:graphicFrameLocks noGrp="1"/>
              </p:cNvGraphicFramePr>
              <p:nvPr>
                <p:extLst>
                  <p:ext uri="{D42A27DB-BD31-4B8C-83A1-F6EECF244321}">
                    <p14:modId xmlns:p14="http://schemas.microsoft.com/office/powerpoint/2010/main" val="2042278761"/>
                  </p:ext>
                </p:extLst>
              </p:nvPr>
            </p:nvGraphicFramePr>
            <p:xfrm>
              <a:off x="5727364" y="4363914"/>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t="-121739" r="-847" b="-200000"/>
                          </a:stretch>
                        </a:blipFill>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t="-231818" r="-847" b="-109091"/>
                          </a:stretch>
                        </a:blipFill>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t="-317391" r="-847" b="-4348"/>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4" name="表格 43"/>
              <p:cNvGraphicFramePr>
                <a:graphicFrameLocks noGrp="1"/>
              </p:cNvGraphicFramePr>
              <p:nvPr/>
            </p:nvGraphicFramePr>
            <p:xfrm>
              <a:off x="8953986" y="4363914"/>
              <a:ext cx="1445050" cy="1135380"/>
            </p:xfrm>
            <a:graphic>
              <a:graphicData uri="http://schemas.openxmlformats.org/drawingml/2006/table">
                <a:tbl>
                  <a:tblPr>
                    <a:tableStyleId>{9D7B26C5-4107-4FEC-AEDC-1716B250A1EF}</a:tableStyleId>
                  </a:tblPr>
                  <a:tblGrid>
                    <a:gridCol w="1445050">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4" name="表格 43"/>
              <p:cNvGraphicFramePr>
                <a:graphicFrameLocks noGrp="1"/>
              </p:cNvGraphicFramePr>
              <p:nvPr>
                <p:extLst>
                  <p:ext uri="{D42A27DB-BD31-4B8C-83A1-F6EECF244321}">
                    <p14:modId xmlns:p14="http://schemas.microsoft.com/office/powerpoint/2010/main" val="671618171"/>
                  </p:ext>
                </p:extLst>
              </p:nvPr>
            </p:nvGraphicFramePr>
            <p:xfrm>
              <a:off x="8953986" y="4363914"/>
              <a:ext cx="1445050" cy="1135380"/>
            </p:xfrm>
            <a:graphic>
              <a:graphicData uri="http://schemas.openxmlformats.org/drawingml/2006/table">
                <a:tbl>
                  <a:tblPr>
                    <a:tableStyleId>{9D7B26C5-4107-4FEC-AEDC-1716B250A1EF}</a:tableStyleId>
                  </a:tblPr>
                  <a:tblGrid>
                    <a:gridCol w="1445050">
                      <a:extLst>
                        <a:ext uri="{9D8B030D-6E8A-4147-A177-3AD203B41FA5}">
                          <a16:colId xmlns:a16="http://schemas.microsoft.com/office/drawing/2014/main" val="20000"/>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877" t="-121739" r="-877" b="-200000"/>
                          </a:stretch>
                        </a:blipFill>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877" t="-231818" r="-877" b="-109091"/>
                          </a:stretch>
                        </a:blipFill>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877" t="-317391" r="-877" b="-4348"/>
                          </a:stretch>
                        </a:blipFill>
                      </a:tcPr>
                    </a:tc>
                    <a:extLst>
                      <a:ext uri="{0D108BD9-81ED-4DB2-BD59-A6C34878D82A}">
                        <a16:rowId xmlns:a16="http://schemas.microsoft.com/office/drawing/2014/main" val="10003"/>
                      </a:ext>
                    </a:extLst>
                  </a:tr>
                </a:tbl>
              </a:graphicData>
            </a:graphic>
          </p:graphicFrame>
        </mc:Fallback>
      </mc:AlternateContent>
      <p:sp>
        <p:nvSpPr>
          <p:cNvPr id="50" name="文本框 49"/>
          <p:cNvSpPr txBox="1"/>
          <p:nvPr/>
        </p:nvSpPr>
        <p:spPr>
          <a:xfrm>
            <a:off x="7003965" y="2580104"/>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52" name="表格 51"/>
              <p:cNvGraphicFramePr>
                <a:graphicFrameLocks noGrp="1"/>
              </p:cNvGraphicFramePr>
              <p:nvPr/>
            </p:nvGraphicFramePr>
            <p:xfrm>
              <a:off x="5727364" y="4365838"/>
              <a:ext cx="2085766"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6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52" name="表格 51"/>
              <p:cNvGraphicFramePr>
                <a:graphicFrameLocks noGrp="1"/>
              </p:cNvGraphicFramePr>
              <p:nvPr>
                <p:extLst>
                  <p:ext uri="{D42A27DB-BD31-4B8C-83A1-F6EECF244321}">
                    <p14:modId xmlns:p14="http://schemas.microsoft.com/office/powerpoint/2010/main" val="1027108645"/>
                  </p:ext>
                </p:extLst>
              </p:nvPr>
            </p:nvGraphicFramePr>
            <p:xfrm>
              <a:off x="5727364" y="4365838"/>
              <a:ext cx="2085766"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69">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t="-121739" r="-41525" b="-2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t="-231818" r="-41525" b="-154545"/>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t="-317391" r="-41525" b="-47826"/>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4" name="表格 53"/>
              <p:cNvGraphicFramePr>
                <a:graphicFrameLocks noGrp="1"/>
              </p:cNvGraphicFramePr>
              <p:nvPr/>
            </p:nvGraphicFramePr>
            <p:xfrm>
              <a:off x="7464975" y="3043110"/>
              <a:ext cx="2085767"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7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54" name="表格 53"/>
              <p:cNvGraphicFramePr>
                <a:graphicFrameLocks noGrp="1"/>
              </p:cNvGraphicFramePr>
              <p:nvPr>
                <p:extLst>
                  <p:ext uri="{D42A27DB-BD31-4B8C-83A1-F6EECF244321}">
                    <p14:modId xmlns:p14="http://schemas.microsoft.com/office/powerpoint/2010/main" val="3098758180"/>
                  </p:ext>
                </p:extLst>
              </p:nvPr>
            </p:nvGraphicFramePr>
            <p:xfrm>
              <a:off x="7464975" y="3043110"/>
              <a:ext cx="2085767"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70">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t="-121739" r="-41525" b="-23913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t="-231818" r="-41525" b="-1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t="-317391" r="-41525" b="-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5" name="表格 54"/>
              <p:cNvGraphicFramePr>
                <a:graphicFrameLocks noGrp="1"/>
              </p:cNvGraphicFramePr>
              <p:nvPr/>
            </p:nvGraphicFramePr>
            <p:xfrm>
              <a:off x="8953987" y="4365838"/>
              <a:ext cx="2062110" cy="1135380"/>
            </p:xfrm>
            <a:graphic>
              <a:graphicData uri="http://schemas.openxmlformats.org/drawingml/2006/table">
                <a:tbl>
                  <a:tblPr>
                    <a:tableStyleId>{9D7B26C5-4107-4FEC-AEDC-1716B250A1EF}</a:tableStyleId>
                  </a:tblPr>
                  <a:tblGrid>
                    <a:gridCol w="1440801">
                      <a:extLst>
                        <a:ext uri="{9D8B030D-6E8A-4147-A177-3AD203B41FA5}">
                          <a16:colId xmlns:a16="http://schemas.microsoft.com/office/drawing/2014/main" val="20000"/>
                        </a:ext>
                      </a:extLst>
                    </a:gridCol>
                    <a:gridCol w="62130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55" name="表格 54"/>
              <p:cNvGraphicFramePr>
                <a:graphicFrameLocks noGrp="1"/>
              </p:cNvGraphicFramePr>
              <p:nvPr>
                <p:extLst>
                  <p:ext uri="{D42A27DB-BD31-4B8C-83A1-F6EECF244321}">
                    <p14:modId xmlns:p14="http://schemas.microsoft.com/office/powerpoint/2010/main" val="386169075"/>
                  </p:ext>
                </p:extLst>
              </p:nvPr>
            </p:nvGraphicFramePr>
            <p:xfrm>
              <a:off x="8953987" y="4365838"/>
              <a:ext cx="2062110" cy="1135380"/>
            </p:xfrm>
            <a:graphic>
              <a:graphicData uri="http://schemas.openxmlformats.org/drawingml/2006/table">
                <a:tbl>
                  <a:tblPr>
                    <a:tableStyleId>{9D7B26C5-4107-4FEC-AEDC-1716B250A1EF}</a:tableStyleId>
                  </a:tblPr>
                  <a:tblGrid>
                    <a:gridCol w="1440801">
                      <a:extLst>
                        <a:ext uri="{9D8B030D-6E8A-4147-A177-3AD203B41FA5}">
                          <a16:colId xmlns:a16="http://schemas.microsoft.com/office/drawing/2014/main" val="20000"/>
                        </a:ext>
                      </a:extLst>
                    </a:gridCol>
                    <a:gridCol w="621309">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877" t="-121739" r="-43860" b="-2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877" t="-231818" r="-43860" b="-154545"/>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877" t="-317391" r="-43860" b="-47826"/>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57" name="文本框 56"/>
              <p:cNvSpPr txBox="1"/>
              <p:nvPr/>
            </p:nvSpPr>
            <p:spPr>
              <a:xfrm>
                <a:off x="1786714" y="4119478"/>
                <a:ext cx="2453236" cy="1200329"/>
              </a:xfrm>
              <a:prstGeom prst="rect">
                <a:avLst/>
              </a:prstGeom>
              <a:noFill/>
            </p:spPr>
            <p:txBody>
              <a:bodyPr wrap="square" rtlCol="0">
                <a:spAutoFit/>
              </a:bodyPr>
              <a:lstStyle/>
              <a:p>
                <a:r>
                  <a:rPr lang="en-US" altLang="zh-CN" i="1" dirty="0">
                    <a:latin typeface="Cambria Math" panose="02040503050406030204" pitchFamily="18" charset="0"/>
                  </a:rPr>
                  <a:t>R</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latin typeface="Cambria" panose="02040503050406030204" pitchFamily="18" charset="0"/>
                  </a:rPr>
                  <a:t> </a:t>
                </a:r>
                <a:r>
                  <a:rPr lang="en-US" altLang="zh-CN" dirty="0">
                    <a:latin typeface="Cambria" panose="02040503050406030204" pitchFamily="18" charset="0"/>
                  </a:rPr>
                  <a:t>{</a:t>
                </a:r>
              </a:p>
              <a:p>
                <a:pPr algn="ctr"/>
                <a14:m>
                  <m:oMath xmlns:m="http://schemas.openxmlformats.org/officeDocument/2006/math">
                    <m:r>
                      <a:rPr lang="en-US" altLang="zh-CN" b="0" i="1" smtClean="0">
                        <a:latin typeface="Cambria Math" panose="02040503050406030204" pitchFamily="18" charset="0"/>
                      </a:rPr>
                      <m:t>&lt;1,</m:t>
                    </m:r>
                    <m:r>
                      <m:rPr>
                        <m:sty m:val="p"/>
                      </m:rPr>
                      <a:rPr lang="en-US" altLang="zh-CN">
                        <a:solidFill>
                          <a:srgbClr val="000000"/>
                        </a:solidFill>
                        <a:latin typeface="Cambria Math" panose="02040503050406030204" pitchFamily="18" charset="0"/>
                      </a:rPr>
                      <m:t>AACGTACGTG</m:t>
                    </m:r>
                    <m:r>
                      <a:rPr lang="en-US" altLang="zh-CN" b="0" i="1" smtClean="0">
                        <a:latin typeface="Cambria Math" panose="02040503050406030204" pitchFamily="18" charset="0"/>
                      </a:rPr>
                      <m:t>&gt;</m:t>
                    </m:r>
                  </m:oMath>
                </a14:m>
                <a:r>
                  <a:rPr lang="en-US" altLang="zh-CN" dirty="0">
                    <a:latin typeface="Cambria" panose="02040503050406030204" pitchFamily="18" charset="0"/>
                  </a:rPr>
                  <a:t>,</a:t>
                </a:r>
              </a:p>
              <a:p>
                <a:pPr algn="ctr"/>
                <a14:m>
                  <m:oMath xmlns:m="http://schemas.openxmlformats.org/officeDocument/2006/math">
                    <m:r>
                      <a:rPr lang="en-US" altLang="zh-CN" i="1">
                        <a:latin typeface="Cambria Math" panose="02040503050406030204" pitchFamily="18" charset="0"/>
                      </a:rPr>
                      <m:t>&lt;</m:t>
                    </m:r>
                    <m:r>
                      <a:rPr lang="en-US" altLang="zh-CN" b="0" i="1" smtClean="0">
                        <a:latin typeface="Cambria Math" panose="02040503050406030204" pitchFamily="18" charset="0"/>
                      </a:rPr>
                      <m:t>2</m:t>
                    </m:r>
                    <m:r>
                      <a:rPr lang="en-US" altLang="zh-CN" i="1">
                        <a:latin typeface="Cambria Math" panose="02040503050406030204" pitchFamily="18" charset="0"/>
                      </a:rPr>
                      <m:t>,</m:t>
                    </m:r>
                    <m:r>
                      <m:rPr>
                        <m:sty m:val="p"/>
                      </m:rPr>
                      <a:rPr lang="en-US" altLang="zh-CN">
                        <a:latin typeface="Cambria Math" panose="02040503050406030204" pitchFamily="18" charset="0"/>
                      </a:rPr>
                      <m:t>AACTTACGCA</m:t>
                    </m:r>
                    <m:r>
                      <a:rPr lang="en-US" altLang="zh-CN" i="1">
                        <a:latin typeface="Cambria Math" panose="02040503050406030204" pitchFamily="18" charset="0"/>
                      </a:rPr>
                      <m:t>&gt;</m:t>
                    </m:r>
                  </m:oMath>
                </a14:m>
                <a:r>
                  <a:rPr lang="en-US" altLang="zh-CN" dirty="0">
                    <a:latin typeface="Cambria" panose="02040503050406030204" pitchFamily="18" charset="0"/>
                  </a:rPr>
                  <a:t>,</a:t>
                </a:r>
              </a:p>
              <a:p>
                <a:r>
                  <a:rPr lang="en-US" altLang="zh-CN" dirty="0">
                    <a:latin typeface="Cambria" panose="02040503050406030204" pitchFamily="18" charset="0"/>
                  </a:rPr>
                  <a:t>}</a:t>
                </a:r>
                <a:endParaRPr lang="zh-CN" altLang="en-US" dirty="0">
                  <a:latin typeface="Cambria" panose="02040503050406030204" pitchFamily="18" charset="0"/>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1786714" y="4119478"/>
                <a:ext cx="2453236" cy="1200329"/>
              </a:xfrm>
              <a:prstGeom prst="rect">
                <a:avLst/>
              </a:prstGeom>
              <a:blipFill>
                <a:blip r:embed="rId18"/>
                <a:stretch>
                  <a:fillRect l="-2051" t="-3125" b="-6250"/>
                </a:stretch>
              </a:blipFill>
            </p:spPr>
            <p:txBody>
              <a:bodyPr/>
              <a:lstStyle/>
              <a:p>
                <a:r>
                  <a:rPr lang="zh-CN" altLang="en-US">
                    <a:noFill/>
                  </a:rPr>
                  <a:t> </a:t>
                </a:r>
              </a:p>
            </p:txBody>
          </p:sp>
        </mc:Fallback>
      </mc:AlternateContent>
      <p:sp>
        <p:nvSpPr>
          <p:cNvPr id="60" name="文本框 59"/>
          <p:cNvSpPr txBox="1"/>
          <p:nvPr/>
        </p:nvSpPr>
        <p:spPr>
          <a:xfrm>
            <a:off x="2221380" y="5801302"/>
            <a:ext cx="8253670" cy="400110"/>
          </a:xfrm>
          <a:prstGeom prst="rect">
            <a:avLst/>
          </a:prstGeom>
          <a:noFill/>
        </p:spPr>
        <p:txBody>
          <a:bodyPr wrap="none" rtlCol="0">
            <a:spAutoFit/>
          </a:bodyPr>
          <a:lstStyle/>
          <a:p>
            <a:r>
              <a:rPr lang="en-US" altLang="zh-CN" sz="2000" dirty="0">
                <a:latin typeface="Cambria" panose="02040503050406030204" pitchFamily="18" charset="0"/>
              </a:rPr>
              <a:t>Challenge:</a:t>
            </a:r>
            <a:r>
              <a:rPr lang="zh-CN" altLang="en-US" sz="2000" dirty="0">
                <a:latin typeface="Cambria" panose="02040503050406030204" pitchFamily="18" charset="0"/>
              </a:rPr>
              <a:t> </a:t>
            </a:r>
            <a:r>
              <a:rPr lang="en-US" altLang="zh-CN" sz="2000" dirty="0">
                <a:latin typeface="Cambria" panose="02040503050406030204" pitchFamily="18" charset="0"/>
              </a:rPr>
              <a:t>How</a:t>
            </a:r>
            <a:r>
              <a:rPr lang="zh-CN" altLang="en-US" sz="2000" dirty="0">
                <a:latin typeface="Cambria" panose="02040503050406030204" pitchFamily="18" charset="0"/>
              </a:rPr>
              <a:t> </a:t>
            </a:r>
            <a:r>
              <a:rPr lang="en-US" altLang="zh-CN" sz="2000" dirty="0">
                <a:latin typeface="Cambria" panose="02040503050406030204" pitchFamily="18" charset="0"/>
              </a:rPr>
              <a:t>can</a:t>
            </a:r>
            <a:r>
              <a:rPr lang="zh-CN" altLang="en-US" sz="2000" dirty="0">
                <a:latin typeface="Cambria" panose="02040503050406030204" pitchFamily="18" charset="0"/>
              </a:rPr>
              <a:t> </a:t>
            </a:r>
            <a:r>
              <a:rPr lang="en-US" altLang="zh-CN" sz="2000" dirty="0">
                <a:latin typeface="Cambria" panose="02040503050406030204" pitchFamily="18" charset="0"/>
              </a:rPr>
              <a:t>we</a:t>
            </a:r>
            <a:r>
              <a:rPr lang="zh-CN" altLang="en-US" sz="2000" dirty="0">
                <a:latin typeface="Cambria" panose="02040503050406030204" pitchFamily="18" charset="0"/>
              </a:rPr>
              <a:t> </a:t>
            </a:r>
            <a:r>
              <a:rPr lang="en-US" altLang="zh-CN" sz="2000" dirty="0">
                <a:solidFill>
                  <a:srgbClr val="FF0000"/>
                </a:solidFill>
                <a:latin typeface="Cambria" panose="02040503050406030204" pitchFamily="18" charset="0"/>
              </a:rPr>
              <a:t>securely</a:t>
            </a:r>
            <a:r>
              <a:rPr lang="zh-CN" altLang="en-US" sz="2000" dirty="0">
                <a:solidFill>
                  <a:srgbClr val="FF0000"/>
                </a:solidFill>
                <a:latin typeface="Cambria" panose="02040503050406030204" pitchFamily="18" charset="0"/>
              </a:rPr>
              <a:t> </a:t>
            </a:r>
            <a:r>
              <a:rPr lang="en-US" altLang="zh-CN" sz="2000" dirty="0">
                <a:solidFill>
                  <a:srgbClr val="FF0000"/>
                </a:solidFill>
                <a:latin typeface="Cambria" panose="02040503050406030204" pitchFamily="18" charset="0"/>
              </a:rPr>
              <a:t>and</a:t>
            </a:r>
            <a:r>
              <a:rPr lang="zh-CN" altLang="en-US" sz="2000" dirty="0">
                <a:solidFill>
                  <a:srgbClr val="FF0000"/>
                </a:solidFill>
                <a:latin typeface="Cambria" panose="02040503050406030204" pitchFamily="18" charset="0"/>
              </a:rPr>
              <a:t> </a:t>
            </a:r>
            <a:r>
              <a:rPr lang="en-US" altLang="zh-CN" sz="2000" dirty="0">
                <a:solidFill>
                  <a:srgbClr val="FF0000"/>
                </a:solidFill>
                <a:latin typeface="Cambria" panose="02040503050406030204" pitchFamily="18" charset="0"/>
              </a:rPr>
              <a:t>efficiently</a:t>
            </a:r>
            <a:r>
              <a:rPr lang="zh-CN" altLang="en-US" sz="2000" dirty="0">
                <a:solidFill>
                  <a:srgbClr val="FF0000"/>
                </a:solidFill>
                <a:latin typeface="Cambria" panose="02040503050406030204" pitchFamily="18" charset="0"/>
              </a:rPr>
              <a:t> </a:t>
            </a:r>
            <a:r>
              <a:rPr lang="en-US" altLang="zh-CN" sz="2000" dirty="0">
                <a:latin typeface="Cambria" panose="02040503050406030204" pitchFamily="18" charset="0"/>
              </a:rPr>
              <a:t>obtain</a:t>
            </a:r>
            <a:r>
              <a:rPr lang="zh-CN" altLang="en-US" sz="2000" dirty="0">
                <a:latin typeface="Cambria" panose="02040503050406030204" pitchFamily="18" charset="0"/>
              </a:rPr>
              <a:t> </a:t>
            </a:r>
            <a:r>
              <a:rPr lang="en-US" altLang="zh-CN" sz="2000" dirty="0" err="1">
                <a:latin typeface="Cambria" panose="02040503050406030204" pitchFamily="18" charset="0"/>
              </a:rPr>
              <a:t>kNN</a:t>
            </a:r>
            <a:r>
              <a:rPr lang="zh-CN" altLang="en-US" sz="2000" dirty="0">
                <a:latin typeface="Cambria" panose="02040503050406030204" pitchFamily="18" charset="0"/>
              </a:rPr>
              <a:t> </a:t>
            </a:r>
            <a:r>
              <a:rPr lang="en-US" altLang="zh-CN" sz="2000" dirty="0">
                <a:latin typeface="Cambria" panose="02040503050406030204" pitchFamily="18" charset="0"/>
              </a:rPr>
              <a:t>search</a:t>
            </a:r>
            <a:r>
              <a:rPr lang="zh-CN" altLang="en-US" sz="2000" dirty="0">
                <a:latin typeface="Cambria" panose="02040503050406030204" pitchFamily="18" charset="0"/>
              </a:rPr>
              <a:t> </a:t>
            </a:r>
            <a:r>
              <a:rPr lang="en-US" altLang="zh-CN" sz="2000" dirty="0">
                <a:latin typeface="Cambria" panose="02040503050406030204" pitchFamily="18" charset="0"/>
              </a:rPr>
              <a:t>results?</a:t>
            </a:r>
            <a:endParaRPr lang="zh-CN" altLang="en-US" sz="2000" dirty="0">
              <a:latin typeface="Cambria" panose="02040503050406030204" pitchFamily="18" charset="0"/>
            </a:endParaRP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8"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6" name="Google Shape;70;p14"/>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0;p14">
            <a:extLst>
              <a:ext uri="{FF2B5EF4-FFF2-40B4-BE49-F238E27FC236}">
                <a16:creationId xmlns:a16="http://schemas.microsoft.com/office/drawing/2014/main" id="{456D7C83-CF82-33DF-18BC-BE492F548ED2}"/>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additive="base">
                                        <p:cTn id="41" dur="500" fill="hold"/>
                                        <p:tgtEl>
                                          <p:spTgt spid="60"/>
                                        </p:tgtEl>
                                        <p:attrNameLst>
                                          <p:attrName>ppt_x</p:attrName>
                                        </p:attrNameLst>
                                      </p:cBhvr>
                                      <p:tavLst>
                                        <p:tav tm="0">
                                          <p:val>
                                            <p:strVal val="#ppt_x"/>
                                          </p:val>
                                        </p:tav>
                                        <p:tav tm="100000">
                                          <p:val>
                                            <p:strVal val="#ppt_x"/>
                                          </p:val>
                                        </p:tav>
                                      </p:tavLst>
                                    </p:anim>
                                    <p:anim calcmode="lin" valueType="num">
                                      <p:cBhvr additive="base">
                                        <p:cTn id="4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Security</a:t>
            </a:r>
            <a:r>
              <a:rPr lang="zh-CN" altLang="en-US" sz="3200" b="1" dirty="0">
                <a:solidFill>
                  <a:schemeClr val="lt1"/>
                </a:solidFill>
                <a:latin typeface="Cambria Math" panose="02040503050406030204"/>
                <a:ea typeface="Cambria Math" panose="02040503050406030204"/>
                <a:cs typeface="Cambria Math" panose="02040503050406030204"/>
                <a:sym typeface="Cambria Math" panose="02040503050406030204"/>
              </a:rPr>
              <a:t> </a:t>
            </a: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Basics</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20</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mc:AlternateContent xmlns:mc="http://schemas.openxmlformats.org/markup-compatibility/2006" xmlns:a14="http://schemas.microsoft.com/office/drawing/2010/main">
        <mc:Choice Requires="a14">
          <p:sp>
            <p:nvSpPr>
              <p:cNvPr id="3" name="文本框 2"/>
              <p:cNvSpPr txBox="1"/>
              <p:nvPr/>
            </p:nvSpPr>
            <p:spPr>
              <a:xfrm>
                <a:off x="611999" y="720000"/>
                <a:ext cx="10611375" cy="6954020"/>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Obliviousness</a:t>
                </a:r>
              </a:p>
              <a:p>
                <a:pPr marL="800100" lvl="1" indent="-342900" algn="just">
                  <a:lnSpc>
                    <a:spcPct val="150000"/>
                  </a:lnSpc>
                  <a:buFont typeface="Wingdings" panose="05000000000000000000" pitchFamily="2" charset="2"/>
                  <a:buChar char="Ø"/>
                </a:pPr>
                <a:r>
                  <a:rPr lang="en-US" altLang="zh-CN" dirty="0">
                    <a:latin typeface="Cambria" panose="02040503050406030204" pitchFamily="18" charset="0"/>
                    <a:ea typeface="Cambria" panose="02040503050406030204" pitchFamily="18" charset="0"/>
                  </a:rPr>
                  <a:t>A</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security definition to protect access patterns </a:t>
                </a:r>
              </a:p>
              <a:p>
                <a:pPr marL="800100" lvl="1" indent="-342900" algn="just">
                  <a:lnSpc>
                    <a:spcPct val="150000"/>
                  </a:lnSpc>
                  <a:buFont typeface="Wingdings" panose="05000000000000000000" pitchFamily="2" charset="2"/>
                  <a:buChar char="Ø"/>
                </a:pPr>
                <a:r>
                  <a:rPr lang="en-US" altLang="zh-CN" dirty="0">
                    <a:latin typeface="Cambria" panose="02040503050406030204" pitchFamily="18" charset="0"/>
                    <a:ea typeface="Cambria" panose="02040503050406030204" pitchFamily="18" charset="0"/>
                  </a:rPr>
                  <a:t>Access pattern can leak sensitive information:</a:t>
                </a:r>
              </a:p>
              <a:p>
                <a:pPr marL="1257300" lvl="2" indent="-342900" algn="just">
                  <a:lnSpc>
                    <a:spcPct val="130000"/>
                  </a:lnSpc>
                  <a:buFont typeface="Arial" panose="020B0604020202090204" pitchFamily="34" charset="0"/>
                  <a:buChar char="•"/>
                </a:pPr>
                <a:r>
                  <a:rPr lang="en-US" altLang="zh-CN" dirty="0">
                    <a:solidFill>
                      <a:srgbClr val="C00000"/>
                    </a:solidFill>
                    <a:latin typeface="Cambria" panose="02040503050406030204" pitchFamily="18" charset="0"/>
                    <a:ea typeface="Cambria" panose="02040503050406030204" pitchFamily="18" charset="0"/>
                  </a:rPr>
                  <a:t>Network</a:t>
                </a:r>
                <a:r>
                  <a:rPr lang="en-US" altLang="zh-CN" dirty="0">
                    <a:latin typeface="Cambria" panose="02040503050406030204" pitchFamily="18" charset="0"/>
                    <a:ea typeface="Cambria" panose="02040503050406030204" pitchFamily="18" charset="0"/>
                  </a:rPr>
                  <a:t>: infer the source of the results via message lengths</a:t>
                </a:r>
                <a:r>
                  <a:rPr lang="zh-CN" altLang="en-US" dirty="0">
                    <a:latin typeface="Cambria" panose="02040503050406030204" pitchFamily="18" charset="0"/>
                    <a:ea typeface="Cambria" panose="02040503050406030204" pitchFamily="18" charset="0"/>
                  </a:rPr>
                  <a:t> </a:t>
                </a:r>
                <a:endParaRPr lang="en-US" altLang="zh-CN" dirty="0">
                  <a:latin typeface="Cambria" panose="02040503050406030204" pitchFamily="18" charset="0"/>
                  <a:ea typeface="Cambria" panose="02040503050406030204" pitchFamily="18" charset="0"/>
                </a:endParaRPr>
              </a:p>
              <a:p>
                <a:pPr marL="1714500" lvl="3" indent="-342900" algn="just">
                  <a:lnSpc>
                    <a:spcPct val="130000"/>
                  </a:lnSpc>
                  <a:buFont typeface="Arial" panose="020B0604020202090204" pitchFamily="34" charset="0"/>
                  <a:buChar char="•"/>
                </a:pPr>
                <a:r>
                  <a:rPr lang="en-US" altLang="zh-CN" dirty="0">
                    <a:latin typeface="Cambria" panose="02040503050406030204" pitchFamily="18" charset="0"/>
                    <a:ea typeface="Cambria" panose="02040503050406030204" pitchFamily="18" charset="0"/>
                  </a:rPr>
                  <a:t>How many data</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objects are provided by each data provider</a:t>
                </a:r>
              </a:p>
              <a:p>
                <a:pPr marL="1257300" lvl="2" indent="-342900" algn="just">
                  <a:lnSpc>
                    <a:spcPct val="130000"/>
                  </a:lnSpc>
                  <a:buFont typeface="Arial" panose="020B0604020202090204" pitchFamily="34" charset="0"/>
                  <a:buChar char="•"/>
                </a:pPr>
                <a:r>
                  <a:rPr lang="en-US" altLang="zh-CN" dirty="0">
                    <a:solidFill>
                      <a:srgbClr val="C00000"/>
                    </a:solidFill>
                    <a:latin typeface="Cambria" panose="02040503050406030204" pitchFamily="18" charset="0"/>
                    <a:ea typeface="Cambria" panose="02040503050406030204" pitchFamily="18" charset="0"/>
                  </a:rPr>
                  <a:t>Memory</a:t>
                </a:r>
                <a:r>
                  <a:rPr lang="en-US" altLang="zh-CN" dirty="0">
                    <a:latin typeface="Cambria" panose="02040503050406030204" pitchFamily="18" charset="0"/>
                    <a:ea typeface="Cambria" panose="02040503050406030204" pitchFamily="18" charset="0"/>
                  </a:rPr>
                  <a:t>: infer the source</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and</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order of the results during aggregation</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by</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the</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broker</a:t>
                </a:r>
              </a:p>
              <a:p>
                <a:pPr marL="1714500" lvl="3" indent="-342900" algn="just">
                  <a:lnSpc>
                    <a:spcPct val="130000"/>
                  </a:lnSpc>
                  <a:buFont typeface="Arial" panose="020B0604020202090204" pitchFamily="34" charset="0"/>
                  <a:buChar char="•"/>
                </a:pPr>
                <a:r>
                  <a:rPr lang="en-US" altLang="zh-CN" dirty="0">
                    <a:latin typeface="Cambria" panose="02040503050406030204" pitchFamily="18" charset="0"/>
                    <a:ea typeface="Cambria" panose="02040503050406030204" pitchFamily="18" charset="0"/>
                  </a:rPr>
                  <a:t>By</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observing</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the</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updates</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of</a:t>
                </a:r>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top-k LB, candidates, and </a:t>
                </a:r>
                <a:r>
                  <a:rPr lang="en-US" altLang="zh-CN" dirty="0" err="1">
                    <a:latin typeface="Cambria" panose="02040503050406030204" pitchFamily="18" charset="0"/>
                    <a:ea typeface="Cambria" panose="02040503050406030204" pitchFamily="18" charset="0"/>
                  </a:rPr>
                  <a:t>kNN</a:t>
                </a:r>
                <a:r>
                  <a:rPr lang="en-US" altLang="zh-CN" dirty="0">
                    <a:latin typeface="Cambria" panose="02040503050406030204" pitchFamily="18" charset="0"/>
                    <a:ea typeface="Cambria" panose="02040503050406030204" pitchFamily="18" charset="0"/>
                  </a:rPr>
                  <a:t> map</a:t>
                </a:r>
              </a:p>
              <a:p>
                <a:pPr marL="800100" lvl="1" indent="-342900" algn="just">
                  <a:lnSpc>
                    <a:spcPct val="150000"/>
                  </a:lnSpc>
                  <a:buFont typeface="Wingdings" panose="05000000000000000000" pitchFamily="2" charset="2"/>
                  <a:buChar char="Ø"/>
                </a:pPr>
                <a:r>
                  <a:rPr lang="en-US" altLang="zh-CN" dirty="0">
                    <a:latin typeface="Cambria" panose="02040503050406030204" pitchFamily="18" charset="0"/>
                    <a:ea typeface="Cambria" panose="02040503050406030204" pitchFamily="18" charset="0"/>
                    <a:sym typeface="Cambria Math" panose="02040503050406030204"/>
                  </a:rPr>
                  <a:t>Diﬀerential Obliviousness</a:t>
                </a:r>
              </a:p>
              <a:p>
                <a:pPr marL="1257300" lvl="2" indent="-342900" algn="just">
                  <a:lnSpc>
                    <a:spcPct val="130000"/>
                  </a:lnSpc>
                  <a:buFont typeface="Arial" panose="020B0604020202090204" pitchFamily="34" charset="0"/>
                  <a:buChar char="•"/>
                </a:pPr>
                <a:r>
                  <a:rPr lang="en-US" altLang="zh-CN" dirty="0">
                    <a:latin typeface="Cambria" panose="02040503050406030204" pitchFamily="18" charset="0"/>
                    <a:ea typeface="Cambria" panose="02040503050406030204" pitchFamily="18" charset="0"/>
                  </a:rPr>
                  <a:t>An algorithm </a:t>
                </a:r>
                <a14:m>
                  <m:oMath xmlns:m="http://schemas.openxmlformats.org/officeDocument/2006/math">
                    <m:r>
                      <a:rPr lang="en-US" altLang="zh-CN" i="1" smtClean="0">
                        <a:latin typeface="Cambria Math" panose="02040503050406030204" pitchFamily="18" charset="0"/>
                        <a:ea typeface="Cambria Math" panose="02040503050406030204" pitchFamily="18" charset="0"/>
                      </a:rPr>
                      <m:t>𝒜</m:t>
                    </m:r>
                  </m:oMath>
                </a14:m>
                <a:r>
                  <a:rPr lang="en-US" altLang="zh-CN" dirty="0">
                    <a:latin typeface="Cambria" panose="02040503050406030204" pitchFamily="18" charset="0"/>
                    <a:ea typeface="Cambria" panose="02040503050406030204" pitchFamily="18" charset="0"/>
                  </a:rPr>
                  <a:t> is (𝜖,𝛿)-differentially oblivious if </a:t>
                </a:r>
                <a:r>
                  <a:rPr lang="en-US" altLang="zh-CN" dirty="0">
                    <a:solidFill>
                      <a:srgbClr val="FF0000"/>
                    </a:solidFill>
                    <a:latin typeface="Cambria" panose="02040503050406030204" pitchFamily="18" charset="0"/>
                    <a:ea typeface="Cambria" panose="02040503050406030204" pitchFamily="18" charset="0"/>
                  </a:rPr>
                  <a:t>for any two neighboring databases </a:t>
                </a:r>
                <a14:m>
                  <m:oMath xmlns:m="http://schemas.openxmlformats.org/officeDocument/2006/math">
                    <m:sSub>
                      <m:sSubPr>
                        <m:ctrlPr>
                          <a:rPr lang="en-US" altLang="zh-CN" i="1" dirty="0" smtClean="0">
                            <a:latin typeface="Cambria Math" panose="02040503050406030204" pitchFamily="18" charset="0"/>
                            <a:ea typeface="Cambria" panose="02040503050406030204" pitchFamily="18" charset="0"/>
                          </a:rPr>
                        </m:ctrlPr>
                      </m:sSubPr>
                      <m:e>
                        <m:r>
                          <a:rPr lang="en-US" altLang="zh-CN" i="1" dirty="0" smtClean="0">
                            <a:latin typeface="Cambria Math" panose="02040503050406030204" pitchFamily="18" charset="0"/>
                            <a:ea typeface="Cambria" panose="02040503050406030204" pitchFamily="18" charset="0"/>
                          </a:rPr>
                          <m:t>𝐷</m:t>
                        </m:r>
                      </m:e>
                      <m:sub>
                        <m:r>
                          <a:rPr lang="en-US" altLang="zh-CN" i="1" dirty="0" smtClean="0">
                            <a:latin typeface="Cambria Math" panose="02040503050406030204" pitchFamily="18" charset="0"/>
                            <a:ea typeface="Cambria" panose="02040503050406030204" pitchFamily="18" charset="0"/>
                          </a:rPr>
                          <m:t>1</m:t>
                        </m:r>
                      </m:sub>
                    </m:sSub>
                  </m:oMath>
                </a14:m>
                <a:r>
                  <a:rPr lang="en-US" altLang="zh-CN" dirty="0">
                    <a:latin typeface="Cambria" panose="02040503050406030204" pitchFamily="18" charset="0"/>
                    <a:ea typeface="Cambria" panose="02040503050406030204" pitchFamily="18" charset="0"/>
                  </a:rPr>
                  <a:t>, </a:t>
                </a:r>
                <a14:m>
                  <m:oMath xmlns:m="http://schemas.openxmlformats.org/officeDocument/2006/math">
                    <m:sSub>
                      <m:sSubPr>
                        <m:ctrlPr>
                          <a:rPr lang="en-US" altLang="zh-CN" i="1" dirty="0">
                            <a:latin typeface="Cambria Math" panose="02040503050406030204" pitchFamily="18" charset="0"/>
                            <a:ea typeface="Cambria" panose="02040503050406030204" pitchFamily="18" charset="0"/>
                          </a:rPr>
                        </m:ctrlPr>
                      </m:sSubPr>
                      <m:e>
                        <m:r>
                          <a:rPr lang="en-US" altLang="zh-CN" i="1" dirty="0">
                            <a:latin typeface="Cambria Math" panose="02040503050406030204" pitchFamily="18" charset="0"/>
                            <a:ea typeface="Cambria" panose="02040503050406030204" pitchFamily="18" charset="0"/>
                          </a:rPr>
                          <m:t>𝐷</m:t>
                        </m:r>
                      </m:e>
                      <m:sub>
                        <m:r>
                          <a:rPr lang="en-US" altLang="zh-CN" b="0" i="1" dirty="0" smtClean="0">
                            <a:latin typeface="Cambria Math" panose="02040503050406030204" pitchFamily="18" charset="0"/>
                            <a:ea typeface="Cambria" panose="02040503050406030204" pitchFamily="18" charset="0"/>
                          </a:rPr>
                          <m:t>2</m:t>
                        </m:r>
                      </m:sub>
                    </m:sSub>
                  </m:oMath>
                </a14:m>
                <a:r>
                  <a:rPr lang="en-US" altLang="zh-CN" dirty="0">
                    <a:latin typeface="Cambria" panose="02040503050406030204" pitchFamily="18" charset="0"/>
                    <a:ea typeface="Cambria" panose="02040503050406030204" pitchFamily="18" charset="0"/>
                  </a:rPr>
                  <a:t>, and any subset of access patterns 𝑆:</a:t>
                </a:r>
              </a:p>
              <a:p>
                <a:pPr lvl="5" algn="just">
                  <a:lnSpc>
                    <a:spcPct val="130000"/>
                  </a:lnSpc>
                </a:pPr>
                <a:r>
                  <a:rPr lang="en-US" altLang="zh-CN" dirty="0">
                    <a:ea typeface="Cambria" panose="02040503050406030204" pitchFamily="18" charset="0"/>
                  </a:rPr>
                  <a:t>	</a:t>
                </a:r>
                <a14:m>
                  <m:oMath xmlns:m="http://schemas.openxmlformats.org/officeDocument/2006/math">
                    <m:r>
                      <m:rPr>
                        <m:sty m:val="p"/>
                      </m:rPr>
                      <a:rPr lang="en-US" altLang="zh-CN" dirty="0" smtClean="0">
                        <a:latin typeface="Cambria Math" panose="02040503050406030204" pitchFamily="18" charset="0"/>
                        <a:ea typeface="Cambria" panose="02040503050406030204" pitchFamily="18" charset="0"/>
                      </a:rPr>
                      <m:t>Pr</m:t>
                    </m:r>
                    <m:r>
                      <a:rPr lang="en-US" altLang="zh-CN" dirty="0" smtClean="0">
                        <a:latin typeface="Cambria Math" panose="02040503050406030204" pitchFamily="18" charset="0"/>
                        <a:ea typeface="Cambria" panose="02040503050406030204" pitchFamily="18" charset="0"/>
                      </a:rPr>
                      <m:t> </m:t>
                    </m:r>
                    <m:d>
                      <m:dPr>
                        <m:begChr m:val="["/>
                        <m:endChr m:val="]"/>
                        <m:ctrlPr>
                          <a:rPr lang="en-US" altLang="zh-CN" i="1" dirty="0">
                            <a:latin typeface="Cambria Math" panose="02040503050406030204" pitchFamily="18" charset="0"/>
                            <a:ea typeface="Cambria" panose="02040503050406030204" pitchFamily="18" charset="0"/>
                          </a:rPr>
                        </m:ctrlPr>
                      </m:dPr>
                      <m:e>
                        <m:r>
                          <a:rPr lang="en-US" altLang="zh-CN" dirty="0">
                            <a:latin typeface="Cambria Math" panose="02040503050406030204" pitchFamily="18" charset="0"/>
                            <a:ea typeface="Cambria" panose="02040503050406030204" pitchFamily="18" charset="0"/>
                          </a:rPr>
                          <m:t>ℳ</m:t>
                        </m:r>
                        <m:d>
                          <m:dPr>
                            <m:ctrlPr>
                              <a:rPr lang="en-US" altLang="zh-CN" i="1" dirty="0">
                                <a:latin typeface="Cambria Math" panose="02040503050406030204" pitchFamily="18" charset="0"/>
                                <a:ea typeface="Cambria" panose="02040503050406030204" pitchFamily="18" charset="0"/>
                              </a:rPr>
                            </m:ctrlPr>
                          </m:dPr>
                          <m:e>
                            <m:r>
                              <a:rPr lang="en-US" altLang="zh-CN" dirty="0">
                                <a:latin typeface="Cambria Math" panose="02040503050406030204" pitchFamily="18" charset="0"/>
                                <a:ea typeface="Cambria" panose="02040503050406030204" pitchFamily="18" charset="0"/>
                              </a:rPr>
                              <m:t>𝒜</m:t>
                            </m:r>
                            <m:r>
                              <a:rPr lang="en-US" altLang="zh-CN" dirty="0">
                                <a:latin typeface="Cambria Math" panose="02040503050406030204" pitchFamily="18" charset="0"/>
                                <a:ea typeface="Cambria" panose="02040503050406030204" pitchFamily="18" charset="0"/>
                              </a:rPr>
                              <m:t>,</m:t>
                            </m:r>
                            <m:sSub>
                              <m:sSubPr>
                                <m:ctrlPr>
                                  <a:rPr lang="en-US" altLang="zh-CN" i="1" dirty="0">
                                    <a:latin typeface="Cambria Math" panose="02040503050406030204" pitchFamily="18" charset="0"/>
                                    <a:ea typeface="Cambria" panose="02040503050406030204" pitchFamily="18" charset="0"/>
                                  </a:rPr>
                                </m:ctrlPr>
                              </m:sSubPr>
                              <m:e>
                                <m:r>
                                  <a:rPr lang="en-US" altLang="zh-CN" dirty="0">
                                    <a:latin typeface="Cambria Math" panose="02040503050406030204" pitchFamily="18" charset="0"/>
                                    <a:ea typeface="Cambria" panose="02040503050406030204" pitchFamily="18" charset="0"/>
                                  </a:rPr>
                                  <m:t>𝐷</m:t>
                                </m:r>
                              </m:e>
                              <m:sub>
                                <m:r>
                                  <a:rPr lang="en-US" altLang="zh-CN" dirty="0">
                                    <a:latin typeface="Cambria Math" panose="02040503050406030204" pitchFamily="18" charset="0"/>
                                    <a:ea typeface="Cambria" panose="02040503050406030204" pitchFamily="18" charset="0"/>
                                  </a:rPr>
                                  <m:t>1</m:t>
                                </m:r>
                              </m:sub>
                            </m:sSub>
                          </m:e>
                        </m:d>
                        <m:r>
                          <a:rPr lang="en-US" altLang="zh-CN" dirty="0">
                            <a:latin typeface="Cambria Math" panose="02040503050406030204" pitchFamily="18" charset="0"/>
                            <a:ea typeface="Cambria" panose="02040503050406030204" pitchFamily="18" charset="0"/>
                          </a:rPr>
                          <m:t>∈</m:t>
                        </m:r>
                        <m:r>
                          <a:rPr lang="en-US" altLang="zh-CN" dirty="0">
                            <a:latin typeface="Cambria Math" panose="02040503050406030204" pitchFamily="18" charset="0"/>
                            <a:ea typeface="Cambria" panose="02040503050406030204" pitchFamily="18" charset="0"/>
                          </a:rPr>
                          <m:t>𝑆</m:t>
                        </m:r>
                      </m:e>
                    </m:d>
                    <m:r>
                      <a:rPr lang="en-US" altLang="zh-CN" dirty="0">
                        <a:latin typeface="Cambria Math" panose="02040503050406030204" pitchFamily="18" charset="0"/>
                        <a:ea typeface="Cambria" panose="02040503050406030204" pitchFamily="18" charset="0"/>
                      </a:rPr>
                      <m:t>≤</m:t>
                    </m:r>
                    <m:sSup>
                      <m:sSupPr>
                        <m:ctrlPr>
                          <a:rPr lang="en-US" altLang="zh-CN" i="1" dirty="0">
                            <a:latin typeface="Cambria Math" panose="02040503050406030204" pitchFamily="18" charset="0"/>
                            <a:ea typeface="Cambria" panose="02040503050406030204" pitchFamily="18" charset="0"/>
                          </a:rPr>
                        </m:ctrlPr>
                      </m:sSupPr>
                      <m:e>
                        <m:r>
                          <a:rPr lang="en-US" altLang="zh-CN" dirty="0">
                            <a:latin typeface="Cambria Math" panose="02040503050406030204" pitchFamily="18" charset="0"/>
                            <a:ea typeface="Cambria" panose="02040503050406030204" pitchFamily="18" charset="0"/>
                          </a:rPr>
                          <m:t>𝑒</m:t>
                        </m:r>
                      </m:e>
                      <m:sup>
                        <m:r>
                          <a:rPr lang="en-US" altLang="zh-CN" dirty="0">
                            <a:latin typeface="Cambria Math" panose="02040503050406030204" pitchFamily="18" charset="0"/>
                            <a:ea typeface="Cambria" panose="02040503050406030204" pitchFamily="18" charset="0"/>
                          </a:rPr>
                          <m:t>𝜀</m:t>
                        </m:r>
                      </m:sup>
                    </m:sSup>
                    <m:r>
                      <a:rPr lang="en-US" altLang="zh-CN" dirty="0">
                        <a:latin typeface="Cambria Math" panose="02040503050406030204" pitchFamily="18" charset="0"/>
                        <a:ea typeface="Cambria" panose="02040503050406030204" pitchFamily="18" charset="0"/>
                      </a:rPr>
                      <m:t>⋅</m:t>
                    </m:r>
                    <m:r>
                      <m:rPr>
                        <m:sty m:val="p"/>
                      </m:rPr>
                      <a:rPr lang="en-US" altLang="zh-CN" dirty="0">
                        <a:latin typeface="Cambria Math" panose="02040503050406030204" pitchFamily="18" charset="0"/>
                        <a:ea typeface="Cambria" panose="02040503050406030204" pitchFamily="18" charset="0"/>
                      </a:rPr>
                      <m:t>Pr</m:t>
                    </m:r>
                    <m:r>
                      <a:rPr lang="en-US" altLang="zh-CN" dirty="0">
                        <a:latin typeface="Cambria Math" panose="02040503050406030204" pitchFamily="18" charset="0"/>
                        <a:ea typeface="Cambria" panose="02040503050406030204" pitchFamily="18" charset="0"/>
                      </a:rPr>
                      <m:t> </m:t>
                    </m:r>
                    <m:d>
                      <m:dPr>
                        <m:begChr m:val="["/>
                        <m:endChr m:val="]"/>
                        <m:ctrlPr>
                          <a:rPr lang="en-US" altLang="zh-CN" i="1" dirty="0">
                            <a:latin typeface="Cambria Math" panose="02040503050406030204" pitchFamily="18" charset="0"/>
                            <a:ea typeface="Cambria" panose="02040503050406030204" pitchFamily="18" charset="0"/>
                          </a:rPr>
                        </m:ctrlPr>
                      </m:dPr>
                      <m:e>
                        <m:r>
                          <a:rPr lang="en-US" altLang="zh-CN" dirty="0">
                            <a:latin typeface="Cambria Math" panose="02040503050406030204" pitchFamily="18" charset="0"/>
                            <a:ea typeface="Cambria" panose="02040503050406030204" pitchFamily="18" charset="0"/>
                          </a:rPr>
                          <m:t>ℳ</m:t>
                        </m:r>
                        <m:d>
                          <m:dPr>
                            <m:ctrlPr>
                              <a:rPr lang="en-US" altLang="zh-CN" i="1" dirty="0">
                                <a:latin typeface="Cambria Math" panose="02040503050406030204" pitchFamily="18" charset="0"/>
                                <a:ea typeface="Cambria" panose="02040503050406030204" pitchFamily="18" charset="0"/>
                              </a:rPr>
                            </m:ctrlPr>
                          </m:dPr>
                          <m:e>
                            <m:r>
                              <a:rPr lang="en-US" altLang="zh-CN" dirty="0">
                                <a:latin typeface="Cambria Math" panose="02040503050406030204" pitchFamily="18" charset="0"/>
                                <a:ea typeface="Cambria" panose="02040503050406030204" pitchFamily="18" charset="0"/>
                              </a:rPr>
                              <m:t>𝒜</m:t>
                            </m:r>
                            <m:r>
                              <a:rPr lang="en-US" altLang="zh-CN" dirty="0">
                                <a:latin typeface="Cambria Math" panose="02040503050406030204" pitchFamily="18" charset="0"/>
                                <a:ea typeface="Cambria" panose="02040503050406030204" pitchFamily="18" charset="0"/>
                              </a:rPr>
                              <m:t>,</m:t>
                            </m:r>
                            <m:sSub>
                              <m:sSubPr>
                                <m:ctrlPr>
                                  <a:rPr lang="en-US" altLang="zh-CN" i="1" dirty="0">
                                    <a:latin typeface="Cambria Math" panose="02040503050406030204" pitchFamily="18" charset="0"/>
                                    <a:ea typeface="Cambria" panose="02040503050406030204" pitchFamily="18" charset="0"/>
                                  </a:rPr>
                                </m:ctrlPr>
                              </m:sSubPr>
                              <m:e>
                                <m:r>
                                  <a:rPr lang="en-US" altLang="zh-CN" dirty="0">
                                    <a:latin typeface="Cambria Math" panose="02040503050406030204" pitchFamily="18" charset="0"/>
                                    <a:ea typeface="Cambria" panose="02040503050406030204" pitchFamily="18" charset="0"/>
                                  </a:rPr>
                                  <m:t>𝐷</m:t>
                                </m:r>
                              </m:e>
                              <m:sub>
                                <m:r>
                                  <a:rPr lang="en-US" altLang="zh-CN" dirty="0">
                                    <a:latin typeface="Cambria Math" panose="02040503050406030204" pitchFamily="18" charset="0"/>
                                    <a:ea typeface="Cambria" panose="02040503050406030204" pitchFamily="18" charset="0"/>
                                  </a:rPr>
                                  <m:t>2</m:t>
                                </m:r>
                              </m:sub>
                            </m:sSub>
                          </m:e>
                        </m:d>
                        <m:r>
                          <a:rPr lang="en-US" altLang="zh-CN" dirty="0">
                            <a:latin typeface="Cambria Math" panose="02040503050406030204" pitchFamily="18" charset="0"/>
                            <a:ea typeface="Cambria" panose="02040503050406030204" pitchFamily="18" charset="0"/>
                          </a:rPr>
                          <m:t>∈</m:t>
                        </m:r>
                        <m:r>
                          <a:rPr lang="en-US" altLang="zh-CN" dirty="0">
                            <a:latin typeface="Cambria Math" panose="02040503050406030204" pitchFamily="18" charset="0"/>
                            <a:ea typeface="Cambria" panose="02040503050406030204" pitchFamily="18" charset="0"/>
                          </a:rPr>
                          <m:t>𝑆</m:t>
                        </m:r>
                      </m:e>
                    </m:d>
                    <m:r>
                      <a:rPr lang="en-US" altLang="zh-CN" dirty="0">
                        <a:latin typeface="Cambria Math" panose="02040503050406030204" pitchFamily="18" charset="0"/>
                        <a:ea typeface="Cambria" panose="02040503050406030204" pitchFamily="18" charset="0"/>
                      </a:rPr>
                      <m:t>+</m:t>
                    </m:r>
                    <m:r>
                      <a:rPr lang="en-US" altLang="zh-CN" dirty="0">
                        <a:latin typeface="Cambria Math" panose="02040503050406030204" pitchFamily="18" charset="0"/>
                        <a:ea typeface="Cambria" panose="02040503050406030204" pitchFamily="18" charset="0"/>
                      </a:rPr>
                      <m:t>𝛿</m:t>
                    </m:r>
                  </m:oMath>
                </a14:m>
                <a:endParaRPr lang="en-US" altLang="zh-CN" dirty="0">
                  <a:latin typeface="Cambria" panose="02040503050406030204" pitchFamily="18" charset="0"/>
                  <a:ea typeface="Cambria" panose="02040503050406030204" pitchFamily="18" charset="0"/>
                </a:endParaRPr>
              </a:p>
              <a:p>
                <a:pPr marL="1257300" lvl="2" indent="-342900" algn="just">
                  <a:lnSpc>
                    <a:spcPct val="130000"/>
                  </a:lnSpc>
                  <a:buFont typeface="Arial" panose="020B0604020202090204" pitchFamily="34" charset="0"/>
                  <a:buChar char="•"/>
                </a:pPr>
                <a:r>
                  <a:rPr lang="en-US" altLang="zh-CN" dirty="0">
                    <a:latin typeface="Cambria" panose="02040503050406030204" pitchFamily="18" charset="0"/>
                    <a:ea typeface="Cambria" panose="02040503050406030204" pitchFamily="18" charset="0"/>
                    <a:sym typeface="Cambria Math" panose="02040503050406030204"/>
                  </a:rPr>
                  <a:t>The access patterns satisfy differential privacy</a:t>
                </a:r>
              </a:p>
              <a:p>
                <a:pPr marL="1257300" lvl="2" indent="-342900" algn="just">
                  <a:lnSpc>
                    <a:spcPct val="130000"/>
                  </a:lnSpc>
                  <a:buFont typeface="Arial" panose="020B0604020202090204" pitchFamily="34" charset="0"/>
                  <a:buChar char="•"/>
                </a:pPr>
                <a:r>
                  <a:rPr lang="en-US" altLang="zh-CN" dirty="0">
                    <a:solidFill>
                      <a:srgbClr val="00882B"/>
                    </a:solidFill>
                    <a:latin typeface="Cambria" panose="02040503050406030204" pitchFamily="18" charset="0"/>
                    <a:ea typeface="Cambria" panose="02040503050406030204" pitchFamily="18" charset="0"/>
                  </a:rPr>
                  <a:t>Make it</a:t>
                </a:r>
                <a:r>
                  <a:rPr lang="zh-CN" altLang="en-US" dirty="0">
                    <a:solidFill>
                      <a:srgbClr val="00882B"/>
                    </a:solidFill>
                    <a:latin typeface="Cambria" panose="02040503050406030204" pitchFamily="18" charset="0"/>
                    <a:ea typeface="Cambria" panose="02040503050406030204" pitchFamily="18" charset="0"/>
                  </a:rPr>
                  <a:t> </a:t>
                </a:r>
                <a:r>
                  <a:rPr lang="en-US" altLang="zh-CN" dirty="0">
                    <a:solidFill>
                      <a:srgbClr val="00882B"/>
                    </a:solidFill>
                    <a:latin typeface="Cambria" panose="02040503050406030204" pitchFamily="18" charset="0"/>
                    <a:ea typeface="Cambria" panose="02040503050406030204" pitchFamily="18" charset="0"/>
                  </a:rPr>
                  <a:t>is</a:t>
                </a:r>
                <a:r>
                  <a:rPr lang="zh-CN" altLang="en-US" dirty="0">
                    <a:solidFill>
                      <a:srgbClr val="00882B"/>
                    </a:solidFill>
                    <a:latin typeface="Cambria" panose="02040503050406030204" pitchFamily="18" charset="0"/>
                    <a:ea typeface="Cambria" panose="02040503050406030204" pitchFamily="18" charset="0"/>
                  </a:rPr>
                  <a:t> </a:t>
                </a:r>
                <a:r>
                  <a:rPr lang="en-US" altLang="zh-CN" dirty="0">
                    <a:solidFill>
                      <a:srgbClr val="00882B"/>
                    </a:solidFill>
                    <a:latin typeface="Cambria" panose="02040503050406030204" pitchFamily="18" charset="0"/>
                  </a:rPr>
                  <a:t>possible</a:t>
                </a:r>
                <a:r>
                  <a:rPr lang="zh-CN" altLang="en-US" dirty="0">
                    <a:solidFill>
                      <a:srgbClr val="00882B"/>
                    </a:solidFill>
                    <a:latin typeface="Cambria" panose="02040503050406030204" pitchFamily="18" charset="0"/>
                    <a:ea typeface="Cambria" panose="02040503050406030204" pitchFamily="18" charset="0"/>
                  </a:rPr>
                  <a:t> </a:t>
                </a:r>
                <a:r>
                  <a:rPr lang="en-US" altLang="zh-CN" dirty="0">
                    <a:solidFill>
                      <a:srgbClr val="00882B"/>
                    </a:solidFill>
                    <a:latin typeface="Cambria" panose="02040503050406030204" pitchFamily="18" charset="0"/>
                    <a:ea typeface="Cambria" panose="02040503050406030204" pitchFamily="18" charset="0"/>
                  </a:rPr>
                  <a:t>to optimize</a:t>
                </a:r>
                <a:r>
                  <a:rPr lang="zh-CN" altLang="en-US" dirty="0">
                    <a:solidFill>
                      <a:srgbClr val="00882B"/>
                    </a:solidFill>
                    <a:latin typeface="Cambria" panose="02040503050406030204" pitchFamily="18" charset="0"/>
                    <a:ea typeface="Cambria" panose="02040503050406030204" pitchFamily="18" charset="0"/>
                  </a:rPr>
                  <a:t> </a:t>
                </a:r>
                <a:r>
                  <a:rPr lang="en-US" altLang="zh-CN" dirty="0">
                    <a:solidFill>
                      <a:srgbClr val="00882B"/>
                    </a:solidFill>
                    <a:latin typeface="Cambria" panose="02040503050406030204" pitchFamily="18" charset="0"/>
                    <a:ea typeface="Cambria" panose="02040503050406030204" pitchFamily="18" charset="0"/>
                  </a:rPr>
                  <a:t>query</a:t>
                </a:r>
                <a:r>
                  <a:rPr lang="zh-CN" altLang="en-US" dirty="0">
                    <a:solidFill>
                      <a:srgbClr val="00882B"/>
                    </a:solidFill>
                    <a:latin typeface="Cambria" panose="02040503050406030204" pitchFamily="18" charset="0"/>
                    <a:ea typeface="Cambria" panose="02040503050406030204" pitchFamily="18" charset="0"/>
                  </a:rPr>
                  <a:t> </a:t>
                </a:r>
                <a:r>
                  <a:rPr lang="en-US" altLang="zh-CN" dirty="0">
                    <a:solidFill>
                      <a:srgbClr val="00882B"/>
                    </a:solidFill>
                    <a:latin typeface="Cambria" panose="02040503050406030204" pitchFamily="18" charset="0"/>
                    <a:ea typeface="Cambria" panose="02040503050406030204" pitchFamily="18" charset="0"/>
                  </a:rPr>
                  <a:t>processing</a:t>
                </a:r>
                <a:endParaRPr lang="en-US" altLang="zh-CN" dirty="0">
                  <a:solidFill>
                    <a:srgbClr val="00882B"/>
                  </a:solidFill>
                  <a:latin typeface="Cambria" panose="02040503050406030204" pitchFamily="18" charset="0"/>
                  <a:ea typeface="Cambria" panose="02040503050406030204" pitchFamily="18" charset="0"/>
                  <a:sym typeface="Cambria Math" panose="02040503050406030204"/>
                </a:endParaRPr>
              </a:p>
              <a:p>
                <a:pPr marL="1257300" lvl="2" indent="-342900" algn="just">
                  <a:lnSpc>
                    <a:spcPct val="13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a:p>
                <a:pPr marL="800100" lvl="1" indent="-342900" algn="just">
                  <a:lnSpc>
                    <a:spcPct val="150000"/>
                  </a:lnSpc>
                  <a:buFont typeface="Wingdings" panose="05000000000000000000" pitchFamily="2" charset="2"/>
                  <a:buChar char="Ø"/>
                </a:pPr>
                <a:endParaRPr lang="en-US" altLang="zh-CN" sz="2000" dirty="0">
                  <a:latin typeface="Cambria" panose="02040503050406030204" pitchFamily="18" charset="0"/>
                  <a:ea typeface="Cambria" panose="02040503050406030204" pitchFamily="18" charset="0"/>
                </a:endParaRPr>
              </a:p>
              <a:p>
                <a:pPr marL="1257300" lvl="2" indent="-342900" algn="just">
                  <a:lnSpc>
                    <a:spcPct val="150000"/>
                  </a:lnSpc>
                  <a:buFont typeface="Arial" panose="020B0604020202090204" pitchFamily="34" charset="0"/>
                  <a:buChar char="•"/>
                </a:pPr>
                <a:endParaRPr lang="en-US" altLang="zh-CN" sz="2000" dirty="0">
                  <a:solidFill>
                    <a:schemeClr val="accent6">
                      <a:lumMod val="75000"/>
                    </a:schemeClr>
                  </a:solidFill>
                  <a:latin typeface="Cambria" panose="02040503050406030204" pitchFamily="18" charset="0"/>
                  <a:ea typeface="Cambria" panose="02040503050406030204" pitchFamily="18" charset="0"/>
                </a:endParaRPr>
              </a:p>
              <a:p>
                <a:pPr marL="1257300" lvl="2" indent="-342900" algn="just">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11999" y="720000"/>
                <a:ext cx="10611375" cy="6954020"/>
              </a:xfrm>
              <a:prstGeom prst="rect">
                <a:avLst/>
              </a:prstGeom>
              <a:blipFill>
                <a:blip r:embed="rId3"/>
                <a:stretch>
                  <a:fillRect l="-1077" r="-478"/>
                </a:stretch>
              </a:blipFill>
            </p:spPr>
            <p:txBody>
              <a:bodyPr/>
              <a:lstStyle/>
              <a:p>
                <a:r>
                  <a:rPr lang="zh-CN" altLang="en-US">
                    <a:noFill/>
                  </a:rPr>
                  <a:t> </a:t>
                </a:r>
              </a:p>
            </p:txBody>
          </p:sp>
        </mc:Fallback>
      </mc:AlternateContent>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0;p14">
            <a:extLst>
              <a:ext uri="{FF2B5EF4-FFF2-40B4-BE49-F238E27FC236}">
                <a16:creationId xmlns:a16="http://schemas.microsoft.com/office/drawing/2014/main" id="{940A7EBC-F249-2611-5292-53E7B0D9C0CC}"/>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70;p14">
            <a:extLst>
              <a:ext uri="{FF2B5EF4-FFF2-40B4-BE49-F238E27FC236}">
                <a16:creationId xmlns:a16="http://schemas.microsoft.com/office/drawing/2014/main" id="{4EB4813C-8922-4CCD-0DF9-AC29AD70E140}"/>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4" name="TextBox 20">
            <a:extLst>
              <a:ext uri="{FF2B5EF4-FFF2-40B4-BE49-F238E27FC236}">
                <a16:creationId xmlns:a16="http://schemas.microsoft.com/office/drawing/2014/main" id="{5DEC573B-9516-E5FA-D11B-63123F266699}"/>
              </a:ext>
            </a:extLst>
          </p:cNvPr>
          <p:cNvSpPr txBox="1"/>
          <p:nvPr/>
        </p:nvSpPr>
        <p:spPr>
          <a:xfrm>
            <a:off x="765769" y="5847670"/>
            <a:ext cx="9978431" cy="335092"/>
          </a:xfrm>
          <a:prstGeom prst="rect">
            <a:avLst/>
          </a:prstGeom>
          <a:noFill/>
        </p:spPr>
        <p:txBody>
          <a:bodyPr wrap="square">
            <a:spAutoFit/>
          </a:bodyPr>
          <a:lstStyle/>
          <a:p>
            <a:pPr algn="ctr">
              <a:lnSpc>
                <a:spcPct val="150000"/>
              </a:lnSpc>
            </a:pPr>
            <a:r>
              <a:rPr lang="en-US" altLang="zh-CN" sz="1200" dirty="0">
                <a:solidFill>
                  <a:schemeClr val="bg1">
                    <a:lumMod val="50000"/>
                  </a:schemeClr>
                </a:solidFill>
                <a:latin typeface="Cambria" panose="02040503050406030204" pitchFamily="18" charset="0"/>
                <a:ea typeface="Cambria" panose="02040503050406030204" pitchFamily="18" charset="0"/>
              </a:rPr>
              <a:t>Oded </a:t>
            </a:r>
            <a:r>
              <a:rPr lang="en-US" altLang="zh-CN" sz="1200" dirty="0" err="1">
                <a:solidFill>
                  <a:schemeClr val="bg1">
                    <a:lumMod val="50000"/>
                  </a:schemeClr>
                </a:solidFill>
                <a:latin typeface="Cambria" panose="02040503050406030204" pitchFamily="18" charset="0"/>
                <a:ea typeface="Cambria" panose="02040503050406030204" pitchFamily="18" charset="0"/>
              </a:rPr>
              <a:t>Goldreich</a:t>
            </a:r>
            <a:r>
              <a:rPr lang="en-US" altLang="zh-CN" sz="1200" dirty="0">
                <a:solidFill>
                  <a:schemeClr val="bg1">
                    <a:lumMod val="50000"/>
                  </a:schemeClr>
                </a:solidFill>
                <a:latin typeface="Cambria" panose="02040503050406030204" pitchFamily="18" charset="0"/>
                <a:ea typeface="Cambria" panose="02040503050406030204" pitchFamily="18" charset="0"/>
              </a:rPr>
              <a:t>. 1987. Towards a theory of software protection and simulation by oblivious RAMs. ACM symposium on Theory of computing. 182–194.</a:t>
            </a:r>
          </a:p>
        </p:txBody>
      </p:sp>
      <p:sp>
        <p:nvSpPr>
          <p:cNvPr id="19" name="TextBox 18">
            <a:extLst>
              <a:ext uri="{FF2B5EF4-FFF2-40B4-BE49-F238E27FC236}">
                <a16:creationId xmlns:a16="http://schemas.microsoft.com/office/drawing/2014/main" id="{CBE3D1D9-A617-7CC4-6919-64C3496D0BA8}"/>
              </a:ext>
            </a:extLst>
          </p:cNvPr>
          <p:cNvSpPr txBox="1"/>
          <p:nvPr/>
        </p:nvSpPr>
        <p:spPr>
          <a:xfrm>
            <a:off x="802499" y="6113957"/>
            <a:ext cx="11324631" cy="276999"/>
          </a:xfrm>
          <a:prstGeom prst="rect">
            <a:avLst/>
          </a:prstGeom>
          <a:noFill/>
        </p:spPr>
        <p:txBody>
          <a:bodyPr wrap="square">
            <a:spAutoFit/>
          </a:bodyPr>
          <a:lstStyle/>
          <a:p>
            <a:r>
              <a:rPr lang="en-US" altLang="zh-CN" sz="1200" dirty="0">
                <a:solidFill>
                  <a:schemeClr val="bg1">
                    <a:lumMod val="50000"/>
                  </a:schemeClr>
                </a:solidFill>
                <a:latin typeface="Cambria" panose="02040503050406030204" pitchFamily="18" charset="0"/>
                <a:ea typeface="Cambria" panose="02040503050406030204" pitchFamily="18" charset="0"/>
              </a:rPr>
              <a:t>T-H. Hubert Chan, et</a:t>
            </a:r>
            <a:r>
              <a:rPr lang="zh-CN" altLang="en-US" sz="1200" dirty="0">
                <a:solidFill>
                  <a:schemeClr val="bg1">
                    <a:lumMod val="50000"/>
                  </a:schemeClr>
                </a:solidFill>
                <a:latin typeface="Cambria" panose="02040503050406030204" pitchFamily="18" charset="0"/>
                <a:ea typeface="Cambria" panose="02040503050406030204" pitchFamily="18" charset="0"/>
              </a:rPr>
              <a:t> </a:t>
            </a:r>
            <a:r>
              <a:rPr lang="en-US" altLang="zh-CN" sz="1200" dirty="0">
                <a:solidFill>
                  <a:schemeClr val="bg1">
                    <a:lumMod val="50000"/>
                  </a:schemeClr>
                </a:solidFill>
                <a:latin typeface="Cambria" panose="02040503050406030204" pitchFamily="18" charset="0"/>
                <a:ea typeface="Cambria" panose="02040503050406030204" pitchFamily="18" charset="0"/>
              </a:rPr>
              <a:t>al. 2019. Foundations of Differentially Oblivious Algorithms. ACM-SIAM Symposium on Discrete Algorithms. </a:t>
            </a:r>
            <a:endParaRPr lang="en-US" sz="1200" dirty="0">
              <a:solidFill>
                <a:schemeClr val="bg1">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r>
              <a:rPr lang="zh-CN" altLang="en-US" sz="3200" b="1" dirty="0">
                <a:solidFill>
                  <a:schemeClr val="lt1"/>
                </a:solidFill>
                <a:latin typeface="Cambria Math" panose="02040503050406030204"/>
                <a:ea typeface="Cambria Math" panose="02040503050406030204"/>
                <a:cs typeface="Cambria Math" panose="02040503050406030204"/>
                <a:sym typeface="Cambria Math" panose="02040503050406030204"/>
              </a:rPr>
              <a:t>*</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21</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12000" y="720000"/>
            <a:ext cx="10802234" cy="1604863"/>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Secure</a:t>
            </a:r>
            <a:r>
              <a:rPr lang="zh-CN" altLang="en-US" sz="2800" b="1" dirty="0">
                <a:solidFill>
                  <a:srgbClr val="6780BF"/>
                </a:solidFill>
                <a:latin typeface="Cambria" panose="02040503050406030204" pitchFamily="18" charset="0"/>
                <a:ea typeface="Cambria" panose="02040503050406030204" pitchFamily="18" charset="0"/>
              </a:rPr>
              <a:t> </a:t>
            </a:r>
            <a:r>
              <a:rPr lang="en-US" altLang="zh-CN" sz="2800" b="1" dirty="0">
                <a:solidFill>
                  <a:srgbClr val="6780BF"/>
                </a:solidFill>
                <a:latin typeface="Cambria" panose="02040503050406030204" pitchFamily="18" charset="0"/>
                <a:ea typeface="Cambria" panose="02040503050406030204" pitchFamily="18" charset="0"/>
              </a:rPr>
              <a:t>DANN</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DANN* provide provable (𝛆, 𝛅)-differential obliviousness</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Using</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oblivious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data</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processing</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0" name="组合 19"/>
          <p:cNvGrpSpPr/>
          <p:nvPr/>
        </p:nvGrpSpPr>
        <p:grpSpPr>
          <a:xfrm>
            <a:off x="2706130" y="3745978"/>
            <a:ext cx="908185" cy="1159715"/>
            <a:chOff x="5114411" y="3697042"/>
            <a:chExt cx="908185" cy="1159715"/>
          </a:xfrm>
        </p:grpSpPr>
        <p:grpSp>
          <p:nvGrpSpPr>
            <p:cNvPr id="21" name="组合 20"/>
            <p:cNvGrpSpPr/>
            <p:nvPr/>
          </p:nvGrpSpPr>
          <p:grpSpPr>
            <a:xfrm>
              <a:off x="5114411" y="3697042"/>
              <a:ext cx="908185" cy="1159715"/>
              <a:chOff x="5242620" y="3802271"/>
              <a:chExt cx="908185" cy="1159715"/>
            </a:xfrm>
          </p:grpSpPr>
          <p:pic>
            <p:nvPicPr>
              <p:cNvPr id="23" name="图形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2620" y="3802271"/>
                <a:ext cx="908185" cy="908185"/>
              </a:xfrm>
              <a:prstGeom prst="rect">
                <a:avLst/>
              </a:prstGeom>
            </p:spPr>
          </p:pic>
          <p:sp>
            <p:nvSpPr>
              <p:cNvPr id="24" name="文本框 23"/>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文本框 37"/>
          <p:cNvSpPr txBox="1"/>
          <p:nvPr/>
        </p:nvSpPr>
        <p:spPr>
          <a:xfrm>
            <a:off x="7194155" y="4655473"/>
            <a:ext cx="1155894" cy="338554"/>
          </a:xfrm>
          <a:prstGeom prst="rect">
            <a:avLst/>
          </a:prstGeom>
          <a:noFill/>
        </p:spPr>
        <p:txBody>
          <a:bodyPr wrap="none" rtlCol="0">
            <a:spAutoFit/>
          </a:bodyPr>
          <a:lstStyle/>
          <a:p>
            <a:r>
              <a:rPr lang="en-US" altLang="zh-CN" sz="1600" dirty="0">
                <a:latin typeface="Cambria Math" panose="02040503050406030204" pitchFamily="18" charset="0"/>
              </a:rPr>
              <a:t>Candidates</a:t>
            </a:r>
            <a:endParaRPr lang="zh-CN" altLang="en-US" sz="1600" dirty="0">
              <a:latin typeface="Cambria Math" panose="02040503050406030204" pitchFamily="18" charset="0"/>
            </a:endParaRPr>
          </a:p>
        </p:txBody>
      </p:sp>
      <p:sp>
        <p:nvSpPr>
          <p:cNvPr id="39" name="文本框 38"/>
          <p:cNvSpPr txBox="1"/>
          <p:nvPr/>
        </p:nvSpPr>
        <p:spPr>
          <a:xfrm>
            <a:off x="5596625" y="4659155"/>
            <a:ext cx="997389" cy="338554"/>
          </a:xfrm>
          <a:prstGeom prst="rect">
            <a:avLst/>
          </a:prstGeom>
          <a:noFill/>
        </p:spPr>
        <p:txBody>
          <a:bodyPr wrap="none" rtlCol="0">
            <a:spAutoFit/>
          </a:bodyPr>
          <a:lstStyle/>
          <a:p>
            <a:r>
              <a:rPr lang="en-US" altLang="zh-CN" sz="1600" dirty="0" err="1">
                <a:latin typeface="Cambria Math" panose="02040503050406030204" pitchFamily="18" charset="0"/>
              </a:rPr>
              <a:t>kNN</a:t>
            </a:r>
            <a:r>
              <a:rPr lang="zh-CN" altLang="en-US" sz="1600" dirty="0">
                <a:latin typeface="Cambria Math" panose="02040503050406030204" pitchFamily="18" charset="0"/>
              </a:rPr>
              <a:t> </a:t>
            </a:r>
            <a:r>
              <a:rPr lang="en-US" altLang="zh-CN" sz="1600" dirty="0">
                <a:latin typeface="Cambria Math" panose="02040503050406030204" pitchFamily="18" charset="0"/>
              </a:rPr>
              <a:t>Map</a:t>
            </a:r>
            <a:endParaRPr lang="zh-CN" altLang="en-US" sz="1600" dirty="0">
              <a:latin typeface="Cambria Math" panose="02040503050406030204" pitchFamily="18" charset="0"/>
            </a:endParaRPr>
          </a:p>
        </p:txBody>
      </p:sp>
      <mc:AlternateContent xmlns:mc="http://schemas.openxmlformats.org/markup-compatibility/2006" xmlns:a14="http://schemas.microsoft.com/office/drawing/2010/main">
        <mc:Choice Requires="a14">
          <p:graphicFrame>
            <p:nvGraphicFramePr>
              <p:cNvPr id="47" name="表格 46"/>
              <p:cNvGraphicFramePr>
                <a:graphicFrameLocks noGrp="1"/>
              </p:cNvGraphicFramePr>
              <p:nvPr/>
            </p:nvGraphicFramePr>
            <p:xfrm>
              <a:off x="6927152" y="3675937"/>
              <a:ext cx="1689900" cy="851535"/>
            </p:xfrm>
            <a:graphic>
              <a:graphicData uri="http://schemas.openxmlformats.org/drawingml/2006/table">
                <a:tbl>
                  <a:tblPr>
                    <a:tableStyleId>{9D7B26C5-4107-4FEC-AEDC-1716B250A1EF}</a:tableStyleId>
                  </a:tblPr>
                  <a:tblGrid>
                    <a:gridCol w="753205">
                      <a:extLst>
                        <a:ext uri="{9D8B030D-6E8A-4147-A177-3AD203B41FA5}">
                          <a16:colId xmlns:a16="http://schemas.microsoft.com/office/drawing/2014/main" val="20000"/>
                        </a:ext>
                      </a:extLst>
                    </a:gridCol>
                    <a:gridCol w="476741">
                      <a:extLst>
                        <a:ext uri="{9D8B030D-6E8A-4147-A177-3AD203B41FA5}">
                          <a16:colId xmlns:a16="http://schemas.microsoft.com/office/drawing/2014/main" val="20001"/>
                        </a:ext>
                      </a:extLst>
                    </a:gridCol>
                    <a:gridCol w="459954">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47" name="表格 46"/>
              <p:cNvGraphicFramePr>
                <a:graphicFrameLocks noGrp="1"/>
              </p:cNvGraphicFramePr>
              <p:nvPr/>
            </p:nvGraphicFramePr>
            <p:xfrm>
              <a:off x="6927152" y="3675937"/>
              <a:ext cx="1689900" cy="851535"/>
            </p:xfrm>
            <a:graphic>
              <a:graphicData uri="http://schemas.openxmlformats.org/drawingml/2006/table">
                <a:tbl>
                  <a:tblPr>
                    <a:tableStyleId>{9D7B26C5-4107-4FEC-AEDC-1716B250A1EF}</a:tableStyleId>
                  </a:tblPr>
                  <a:tblGrid>
                    <a:gridCol w="753205"/>
                    <a:gridCol w="476741"/>
                    <a:gridCol w="45995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ATCC…</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blipFill>
                      </a:tcPr>
                    </a:tc>
                  </a:tr>
                  <a:tr h="558165">
                    <a:tc>
                      <a:txBody>
                        <a:bodyPr/>
                        <a:lstStyle/>
                        <a:p>
                          <a:pPr algn="ctr" fontAlgn="ctr"/>
                          <a:r>
                            <a:rPr lang="en-US" altLang="zh-CN" sz="1800" b="0" i="0" kern="1200" dirty="0">
                              <a:solidFill>
                                <a:schemeClr val="tx1"/>
                              </a:solidFill>
                              <a:latin typeface="Cambria Math" panose="02040503050406030204" pitchFamily="18" charset="0"/>
                              <a:ea typeface="+mn-ea"/>
                              <a:cs typeface="+mn-cs"/>
                            </a:rPr>
                            <a:t>AACG…</a:t>
                          </a:r>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8" name="表格 47"/>
              <p:cNvGraphicFramePr>
                <a:graphicFrameLocks noGrp="1"/>
              </p:cNvGraphicFramePr>
              <p:nvPr/>
            </p:nvGraphicFramePr>
            <p:xfrm>
              <a:off x="5518652" y="3534015"/>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8" name="表格 47"/>
              <p:cNvGraphicFramePr>
                <a:graphicFrameLocks noGrp="1"/>
              </p:cNvGraphicFramePr>
              <p:nvPr>
                <p:extLst>
                  <p:ext uri="{D42A27DB-BD31-4B8C-83A1-F6EECF244321}">
                    <p14:modId xmlns:p14="http://schemas.microsoft.com/office/powerpoint/2010/main" val="1899243046"/>
                  </p:ext>
                </p:extLst>
              </p:nvPr>
            </p:nvGraphicFramePr>
            <p:xfrm>
              <a:off x="5518652" y="3534015"/>
              <a:ext cx="1154695" cy="1135380"/>
            </p:xfrm>
            <a:graphic>
              <a:graphicData uri="http://schemas.openxmlformats.org/drawingml/2006/table">
                <a:tbl>
                  <a:tblPr>
                    <a:tableStyleId>{9D7B26C5-4107-4FEC-AEDC-1716B250A1EF}</a:tableStyleId>
                  </a:tblPr>
                  <a:tblGrid>
                    <a:gridCol w="577704">
                      <a:extLst>
                        <a:ext uri="{9D8B030D-6E8A-4147-A177-3AD203B41FA5}">
                          <a16:colId xmlns:a16="http://schemas.microsoft.com/office/drawing/2014/main" val="20000"/>
                        </a:ext>
                      </a:extLst>
                    </a:gridCol>
                    <a:gridCol w="576991">
                      <a:extLst>
                        <a:ext uri="{9D8B030D-6E8A-4147-A177-3AD203B41FA5}">
                          <a16:colId xmlns:a16="http://schemas.microsoft.com/office/drawing/2014/main" val="20001"/>
                        </a:ext>
                      </a:extLst>
                    </a:gridCol>
                  </a:tblGrid>
                  <a:tr h="283845">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2174" t="-21739" r="-2174" b="-339130"/>
                          </a:stretch>
                        </a:blipFill>
                      </a:tcPr>
                    </a:tc>
                    <a:extLst>
                      <a:ext uri="{0D108BD9-81ED-4DB2-BD59-A6C34878D82A}">
                        <a16:rowId xmlns:a16="http://schemas.microsoft.com/office/drawing/2014/main" val="10000"/>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174" t="-127273" r="-102174" b="-254545"/>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174" t="-217391" r="-102174" b="-143478"/>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3845">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174" t="-331818" r="-102174" b="-50000"/>
                          </a:stretch>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4110152" y="3675936"/>
              <a:ext cx="1154695" cy="851535"/>
            </p:xfrm>
            <a:graphic>
              <a:graphicData uri="http://schemas.openxmlformats.org/drawingml/2006/table">
                <a:tbl>
                  <a:tblPr>
                    <a:tableStyleId>{9D7B26C5-4107-4FEC-AEDC-1716B250A1EF}</a:tableStyleId>
                  </a:tblPr>
                  <a:tblGrid>
                    <a:gridCol w="579407">
                      <a:extLst>
                        <a:ext uri="{9D8B030D-6E8A-4147-A177-3AD203B41FA5}">
                          <a16:colId xmlns:a16="http://schemas.microsoft.com/office/drawing/2014/main" val="20000"/>
                        </a:ext>
                      </a:extLst>
                    </a:gridCol>
                    <a:gridCol w="575288">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12" name="表格 11"/>
              <p:cNvGraphicFramePr>
                <a:graphicFrameLocks noGrp="1"/>
              </p:cNvGraphicFramePr>
              <p:nvPr/>
            </p:nvGraphicFramePr>
            <p:xfrm>
              <a:off x="4110152" y="3675936"/>
              <a:ext cx="1154695" cy="851535"/>
            </p:xfrm>
            <a:graphic>
              <a:graphicData uri="http://schemas.openxmlformats.org/drawingml/2006/table">
                <a:tbl>
                  <a:tblPr>
                    <a:tableStyleId>{9D7B26C5-4107-4FEC-AEDC-1716B250A1EF}</a:tableStyleId>
                  </a:tblPr>
                  <a:tblGrid>
                    <a:gridCol w="579407"/>
                    <a:gridCol w="575288"/>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src</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blipFill>
                      </a:tcPr>
                    </a:tc>
                  </a:tr>
                  <a:tr h="330835">
                    <a:tc>
                      <a:txBody>
                        <a:bodyPr/>
                        <a:lstStyle/>
                        <a:p>
                          <a:pPr marL="0" algn="ctr" defTabSz="914400" rtl="0" eaLnBrk="1" fontAlgn="ctr" latinLnBrk="0" hangingPunct="1"/>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blipFill>
                      </a:tcPr>
                    </a:tc>
                  </a:tr>
                </a:tbl>
              </a:graphicData>
            </a:graphic>
          </p:graphicFrame>
        </mc:Fallback>
      </mc:AlternateContent>
      <p:sp>
        <p:nvSpPr>
          <p:cNvPr id="26" name="文本框 25"/>
          <p:cNvSpPr txBox="1"/>
          <p:nvPr/>
        </p:nvSpPr>
        <p:spPr>
          <a:xfrm>
            <a:off x="3897347" y="4655473"/>
            <a:ext cx="1580304" cy="338554"/>
          </a:xfrm>
          <a:prstGeom prst="rect">
            <a:avLst/>
          </a:prstGeom>
          <a:noFill/>
        </p:spPr>
        <p:txBody>
          <a:bodyPr wrap="none" rtlCol="0">
            <a:spAutoFit/>
          </a:bodyPr>
          <a:lstStyle/>
          <a:p>
            <a:r>
              <a:rPr lang="en-US" altLang="zh-CN" sz="1600" dirty="0">
                <a:latin typeface="Cambria Math" panose="02040503050406030204" pitchFamily="18" charset="0"/>
              </a:rPr>
              <a:t>Global</a:t>
            </a:r>
            <a:r>
              <a:rPr lang="zh-CN" altLang="en-US" sz="1600" dirty="0">
                <a:latin typeface="Cambria Math" panose="02040503050406030204" pitchFamily="18" charset="0"/>
              </a:rPr>
              <a:t> </a:t>
            </a:r>
            <a:r>
              <a:rPr lang="en-US" altLang="zh-CN" sz="1600" dirty="0">
                <a:latin typeface="Cambria Math" panose="02040503050406030204" pitchFamily="18" charset="0"/>
              </a:rPr>
              <a:t>Top-2</a:t>
            </a:r>
            <a:r>
              <a:rPr lang="zh-CN" altLang="en-US" sz="1600" dirty="0">
                <a:latin typeface="Cambria Math" panose="02040503050406030204" pitchFamily="18" charset="0"/>
              </a:rPr>
              <a:t> </a:t>
            </a:r>
            <a:r>
              <a:rPr lang="en-US" altLang="zh-CN" sz="1600" dirty="0">
                <a:latin typeface="Cambria Math" panose="02040503050406030204" pitchFamily="18" charset="0"/>
              </a:rPr>
              <a:t>LB</a:t>
            </a:r>
            <a:endParaRPr lang="zh-CN" altLang="en-US" sz="1600" dirty="0">
              <a:latin typeface="Cambria Math" panose="02040503050406030204" pitchFamily="18" charset="0"/>
            </a:endParaRPr>
          </a:p>
        </p:txBody>
      </p:sp>
      <p:sp>
        <p:nvSpPr>
          <p:cNvPr id="28" name="圆角矩形 27"/>
          <p:cNvSpPr/>
          <p:nvPr/>
        </p:nvSpPr>
        <p:spPr>
          <a:xfrm>
            <a:off x="3897347" y="3261265"/>
            <a:ext cx="4964200" cy="2129143"/>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p:cNvSpPr txBox="1"/>
          <p:nvPr/>
        </p:nvSpPr>
        <p:spPr>
          <a:xfrm>
            <a:off x="4689680" y="5000567"/>
            <a:ext cx="3523913" cy="369332"/>
          </a:xfrm>
          <a:prstGeom prst="rect">
            <a:avLst/>
          </a:prstGeom>
          <a:noFill/>
        </p:spPr>
        <p:txBody>
          <a:bodyPr wrap="none" rtlCol="0">
            <a:spAutoFit/>
          </a:bodyPr>
          <a:lstStyle/>
          <a:p>
            <a:r>
              <a:rPr kumimoji="1" lang="en-US" altLang="zh-CN" dirty="0">
                <a:solidFill>
                  <a:srgbClr val="FF0000"/>
                </a:solidFill>
                <a:latin typeface="Cambria" panose="02040503050406030204" pitchFamily="18" charset="0"/>
              </a:rPr>
              <a:t>Use</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the oblivious</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map</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and</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sorting</a:t>
            </a:r>
            <a:endParaRPr kumimoji="1" lang="zh-CN" altLang="en-US" dirty="0">
              <a:solidFill>
                <a:srgbClr val="FF0000"/>
              </a:solidFill>
              <a:latin typeface="Cambria" panose="02040503050406030204" pitchFamily="18" charset="0"/>
            </a:endParaRP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5" name="Google Shape;70;p14">
            <a:extLst>
              <a:ext uri="{FF2B5EF4-FFF2-40B4-BE49-F238E27FC236}">
                <a16:creationId xmlns:a16="http://schemas.microsoft.com/office/drawing/2014/main" id="{9C3CE02C-A252-A928-D05B-1964CC463DF3}"/>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6" name="Google Shape;70;p14">
            <a:extLst>
              <a:ext uri="{FF2B5EF4-FFF2-40B4-BE49-F238E27FC236}">
                <a16:creationId xmlns:a16="http://schemas.microsoft.com/office/drawing/2014/main" id="{89A66BCB-8FEA-7484-CD0B-C47E34B05823}"/>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22</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mc:AlternateContent xmlns:mc="http://schemas.openxmlformats.org/markup-compatibility/2006" xmlns:a14="http://schemas.microsoft.com/office/drawing/2010/main">
        <mc:Choice Requires="a14">
          <p:sp>
            <p:nvSpPr>
              <p:cNvPr id="3" name="文本框 2"/>
              <p:cNvSpPr txBox="1"/>
              <p:nvPr/>
            </p:nvSpPr>
            <p:spPr>
              <a:xfrm>
                <a:off x="612000" y="720000"/>
                <a:ext cx="10802234" cy="2262735"/>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Secure</a:t>
                </a:r>
                <a:r>
                  <a:rPr lang="zh-CN" altLang="en-US" sz="2800" b="1" dirty="0">
                    <a:solidFill>
                      <a:srgbClr val="6780BF"/>
                    </a:solidFill>
                    <a:latin typeface="Cambria" panose="02040503050406030204" pitchFamily="18" charset="0"/>
                    <a:ea typeface="Cambria" panose="02040503050406030204" pitchFamily="18" charset="0"/>
                  </a:rPr>
                  <a:t> </a:t>
                </a:r>
                <a:r>
                  <a:rPr lang="en-US" altLang="zh-CN" sz="2800" b="1" dirty="0">
                    <a:solidFill>
                      <a:srgbClr val="6780BF"/>
                    </a:solidFill>
                    <a:latin typeface="Cambria" panose="02040503050406030204" pitchFamily="18" charset="0"/>
                    <a:ea typeface="Cambria" panose="02040503050406030204" pitchFamily="18" charset="0"/>
                  </a:rPr>
                  <a:t>DANN</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DANN* provide provable (𝛆, 𝛅)-differential obliviousness</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Each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round’s</a:t>
                </a:r>
                <a:r>
                  <a:rPr lang="zh-CN" altLang="en-US" sz="2000" dirty="0">
                    <a:latin typeface="Cambria" panose="02040503050406030204" pitchFamily="18" charset="0"/>
                    <a:ea typeface="Cambria" panose="02040503050406030204" pitchFamily="18" charset="0"/>
                  </a:rPr>
                  <a:t> </a:t>
                </a:r>
                <a14:m>
                  <m:oMath xmlns:m="http://schemas.openxmlformats.org/officeDocument/2006/math">
                    <m:sSub>
                      <m:sSubPr>
                        <m:ctrlPr>
                          <a:rPr lang="en-US" altLang="zh-CN" sz="2000" b="0" i="1" smtClean="0">
                            <a:latin typeface="Cambria Math" panose="02040503050406030204" pitchFamily="18" charset="0"/>
                            <a:ea typeface="Cambria" panose="02040503050406030204" pitchFamily="18" charset="0"/>
                          </a:rPr>
                        </m:ctrlPr>
                      </m:sSubPr>
                      <m:e>
                        <m:r>
                          <a:rPr lang="en-US" altLang="zh-CN" sz="2000" b="0" i="1" smtClean="0">
                            <a:latin typeface="Cambria Math" panose="02040503050406030204" pitchFamily="18" charset="0"/>
                            <a:ea typeface="Cambria" panose="02040503050406030204" pitchFamily="18" charset="0"/>
                          </a:rPr>
                          <m:t>𝑘</m:t>
                        </m:r>
                      </m:e>
                      <m:sub>
                        <m:r>
                          <a:rPr lang="en-US" altLang="zh-CN" sz="2000" b="0" i="1" smtClean="0">
                            <a:latin typeface="Cambria Math" panose="02040503050406030204" pitchFamily="18" charset="0"/>
                            <a:ea typeface="Cambria" panose="02040503050406030204" pitchFamily="18" charset="0"/>
                          </a:rPr>
                          <m:t>𝑖</m:t>
                        </m:r>
                      </m:sub>
                    </m:sSub>
                  </m:oMath>
                </a14:m>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satisfies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(𝛆, 𝛅)-differential privacy</a:t>
                </a:r>
              </a:p>
              <a:p>
                <a:pPr marL="1714500" lvl="3" indent="-342900">
                  <a:lnSpc>
                    <a:spcPct val="150000"/>
                  </a:lnSpc>
                  <a:buFont typeface="Arial" panose="020B0604020202090204" pitchFamily="34" charset="0"/>
                  <a:buChar char="•"/>
                </a:pPr>
                <a14:m>
                  <m:oMath xmlns:m="http://schemas.openxmlformats.org/officeDocument/2006/math">
                    <m:sSub>
                      <m:sSubPr>
                        <m:ctrlPr>
                          <a:rPr lang="en-US" altLang="zh-CN" sz="2000" i="1" dirty="0">
                            <a:latin typeface="Cambria Math" panose="02040503050406030204" pitchFamily="18" charset="0"/>
                          </a:rPr>
                        </m:ctrlPr>
                      </m:sSubPr>
                      <m:e>
                        <m:r>
                          <a:rPr lang="en-US" altLang="zh-CN" sz="2000" dirty="0" err="1">
                            <a:latin typeface="Cambria Math" panose="02040503050406030204" pitchFamily="18" charset="0"/>
                          </a:rPr>
                          <m:t>𝑘</m:t>
                        </m:r>
                      </m:e>
                      <m:sub>
                        <m:r>
                          <a:rPr lang="en-US" altLang="zh-CN" sz="2000" dirty="0" err="1">
                            <a:latin typeface="Cambria Math" panose="02040503050406030204" pitchFamily="18" charset="0"/>
                          </a:rPr>
                          <m:t>𝑖</m:t>
                        </m:r>
                      </m:sub>
                    </m:sSub>
                    <m:r>
                      <a:rPr lang="zh-CN" altLang="en-US" sz="2000" dirty="0">
                        <a:latin typeface="Cambria Math" panose="02040503050406030204" pitchFamily="18" charset="0"/>
                      </a:rPr>
                      <m:t>← </m:t>
                    </m:r>
                    <m:sSub>
                      <m:sSubPr>
                        <m:ctrlPr>
                          <a:rPr lang="en-US" altLang="zh-CN" sz="2000" i="1" dirty="0" err="1">
                            <a:latin typeface="Cambria Math" panose="02040503050406030204" pitchFamily="18" charset="0"/>
                          </a:rPr>
                        </m:ctrlPr>
                      </m:sSubPr>
                      <m:e>
                        <m:r>
                          <a:rPr lang="en-US" altLang="zh-CN" sz="2000" dirty="0" err="1">
                            <a:latin typeface="Cambria Math" panose="02040503050406030204" pitchFamily="18" charset="0"/>
                          </a:rPr>
                          <m:t>𝑘</m:t>
                        </m:r>
                      </m:e>
                      <m:sub>
                        <m:r>
                          <a:rPr lang="en-US" altLang="zh-CN" sz="2000" dirty="0" err="1">
                            <a:latin typeface="Cambria Math" panose="02040503050406030204" pitchFamily="18" charset="0"/>
                          </a:rPr>
                          <m:t>𝑖</m:t>
                        </m:r>
                      </m:sub>
                    </m:sSub>
                    <m:r>
                      <a:rPr lang="en-US" altLang="zh-CN" sz="2000"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dirty="0">
                            <a:latin typeface="Cambria Math" panose="02040503050406030204" pitchFamily="18" charset="0"/>
                          </a:rPr>
                          <m:t>2</m:t>
                        </m:r>
                      </m:num>
                      <m:den>
                        <m:r>
                          <a:rPr lang="en-US" altLang="zh-CN" sz="2000" dirty="0">
                            <a:latin typeface="Cambria Math" panose="02040503050406030204" pitchFamily="18" charset="0"/>
                          </a:rPr>
                          <m:t>𝜀</m:t>
                        </m:r>
                      </m:den>
                    </m:f>
                    <m:r>
                      <m:rPr>
                        <m:sty m:val="p"/>
                      </m:rPr>
                      <a:rPr lang="en-US" altLang="zh-CN" sz="2000" dirty="0">
                        <a:latin typeface="Cambria Math" panose="02040503050406030204" pitchFamily="18" charset="0"/>
                      </a:rPr>
                      <m:t>ln</m:t>
                    </m:r>
                    <m:r>
                      <a:rPr lang="en-US" altLang="zh-CN" sz="2000" dirty="0">
                        <a:latin typeface="Cambria Math" panose="02040503050406030204" pitchFamily="18" charset="0"/>
                      </a:rPr>
                      <m:t>(2⋅ </m:t>
                    </m:r>
                    <m:r>
                      <a:rPr lang="en-US" altLang="zh-CN" sz="2000" dirty="0">
                        <a:latin typeface="Cambria Math" panose="02040503050406030204" pitchFamily="18" charset="0"/>
                      </a:rPr>
                      <m:t>𝜆</m:t>
                    </m:r>
                    <m:r>
                      <a:rPr lang="en-US" altLang="zh-CN" sz="2000" dirty="0">
                        <a:latin typeface="Cambria Math" panose="02040503050406030204" pitchFamily="18" charset="0"/>
                      </a:rPr>
                      <m:t>) +</m:t>
                    </m:r>
                    <m:r>
                      <a:rPr lang="en-US" altLang="zh-CN" sz="2000" dirty="0">
                        <a:latin typeface="Cambria Math" panose="02040503050406030204" pitchFamily="18" charset="0"/>
                      </a:rPr>
                      <m:t>𝐿𝑎𝑝</m:t>
                    </m:r>
                    <m:r>
                      <a:rPr lang="en-US" altLang="zh-CN" sz="2000" dirty="0">
                        <a:latin typeface="Cambria Math" panose="02040503050406030204" pitchFamily="18" charset="0"/>
                      </a:rPr>
                      <m:t>(</m:t>
                    </m:r>
                    <m:f>
                      <m:fPr>
                        <m:ctrlPr>
                          <a:rPr lang="en-US" altLang="zh-CN" sz="2000" i="1" dirty="0">
                            <a:latin typeface="Cambria Math" panose="02040503050406030204" pitchFamily="18" charset="0"/>
                          </a:rPr>
                        </m:ctrlPr>
                      </m:fPr>
                      <m:num>
                        <m:r>
                          <a:rPr lang="en-US" altLang="zh-CN" sz="2000" dirty="0">
                            <a:latin typeface="Cambria Math" panose="02040503050406030204" pitchFamily="18" charset="0"/>
                          </a:rPr>
                          <m:t>2</m:t>
                        </m:r>
                      </m:num>
                      <m:den>
                        <m:r>
                          <a:rPr lang="en-US" altLang="zh-CN" sz="2000" dirty="0">
                            <a:latin typeface="Cambria Math" panose="02040503050406030204" pitchFamily="18" charset="0"/>
                          </a:rPr>
                          <m:t>𝜀</m:t>
                        </m:r>
                      </m:den>
                    </m:f>
                    <m:r>
                      <a:rPr lang="en-US" altLang="zh-CN" sz="2000" dirty="0">
                        <a:latin typeface="Cambria Math" panose="02040503050406030204" pitchFamily="18" charset="0"/>
                      </a:rPr>
                      <m:t>)</m:t>
                    </m:r>
                  </m:oMath>
                </a14:m>
                <a:endParaRPr lang="en-US" altLang="zh-CN" sz="2000" dirty="0">
                  <a:latin typeface="Cambria" panose="020405030504060302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12000" y="720000"/>
                <a:ext cx="10802234" cy="2262735"/>
              </a:xfrm>
              <a:prstGeom prst="rect">
                <a:avLst/>
              </a:prstGeom>
              <a:blipFill>
                <a:blip r:embed="rId3"/>
                <a:stretch>
                  <a:fillRect l="-1058"/>
                </a:stretch>
              </a:blipFill>
            </p:spPr>
            <p:txBody>
              <a:bodyPr/>
              <a:lstStyle/>
              <a:p>
                <a:r>
                  <a:rPr lang="zh-CN" altLang="en-US">
                    <a:noFill/>
                  </a:rPr>
                  <a:t> </a:t>
                </a:r>
              </a:p>
            </p:txBody>
          </p:sp>
        </mc:Fallback>
      </mc:AlternateContent>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0" name="组合 19"/>
          <p:cNvGrpSpPr/>
          <p:nvPr/>
        </p:nvGrpSpPr>
        <p:grpSpPr>
          <a:xfrm>
            <a:off x="2958848" y="4087926"/>
            <a:ext cx="908185" cy="1159715"/>
            <a:chOff x="5114411" y="3697042"/>
            <a:chExt cx="908185" cy="1159715"/>
          </a:xfrm>
        </p:grpSpPr>
        <p:grpSp>
          <p:nvGrpSpPr>
            <p:cNvPr id="21" name="组合 20"/>
            <p:cNvGrpSpPr/>
            <p:nvPr/>
          </p:nvGrpSpPr>
          <p:grpSpPr>
            <a:xfrm>
              <a:off x="5114411" y="3697042"/>
              <a:ext cx="908185" cy="1159715"/>
              <a:chOff x="5242620" y="3802271"/>
              <a:chExt cx="908185" cy="1159715"/>
            </a:xfrm>
          </p:grpSpPr>
          <p:pic>
            <p:nvPicPr>
              <p:cNvPr id="23" name="图形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2620" y="3802271"/>
                <a:ext cx="908185" cy="908185"/>
              </a:xfrm>
              <a:prstGeom prst="rect">
                <a:avLst/>
              </a:prstGeom>
            </p:spPr>
          </p:pic>
          <p:sp>
            <p:nvSpPr>
              <p:cNvPr id="24" name="文本框 23"/>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文本框 38"/>
          <p:cNvSpPr txBox="1"/>
          <p:nvPr/>
        </p:nvSpPr>
        <p:spPr>
          <a:xfrm>
            <a:off x="5801175" y="5444357"/>
            <a:ext cx="997389" cy="338554"/>
          </a:xfrm>
          <a:prstGeom prst="rect">
            <a:avLst/>
          </a:prstGeom>
          <a:noFill/>
        </p:spPr>
        <p:txBody>
          <a:bodyPr wrap="none" rtlCol="0">
            <a:spAutoFit/>
          </a:bodyPr>
          <a:lstStyle/>
          <a:p>
            <a:r>
              <a:rPr lang="en-US" altLang="zh-CN" sz="1600" dirty="0" err="1">
                <a:latin typeface="Cambria Math" panose="02040503050406030204" pitchFamily="18" charset="0"/>
              </a:rPr>
              <a:t>kNN</a:t>
            </a:r>
            <a:r>
              <a:rPr lang="zh-CN" altLang="en-US" sz="1600" dirty="0">
                <a:latin typeface="Cambria Math" panose="02040503050406030204" pitchFamily="18" charset="0"/>
              </a:rPr>
              <a:t> </a:t>
            </a:r>
            <a:r>
              <a:rPr lang="en-US" altLang="zh-CN" sz="1600" dirty="0">
                <a:latin typeface="Cambria Math" panose="02040503050406030204" pitchFamily="18" charset="0"/>
              </a:rPr>
              <a:t>Map</a:t>
            </a:r>
            <a:endParaRPr lang="zh-CN" altLang="en-US" sz="1600" dirty="0">
              <a:latin typeface="Cambria Math" panose="02040503050406030204" pitchFamily="18" charset="0"/>
            </a:endParaRPr>
          </a:p>
        </p:txBody>
      </p:sp>
      <mc:AlternateContent xmlns:mc="http://schemas.openxmlformats.org/markup-compatibility/2006" xmlns:a14="http://schemas.microsoft.com/office/drawing/2010/main">
        <mc:Choice Requires="a14">
          <p:graphicFrame>
            <p:nvGraphicFramePr>
              <p:cNvPr id="48" name="表格 47"/>
              <p:cNvGraphicFramePr>
                <a:graphicFrameLocks noGrp="1"/>
              </p:cNvGraphicFramePr>
              <p:nvPr/>
            </p:nvGraphicFramePr>
            <p:xfrm>
              <a:off x="4520409" y="3315215"/>
              <a:ext cx="3365198" cy="2129142"/>
            </p:xfrm>
            <a:graphic>
              <a:graphicData uri="http://schemas.openxmlformats.org/drawingml/2006/table">
                <a:tbl>
                  <a:tblPr>
                    <a:tableStyleId>{9D7B26C5-4107-4FEC-AEDC-1716B250A1EF}</a:tableStyleId>
                  </a:tblPr>
                  <a:tblGrid>
                    <a:gridCol w="642294">
                      <a:extLst>
                        <a:ext uri="{9D8B030D-6E8A-4147-A177-3AD203B41FA5}">
                          <a16:colId xmlns:a16="http://schemas.microsoft.com/office/drawing/2014/main" val="20000"/>
                        </a:ext>
                      </a:extLst>
                    </a:gridCol>
                    <a:gridCol w="2722904">
                      <a:extLst>
                        <a:ext uri="{9D8B030D-6E8A-4147-A177-3AD203B41FA5}">
                          <a16:colId xmlns:a16="http://schemas.microsoft.com/office/drawing/2014/main" val="20001"/>
                        </a:ext>
                      </a:extLst>
                    </a:gridCol>
                  </a:tblGrid>
                  <a:tr h="325176">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sSub>
                                  <m:sSubPr>
                                    <m:ctrlPr>
                                      <a:rPr lang="en-US" altLang="zh-CN" sz="1800" b="1" i="1" kern="1200" smtClean="0">
                                        <a:solidFill>
                                          <a:schemeClr val="tx1"/>
                                        </a:solidFill>
                                        <a:latin typeface="Cambria Math" panose="02040503050406030204" pitchFamily="18" charset="0"/>
                                        <a:ea typeface="+mn-ea"/>
                                        <a:cs typeface="+mn-cs"/>
                                      </a:rPr>
                                    </m:ctrlPr>
                                  </m:sSubPr>
                                  <m:e>
                                    <m:r>
                                      <a:rPr lang="en-US" altLang="zh-CN" sz="1800" b="1" i="1" kern="1200" smtClean="0">
                                        <a:solidFill>
                                          <a:schemeClr val="tx1"/>
                                        </a:solidFill>
                                        <a:latin typeface="Cambria Math" panose="02040503050406030204" pitchFamily="18" charset="0"/>
                                        <a:ea typeface="+mn-ea"/>
                                        <a:cs typeface="+mn-cs"/>
                                      </a:rPr>
                                      <m:t>𝒌</m:t>
                                    </m:r>
                                  </m:e>
                                  <m:sub>
                                    <m:r>
                                      <a:rPr lang="en-US" altLang="zh-CN" sz="1800" b="1" i="1" kern="1200" smtClean="0">
                                        <a:solidFill>
                                          <a:schemeClr val="tx1"/>
                                        </a:solidFill>
                                        <a:latin typeface="Cambria Math" panose="02040503050406030204" pitchFamily="18" charset="0"/>
                                        <a:ea typeface="+mn-ea"/>
                                        <a:cs typeface="+mn-cs"/>
                                      </a:rPr>
                                      <m:t>𝒊</m:t>
                                    </m:r>
                                  </m:sub>
                                </m:sSub>
                              </m:oMath>
                            </m:oMathPara>
                          </a14:m>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1322">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1</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800" b="0" i="0" dirty="0" smtClean="0">
                                    <a:latin typeface="Cambria Math" panose="02040503050406030204" pitchFamily="18" charset="0"/>
                                  </a:rPr>
                                  <m:t>1</m:t>
                                </m:r>
                                <m:r>
                                  <a:rPr lang="en-US" altLang="zh-CN" sz="1800" dirty="0" smtClean="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m:rPr>
                                    <m:sty m:val="p"/>
                                  </m:rPr>
                                  <a:rPr lang="en-US" altLang="zh-CN" sz="1800" dirty="0">
                                    <a:solidFill>
                                      <a:srgbClr val="FF0000"/>
                                    </a:solidFill>
                                    <a:latin typeface="Cambria Math" panose="02040503050406030204" pitchFamily="18" charset="0"/>
                                  </a:rPr>
                                  <m:t>ln</m:t>
                                </m:r>
                                <m:r>
                                  <a:rPr lang="en-US" altLang="zh-CN" sz="1800" dirty="0">
                                    <a:solidFill>
                                      <a:srgbClr val="FF0000"/>
                                    </a:solidFill>
                                    <a:latin typeface="Cambria Math" panose="02040503050406030204" pitchFamily="18" charset="0"/>
                                  </a:rPr>
                                  <m:t>(2⋅ </m:t>
                                </m:r>
                                <m:r>
                                  <a:rPr lang="en-US" altLang="zh-CN" sz="1800" dirty="0">
                                    <a:solidFill>
                                      <a:srgbClr val="FF0000"/>
                                    </a:solidFill>
                                    <a:latin typeface="Cambria Math" panose="02040503050406030204" pitchFamily="18" charset="0"/>
                                  </a:rPr>
                                  <m:t>𝜆</m:t>
                                </m:r>
                                <m:r>
                                  <a:rPr lang="en-US" altLang="zh-CN" sz="1800" dirty="0">
                                    <a:solidFill>
                                      <a:srgbClr val="FF0000"/>
                                    </a:solidFill>
                                    <a:latin typeface="Cambria Math" panose="02040503050406030204" pitchFamily="18" charset="0"/>
                                  </a:rPr>
                                  <m:t>) +</m:t>
                                </m:r>
                                <m:r>
                                  <a:rPr lang="en-US" altLang="zh-CN" sz="1800" dirty="0">
                                    <a:solidFill>
                                      <a:srgbClr val="FF0000"/>
                                    </a:solidFill>
                                    <a:latin typeface="Cambria Math" panose="02040503050406030204" pitchFamily="18" charset="0"/>
                                  </a:rPr>
                                  <m:t>𝐿𝑎𝑝</m:t>
                                </m:r>
                                <m:r>
                                  <a:rPr lang="en-US" altLang="zh-CN" sz="1800" dirty="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a:rPr lang="en-US" altLang="zh-CN" sz="1800" dirty="0">
                                    <a:solidFill>
                                      <a:srgbClr val="FF0000"/>
                                    </a:solidFill>
                                    <a:latin typeface="Cambria Math" panose="02040503050406030204" pitchFamily="18" charset="0"/>
                                  </a:rPr>
                                  <m:t>)</m:t>
                                </m:r>
                              </m:oMath>
                            </m:oMathPara>
                          </a14:m>
                          <a:endParaRPr lang="en-US" altLang="zh-CN" sz="1800" dirty="0">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1322">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2</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r>
                                  <a:rPr lang="en-US" altLang="zh-CN" sz="1800" b="0" i="0" dirty="0" smtClean="0">
                                    <a:solidFill>
                                      <a:schemeClr val="tx1"/>
                                    </a:solidFill>
                                    <a:latin typeface="Cambria Math" panose="02040503050406030204" pitchFamily="18" charset="0"/>
                                  </a:rPr>
                                  <m:t>1</m:t>
                                </m:r>
                                <m:r>
                                  <a:rPr lang="en-US" altLang="zh-CN" sz="1800" dirty="0" smtClean="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m:rPr>
                                    <m:sty m:val="p"/>
                                  </m:rPr>
                                  <a:rPr lang="en-US" altLang="zh-CN" sz="1800" dirty="0">
                                    <a:solidFill>
                                      <a:srgbClr val="FF0000"/>
                                    </a:solidFill>
                                    <a:latin typeface="Cambria Math" panose="02040503050406030204" pitchFamily="18" charset="0"/>
                                  </a:rPr>
                                  <m:t>ln</m:t>
                                </m:r>
                                <m:r>
                                  <a:rPr lang="en-US" altLang="zh-CN" sz="1800" dirty="0">
                                    <a:solidFill>
                                      <a:srgbClr val="FF0000"/>
                                    </a:solidFill>
                                    <a:latin typeface="Cambria Math" panose="02040503050406030204" pitchFamily="18" charset="0"/>
                                  </a:rPr>
                                  <m:t>(2⋅ </m:t>
                                </m:r>
                                <m:r>
                                  <a:rPr lang="en-US" altLang="zh-CN" sz="1800" dirty="0">
                                    <a:solidFill>
                                      <a:srgbClr val="FF0000"/>
                                    </a:solidFill>
                                    <a:latin typeface="Cambria Math" panose="02040503050406030204" pitchFamily="18" charset="0"/>
                                  </a:rPr>
                                  <m:t>𝜆</m:t>
                                </m:r>
                                <m:r>
                                  <a:rPr lang="en-US" altLang="zh-CN" sz="1800" dirty="0">
                                    <a:solidFill>
                                      <a:srgbClr val="FF0000"/>
                                    </a:solidFill>
                                    <a:latin typeface="Cambria Math" panose="02040503050406030204" pitchFamily="18" charset="0"/>
                                  </a:rPr>
                                  <m:t>) +</m:t>
                                </m:r>
                                <m:r>
                                  <a:rPr lang="en-US" altLang="zh-CN" sz="1800" dirty="0">
                                    <a:solidFill>
                                      <a:srgbClr val="FF0000"/>
                                    </a:solidFill>
                                    <a:latin typeface="Cambria Math" panose="02040503050406030204" pitchFamily="18" charset="0"/>
                                  </a:rPr>
                                  <m:t>𝐿𝑎𝑝</m:t>
                                </m:r>
                                <m:r>
                                  <a:rPr lang="en-US" altLang="zh-CN" sz="1800" dirty="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a:rPr lang="en-US" altLang="zh-CN" sz="1800" dirty="0">
                                    <a:solidFill>
                                      <a:srgbClr val="FF0000"/>
                                    </a:solidFill>
                                    <a:latin typeface="Cambria Math" panose="02040503050406030204" pitchFamily="18" charset="0"/>
                                  </a:rPr>
                                  <m:t>)</m:t>
                                </m:r>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01322">
                    <a:tc>
                      <a:txBody>
                        <a:bodyPr/>
                        <a:lstStyle/>
                        <a:p>
                          <a:pPr marL="0" algn="ctr" defTabSz="914400" rtl="0" eaLnBrk="1" fontAlgn="ctr" latinLnBrk="0" hangingPunct="1"/>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ea typeface="+mn-ea"/>
                                        <a:cs typeface="+mn-cs"/>
                                      </a:rPr>
                                    </m:ctrlPr>
                                  </m:sSubPr>
                                  <m:e>
                                    <m:r>
                                      <a:rPr lang="en-US" altLang="zh-CN" sz="1800" b="0" i="1" kern="1200" smtClean="0">
                                        <a:solidFill>
                                          <a:schemeClr val="tx1"/>
                                        </a:solidFill>
                                        <a:latin typeface="Cambria Math" panose="02040503050406030204" pitchFamily="18" charset="0"/>
                                        <a:ea typeface="+mn-ea"/>
                                        <a:cs typeface="+mn-cs"/>
                                      </a:rPr>
                                      <m:t>𝑃</m:t>
                                    </m:r>
                                  </m:e>
                                  <m:sub>
                                    <m:r>
                                      <a:rPr lang="en-US" altLang="zh-CN" sz="1800" b="0" i="1" kern="1200" smtClean="0">
                                        <a:solidFill>
                                          <a:schemeClr val="tx1"/>
                                        </a:solidFill>
                                        <a:latin typeface="Cambria Math" panose="02040503050406030204" pitchFamily="18" charset="0"/>
                                        <a:ea typeface="+mn-ea"/>
                                        <a:cs typeface="+mn-cs"/>
                                      </a:rPr>
                                      <m:t>3</m:t>
                                    </m:r>
                                  </m:sub>
                                </m:sSub>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14:m>
                            <m:oMathPara xmlns:m="http://schemas.openxmlformats.org/officeDocument/2006/math">
                              <m:oMathParaPr>
                                <m:jc m:val="centerGroup"/>
                              </m:oMathParaPr>
                              <m:oMath xmlns:m="http://schemas.openxmlformats.org/officeDocument/2006/math">
                                <m:r>
                                  <a:rPr lang="en-US" altLang="zh-CN" sz="1800" b="0" i="0" dirty="0" smtClean="0">
                                    <a:solidFill>
                                      <a:schemeClr val="tx1"/>
                                    </a:solidFill>
                                    <a:latin typeface="Cambria Math" panose="02040503050406030204" pitchFamily="18" charset="0"/>
                                  </a:rPr>
                                  <m:t>2</m:t>
                                </m:r>
                                <m:r>
                                  <a:rPr lang="en-US" altLang="zh-CN" sz="1800" dirty="0" smtClean="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m:rPr>
                                    <m:sty m:val="p"/>
                                  </m:rPr>
                                  <a:rPr lang="en-US" altLang="zh-CN" sz="1800" dirty="0">
                                    <a:solidFill>
                                      <a:srgbClr val="FF0000"/>
                                    </a:solidFill>
                                    <a:latin typeface="Cambria Math" panose="02040503050406030204" pitchFamily="18" charset="0"/>
                                  </a:rPr>
                                  <m:t>ln</m:t>
                                </m:r>
                                <m:r>
                                  <a:rPr lang="en-US" altLang="zh-CN" sz="1800" dirty="0">
                                    <a:solidFill>
                                      <a:srgbClr val="FF0000"/>
                                    </a:solidFill>
                                    <a:latin typeface="Cambria Math" panose="02040503050406030204" pitchFamily="18" charset="0"/>
                                  </a:rPr>
                                  <m:t>(2⋅ </m:t>
                                </m:r>
                                <m:r>
                                  <a:rPr lang="en-US" altLang="zh-CN" sz="1800" dirty="0">
                                    <a:solidFill>
                                      <a:srgbClr val="FF0000"/>
                                    </a:solidFill>
                                    <a:latin typeface="Cambria Math" panose="02040503050406030204" pitchFamily="18" charset="0"/>
                                  </a:rPr>
                                  <m:t>𝜆</m:t>
                                </m:r>
                                <m:r>
                                  <a:rPr lang="en-US" altLang="zh-CN" sz="1800" dirty="0">
                                    <a:solidFill>
                                      <a:srgbClr val="FF0000"/>
                                    </a:solidFill>
                                    <a:latin typeface="Cambria Math" panose="02040503050406030204" pitchFamily="18" charset="0"/>
                                  </a:rPr>
                                  <m:t>) +</m:t>
                                </m:r>
                                <m:r>
                                  <a:rPr lang="en-US" altLang="zh-CN" sz="1800" dirty="0">
                                    <a:solidFill>
                                      <a:srgbClr val="FF0000"/>
                                    </a:solidFill>
                                    <a:latin typeface="Cambria Math" panose="02040503050406030204" pitchFamily="18" charset="0"/>
                                  </a:rPr>
                                  <m:t>𝐿𝑎𝑝</m:t>
                                </m:r>
                                <m:r>
                                  <a:rPr lang="en-US" altLang="zh-CN" sz="1800" dirty="0">
                                    <a:solidFill>
                                      <a:srgbClr val="FF0000"/>
                                    </a:solidFill>
                                    <a:latin typeface="Cambria Math" panose="02040503050406030204" pitchFamily="18" charset="0"/>
                                  </a:rPr>
                                  <m:t>(</m:t>
                                </m:r>
                                <m:f>
                                  <m:fPr>
                                    <m:ctrlPr>
                                      <a:rPr lang="en-US" altLang="zh-CN" sz="1800" i="1" dirty="0">
                                        <a:solidFill>
                                          <a:srgbClr val="FF0000"/>
                                        </a:solidFill>
                                        <a:latin typeface="Cambria Math" panose="02040503050406030204" pitchFamily="18" charset="0"/>
                                      </a:rPr>
                                    </m:ctrlPr>
                                  </m:fPr>
                                  <m:num>
                                    <m:r>
                                      <a:rPr lang="en-US" altLang="zh-CN" sz="1800" dirty="0">
                                        <a:solidFill>
                                          <a:srgbClr val="FF0000"/>
                                        </a:solidFill>
                                        <a:latin typeface="Cambria Math" panose="02040503050406030204" pitchFamily="18" charset="0"/>
                                      </a:rPr>
                                      <m:t>2</m:t>
                                    </m:r>
                                  </m:num>
                                  <m:den>
                                    <m:r>
                                      <a:rPr lang="en-US" altLang="zh-CN" sz="1800" dirty="0">
                                        <a:solidFill>
                                          <a:srgbClr val="FF0000"/>
                                        </a:solidFill>
                                        <a:latin typeface="Cambria Math" panose="02040503050406030204" pitchFamily="18" charset="0"/>
                                      </a:rPr>
                                      <m:t>𝜀</m:t>
                                    </m:r>
                                  </m:den>
                                </m:f>
                                <m:r>
                                  <a:rPr lang="en-US" altLang="zh-CN" sz="1800" dirty="0">
                                    <a:solidFill>
                                      <a:srgbClr val="FF0000"/>
                                    </a:solidFill>
                                    <a:latin typeface="Cambria Math" panose="02040503050406030204" pitchFamily="18" charset="0"/>
                                  </a:rPr>
                                  <m:t>)</m:t>
                                </m:r>
                              </m:oMath>
                            </m:oMathPara>
                          </a14:m>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48" name="表格 47"/>
              <p:cNvGraphicFramePr>
                <a:graphicFrameLocks noGrp="1"/>
              </p:cNvGraphicFramePr>
              <p:nvPr>
                <p:extLst>
                  <p:ext uri="{D42A27DB-BD31-4B8C-83A1-F6EECF244321}">
                    <p14:modId xmlns:p14="http://schemas.microsoft.com/office/powerpoint/2010/main" val="3129937932"/>
                  </p:ext>
                </p:extLst>
              </p:nvPr>
            </p:nvGraphicFramePr>
            <p:xfrm>
              <a:off x="4520409" y="3315215"/>
              <a:ext cx="3365198" cy="2129142"/>
            </p:xfrm>
            <a:graphic>
              <a:graphicData uri="http://schemas.openxmlformats.org/drawingml/2006/table">
                <a:tbl>
                  <a:tblPr>
                    <a:tableStyleId>{9D7B26C5-4107-4FEC-AEDC-1716B250A1EF}</a:tableStyleId>
                  </a:tblPr>
                  <a:tblGrid>
                    <a:gridCol w="642294">
                      <a:extLst>
                        <a:ext uri="{9D8B030D-6E8A-4147-A177-3AD203B41FA5}">
                          <a16:colId xmlns:a16="http://schemas.microsoft.com/office/drawing/2014/main" val="20000"/>
                        </a:ext>
                      </a:extLst>
                    </a:gridCol>
                    <a:gridCol w="2722904">
                      <a:extLst>
                        <a:ext uri="{9D8B030D-6E8A-4147-A177-3AD203B41FA5}">
                          <a16:colId xmlns:a16="http://schemas.microsoft.com/office/drawing/2014/main" val="20001"/>
                        </a:ext>
                      </a:extLst>
                    </a:gridCol>
                  </a:tblGrid>
                  <a:tr h="325176">
                    <a:tc>
                      <a:txBody>
                        <a:bodyPr/>
                        <a:lstStyle/>
                        <a:p>
                          <a:pPr algn="ctr" fontAlgn="ctr"/>
                          <a:r>
                            <a:rPr lang="en-US" altLang="zh-CN" sz="1800" b="1" i="0" kern="1200" dirty="0">
                              <a:solidFill>
                                <a:schemeClr val="tx1"/>
                              </a:solidFill>
                              <a:latin typeface="Cambria Math" panose="02040503050406030204" pitchFamily="18" charset="0"/>
                              <a:ea typeface="+mn-ea"/>
                              <a:cs typeface="+mn-cs"/>
                            </a:rPr>
                            <a:t>DP</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721" t="-15385" r="-930" b="-553846"/>
                          </a:stretch>
                        </a:blipFill>
                      </a:tcPr>
                    </a:tc>
                    <a:extLst>
                      <a:ext uri="{0D108BD9-81ED-4DB2-BD59-A6C34878D82A}">
                        <a16:rowId xmlns:a16="http://schemas.microsoft.com/office/drawing/2014/main" val="10000"/>
                      </a:ext>
                    </a:extLst>
                  </a:tr>
                  <a:tr h="601322">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t="-63830" r="-425490" b="-206383"/>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721" t="-63830" r="-930" b="-206383"/>
                          </a:stretch>
                        </a:blipFill>
                      </a:tcPr>
                    </a:tc>
                    <a:extLst>
                      <a:ext uri="{0D108BD9-81ED-4DB2-BD59-A6C34878D82A}">
                        <a16:rowId xmlns:a16="http://schemas.microsoft.com/office/drawing/2014/main" val="10001"/>
                      </a:ext>
                    </a:extLst>
                  </a:tr>
                  <a:tr h="601322">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t="-160417" r="-425490" b="-102083"/>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721" t="-160417" r="-930" b="-102083"/>
                          </a:stretch>
                        </a:blipFill>
                      </a:tcPr>
                    </a:tc>
                    <a:extLst>
                      <a:ext uri="{0D108BD9-81ED-4DB2-BD59-A6C34878D82A}">
                        <a16:rowId xmlns:a16="http://schemas.microsoft.com/office/drawing/2014/main" val="10002"/>
                      </a:ext>
                    </a:extLst>
                  </a:tr>
                  <a:tr h="601322">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t="-265957" r="-425490" b="-4255"/>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721" t="-265957" r="-930" b="-4255"/>
                          </a:stretch>
                        </a:blipFill>
                      </a:tcPr>
                    </a:tc>
                    <a:extLst>
                      <a:ext uri="{0D108BD9-81ED-4DB2-BD59-A6C34878D82A}">
                        <a16:rowId xmlns:a16="http://schemas.microsoft.com/office/drawing/2014/main" val="10003"/>
                      </a:ext>
                    </a:extLst>
                  </a:tr>
                </a:tbl>
              </a:graphicData>
            </a:graphic>
          </p:graphicFrame>
        </mc:Fallback>
      </mc:AlternateContent>
      <p:sp>
        <p:nvSpPr>
          <p:cNvPr id="28" name="圆角矩形 27"/>
          <p:cNvSpPr/>
          <p:nvPr/>
        </p:nvSpPr>
        <p:spPr>
          <a:xfrm>
            <a:off x="4212884" y="3136870"/>
            <a:ext cx="4018574" cy="306182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9" name="文本框 28"/>
              <p:cNvSpPr txBox="1"/>
              <p:nvPr/>
            </p:nvSpPr>
            <p:spPr>
              <a:xfrm>
                <a:off x="4433043" y="5752380"/>
                <a:ext cx="3733651" cy="369332"/>
              </a:xfrm>
              <a:prstGeom prst="rect">
                <a:avLst/>
              </a:prstGeom>
              <a:noFill/>
            </p:spPr>
            <p:txBody>
              <a:bodyPr wrap="none" rtlCol="0">
                <a:spAutoFit/>
              </a:bodyPr>
              <a:lstStyle/>
              <a:p>
                <a:r>
                  <a:rPr kumimoji="1" lang="en-US" altLang="zh-CN" dirty="0">
                    <a:solidFill>
                      <a:srgbClr val="FF0000"/>
                    </a:solidFill>
                    <a:latin typeface="Cambria" panose="02040503050406030204" pitchFamily="18" charset="0"/>
                  </a:rPr>
                  <a:t>Make</a:t>
                </a:r>
                <a:r>
                  <a:rPr kumimoji="1" lang="zh-CN" altLang="en-US" dirty="0">
                    <a:solidFill>
                      <a:srgbClr val="FF0000"/>
                    </a:solidFill>
                    <a:latin typeface="Cambria" panose="02040503050406030204" pitchFamily="18" charset="0"/>
                  </a:rPr>
                  <a:t> </a:t>
                </a:r>
                <a14:m>
                  <m:oMath xmlns:m="http://schemas.openxmlformats.org/officeDocument/2006/math">
                    <m:sSub>
                      <m:sSubPr>
                        <m:ctrlPr>
                          <a:rPr kumimoji="1" lang="en-US" altLang="zh-CN" i="1">
                            <a:solidFill>
                              <a:srgbClr val="FF0000"/>
                            </a:solidFill>
                            <a:latin typeface="Cambria Math" panose="02040503050406030204" pitchFamily="18" charset="0"/>
                          </a:rPr>
                        </m:ctrlPr>
                      </m:sSubPr>
                      <m:e>
                        <m:r>
                          <a:rPr kumimoji="1" lang="en-US" altLang="zh-CN">
                            <a:solidFill>
                              <a:srgbClr val="FF0000"/>
                            </a:solidFill>
                            <a:latin typeface="Cambria Math" panose="02040503050406030204" pitchFamily="18" charset="0"/>
                          </a:rPr>
                          <m:t>𝑘</m:t>
                        </m:r>
                      </m:e>
                      <m:sub>
                        <m:r>
                          <a:rPr kumimoji="1" lang="en-US" altLang="zh-CN">
                            <a:solidFill>
                              <a:srgbClr val="FF0000"/>
                            </a:solidFill>
                            <a:latin typeface="Cambria Math" panose="02040503050406030204" pitchFamily="18" charset="0"/>
                          </a:rPr>
                          <m:t>𝑖</m:t>
                        </m:r>
                      </m:sub>
                    </m:sSub>
                  </m:oMath>
                </a14:m>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satisfies</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differential</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privacy</a:t>
                </a:r>
                <a:endParaRPr kumimoji="1" lang="zh-CN" altLang="en-US" dirty="0">
                  <a:solidFill>
                    <a:srgbClr val="FF0000"/>
                  </a:solidFill>
                  <a:latin typeface="Cambria" panose="02040503050406030204" pitchFamily="18" charset="0"/>
                </a:endParaRPr>
              </a:p>
            </p:txBody>
          </p:sp>
        </mc:Choice>
        <mc:Fallback xmlns="">
          <p:sp>
            <p:nvSpPr>
              <p:cNvPr id="29" name="文本框 28"/>
              <p:cNvSpPr txBox="1">
                <a:spLocks noRot="1" noChangeAspect="1" noMove="1" noResize="1" noEditPoints="1" noAdjustHandles="1" noChangeArrowheads="1" noChangeShapeType="1" noTextEdit="1"/>
              </p:cNvSpPr>
              <p:nvPr/>
            </p:nvSpPr>
            <p:spPr>
              <a:xfrm>
                <a:off x="4433043" y="5752380"/>
                <a:ext cx="3733651" cy="369332"/>
              </a:xfrm>
              <a:prstGeom prst="rect">
                <a:avLst/>
              </a:prstGeom>
              <a:blipFill>
                <a:blip r:embed="rId8"/>
                <a:stretch>
                  <a:fillRect l="-1014" t="-10345" r="-338" b="-27586"/>
                </a:stretch>
              </a:blipFill>
            </p:spPr>
            <p:txBody>
              <a:bodyPr/>
              <a:lstStyle/>
              <a:p>
                <a:r>
                  <a:rPr lang="zh-CN" altLang="en-US">
                    <a:noFill/>
                  </a:rPr>
                  <a:t> </a:t>
                </a:r>
              </a:p>
            </p:txBody>
          </p:sp>
        </mc:Fallback>
      </mc:AlternateContent>
      <p:sp>
        <p:nvSpPr>
          <p:cNvPr id="2" name="Google Shape;70;p14">
            <a:extLst>
              <a:ext uri="{FF2B5EF4-FFF2-40B4-BE49-F238E27FC236}">
                <a16:creationId xmlns:a16="http://schemas.microsoft.com/office/drawing/2014/main" id="{7C29A951-9180-56B9-74AA-04F9E56757E9}"/>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 name="Google Shape;70;p14">
            <a:extLst>
              <a:ext uri="{FF2B5EF4-FFF2-40B4-BE49-F238E27FC236}">
                <a16:creationId xmlns:a16="http://schemas.microsoft.com/office/drawing/2014/main" id="{3AE4ADF4-C69A-6551-FD93-46C63383E48A}"/>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DANN*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23</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mc:AlternateContent xmlns:mc="http://schemas.openxmlformats.org/markup-compatibility/2006" xmlns:a14="http://schemas.microsoft.com/office/drawing/2010/main">
        <mc:Choice Requires="a14">
          <p:sp>
            <p:nvSpPr>
              <p:cNvPr id="3" name="文本框 2"/>
              <p:cNvSpPr txBox="1"/>
              <p:nvPr/>
            </p:nvSpPr>
            <p:spPr>
              <a:xfrm>
                <a:off x="612000" y="720000"/>
                <a:ext cx="10802234" cy="2066528"/>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Secure</a:t>
                </a:r>
                <a:r>
                  <a:rPr lang="zh-CN" altLang="en-US" sz="2800" b="1" dirty="0">
                    <a:solidFill>
                      <a:srgbClr val="6780BF"/>
                    </a:solidFill>
                    <a:latin typeface="Cambria" panose="02040503050406030204" pitchFamily="18" charset="0"/>
                    <a:ea typeface="Cambria" panose="02040503050406030204" pitchFamily="18" charset="0"/>
                  </a:rPr>
                  <a:t> </a:t>
                </a:r>
                <a:r>
                  <a:rPr lang="en-US" altLang="zh-CN" sz="2800" b="1" dirty="0">
                    <a:solidFill>
                      <a:srgbClr val="6780BF"/>
                    </a:solidFill>
                    <a:latin typeface="Cambria" panose="02040503050406030204" pitchFamily="18" charset="0"/>
                    <a:ea typeface="Cambria" panose="02040503050406030204" pitchFamily="18" charset="0"/>
                  </a:rPr>
                  <a:t>DANN</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DANN* provide provable (𝛆, 𝛅)-differential obliviousness</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Padding</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results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to</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upper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size</a:t>
                </a:r>
              </a:p>
              <a:p>
                <a:pPr marL="1714500" lvl="3" indent="-342900">
                  <a:lnSpc>
                    <a:spcPct val="150000"/>
                  </a:lnSpc>
                  <a:buFont typeface="Arial" panose="020B0604020202090204" pitchFamily="34" charset="0"/>
                  <a:buChar char="•"/>
                </a:pPr>
                <a:r>
                  <a:rPr lang="en-US" altLang="zh-CN" sz="2000" dirty="0">
                    <a:latin typeface="Cambria" panose="02040503050406030204" pitchFamily="18" charset="0"/>
                  </a:rPr>
                  <a:t>Padding</a:t>
                </a:r>
                <a:r>
                  <a:rPr lang="zh-CN" altLang="en-US" sz="2000" dirty="0">
                    <a:latin typeface="Cambria" panose="02040503050406030204" pitchFamily="18" charset="0"/>
                  </a:rPr>
                  <a:t> </a:t>
                </a:r>
                <a:r>
                  <a:rPr lang="en-US" altLang="zh-CN" sz="2000" dirty="0">
                    <a:latin typeface="Cambria" panose="02040503050406030204" pitchFamily="18" charset="0"/>
                  </a:rPr>
                  <a:t>with</a:t>
                </a:r>
                <a:r>
                  <a:rPr lang="zh-CN" altLang="en-US" sz="2000" dirty="0">
                    <a:latin typeface="Cambria" panose="02040503050406030204" pitchFamily="18" charset="0"/>
                  </a:rPr>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𝑖</m:t>
                        </m:r>
                      </m:sub>
                    </m:sSub>
                  </m:oMath>
                </a14:m>
                <a:r>
                  <a:rPr lang="zh-CN" altLang="en-US" sz="2000" dirty="0">
                    <a:latin typeface="Cambria" panose="02040503050406030204" pitchFamily="18" charset="0"/>
                  </a:rPr>
                  <a:t> </a:t>
                </a:r>
                <a:r>
                  <a:rPr lang="en-US" altLang="zh-CN" sz="2000" dirty="0">
                    <a:latin typeface="Cambria" panose="02040503050406030204" pitchFamily="18" charset="0"/>
                  </a:rPr>
                  <a:t>dummy</a:t>
                </a:r>
                <a:r>
                  <a:rPr lang="zh-CN" altLang="en-US" sz="2000" dirty="0">
                    <a:latin typeface="Cambria" panose="02040503050406030204" pitchFamily="18" charset="0"/>
                  </a:rPr>
                  <a:t> </a:t>
                </a:r>
                <a:r>
                  <a:rPr lang="en-US" altLang="zh-CN" sz="2000" dirty="0">
                    <a:latin typeface="Cambria" panose="02040503050406030204" pitchFamily="18" charset="0"/>
                  </a:rPr>
                  <a:t>results</a:t>
                </a:r>
              </a:p>
            </p:txBody>
          </p:sp>
        </mc:Choice>
        <mc:Fallback xmlns="">
          <p:sp>
            <p:nvSpPr>
              <p:cNvPr id="3" name="文本框 2"/>
              <p:cNvSpPr txBox="1">
                <a:spLocks noRot="1" noChangeAspect="1" noMove="1" noResize="1" noEditPoints="1" noAdjustHandles="1" noChangeArrowheads="1" noChangeShapeType="1" noTextEdit="1"/>
              </p:cNvSpPr>
              <p:nvPr/>
            </p:nvSpPr>
            <p:spPr>
              <a:xfrm>
                <a:off x="612000" y="720000"/>
                <a:ext cx="10802234" cy="2066528"/>
              </a:xfrm>
              <a:prstGeom prst="rect">
                <a:avLst/>
              </a:prstGeom>
              <a:blipFill>
                <a:blip r:embed="rId3"/>
                <a:stretch>
                  <a:fillRect l="-1058" b="-4268"/>
                </a:stretch>
              </a:blipFill>
            </p:spPr>
            <p:txBody>
              <a:bodyPr/>
              <a:lstStyle/>
              <a:p>
                <a:r>
                  <a:rPr lang="zh-CN" altLang="en-US">
                    <a:noFill/>
                  </a:rPr>
                  <a:t> </a:t>
                </a:r>
              </a:p>
            </p:txBody>
          </p:sp>
        </mc:Fallback>
      </mc:AlternateContent>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pic>
        <p:nvPicPr>
          <p:cNvPr id="2" name="图形 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8486" y="3547584"/>
            <a:ext cx="908188" cy="908188"/>
          </a:xfrm>
          <a:prstGeom prst="rect">
            <a:avLst/>
          </a:prstGeom>
        </p:spPr>
      </p:pic>
      <p:cxnSp>
        <p:nvCxnSpPr>
          <p:cNvPr id="4" name="直线箭头连接符 3"/>
          <p:cNvCxnSpPr/>
          <p:nvPr/>
        </p:nvCxnSpPr>
        <p:spPr>
          <a:xfrm>
            <a:off x="3506327" y="4036408"/>
            <a:ext cx="298644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线箭头连接符 4"/>
          <p:cNvCxnSpPr/>
          <p:nvPr/>
        </p:nvCxnSpPr>
        <p:spPr>
          <a:xfrm flipH="1">
            <a:off x="3483676" y="4113419"/>
            <a:ext cx="3009091" cy="61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482302" y="3547584"/>
            <a:ext cx="908185" cy="1159715"/>
            <a:chOff x="5114411" y="3697042"/>
            <a:chExt cx="908185" cy="1159715"/>
          </a:xfrm>
        </p:grpSpPr>
        <p:grpSp>
          <p:nvGrpSpPr>
            <p:cNvPr id="7" name="组合 6"/>
            <p:cNvGrpSpPr/>
            <p:nvPr/>
          </p:nvGrpSpPr>
          <p:grpSpPr>
            <a:xfrm>
              <a:off x="5114411" y="3697042"/>
              <a:ext cx="908185" cy="1159715"/>
              <a:chOff x="5242620" y="3802271"/>
              <a:chExt cx="908185" cy="1159715"/>
            </a:xfrm>
          </p:grpSpPr>
          <p:pic>
            <p:nvPicPr>
              <p:cNvPr id="9" name="图形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2620" y="3802271"/>
                <a:ext cx="908185" cy="908185"/>
              </a:xfrm>
              <a:prstGeom prst="rect">
                <a:avLst/>
              </a:prstGeom>
            </p:spPr>
          </p:pic>
          <p:sp>
            <p:nvSpPr>
              <p:cNvPr id="10" name="文本框 9"/>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 name="文本框 10"/>
              <p:cNvSpPr txBox="1"/>
              <p:nvPr/>
            </p:nvSpPr>
            <p:spPr>
              <a:xfrm>
                <a:off x="3679395" y="3660820"/>
                <a:ext cx="26455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mtClean="0">
                          <a:latin typeface="Cambria Math" panose="02040503050406030204" pitchFamily="18" charset="0"/>
                        </a:rPr>
                        <m:t>LocalK</m:t>
                      </m:r>
                      <m:r>
                        <m:rPr>
                          <m:sty m:val="p"/>
                        </m:rPr>
                        <a:rPr lang="en-US" altLang="zh-CN" b="0" i="0" smtClean="0">
                          <a:latin typeface="Cambria Math" panose="02040503050406030204" pitchFamily="18" charset="0"/>
                        </a:rPr>
                        <m:t>NN</m:t>
                      </m:r>
                      <m:r>
                        <a:rPr lang="en-US" altLang="zh-CN" i="1">
                          <a:latin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𝜉</m:t>
                      </m:r>
                      <m:r>
                        <a:rPr lang="en-US" altLang="zh-CN" i="1">
                          <a:latin typeface="Cambria Math" panose="02040503050406030204" pitchFamily="18" charset="0"/>
                        </a:rPr>
                        <m:t>)</m:t>
                      </m:r>
                    </m:oMath>
                  </m:oMathPara>
                </a14:m>
                <a:endParaRPr lang="zh-CN" altLang="en-US" dirty="0">
                  <a:latin typeface="Cambria" panose="02040503050406030204" pitchFamily="18" charset="0"/>
                </a:endParaRPr>
              </a:p>
            </p:txBody>
          </p:sp>
        </mc:Choice>
        <mc:Fallback xmlns="">
          <p:sp>
            <p:nvSpPr>
              <p:cNvPr id="11" name="文本框 10"/>
              <p:cNvSpPr txBox="1">
                <a:spLocks noRot="1" noChangeAspect="1" noMove="1" noResize="1" noEditPoints="1" noAdjustHandles="1" noChangeArrowheads="1" noChangeShapeType="1" noTextEdit="1"/>
              </p:cNvSpPr>
              <p:nvPr/>
            </p:nvSpPr>
            <p:spPr>
              <a:xfrm>
                <a:off x="3679395" y="3660820"/>
                <a:ext cx="2645549" cy="369332"/>
              </a:xfrm>
              <a:prstGeom prst="rect">
                <a:avLst/>
              </a:prstGeom>
              <a:blipFill rotWithShape="1">
                <a:blip r:embed="rId9"/>
                <a:stretch>
                  <a:fillRect l="-8" t="-12" r="13" b="120"/>
                </a:stretch>
              </a:blipFill>
            </p:spPr>
            <p:txBody>
              <a:bodyPr/>
              <a:lstStyle/>
              <a:p>
                <a:r>
                  <a:rPr lang="zh-CN" altLang="en-US">
                    <a:noFill/>
                  </a:rPr>
                  <a:t> </a:t>
                </a:r>
              </a:p>
            </p:txBody>
          </p:sp>
        </mc:Fallback>
      </mc:AlternateContent>
      <p:sp>
        <p:nvSpPr>
          <p:cNvPr id="12" name="文本框 11"/>
          <p:cNvSpPr txBox="1"/>
          <p:nvPr/>
        </p:nvSpPr>
        <p:spPr>
          <a:xfrm>
            <a:off x="3731485" y="4132134"/>
            <a:ext cx="2726200" cy="369332"/>
          </a:xfrm>
          <a:prstGeom prst="rect">
            <a:avLst/>
          </a:prstGeom>
          <a:noFill/>
        </p:spPr>
        <p:txBody>
          <a:bodyPr wrap="square" rtlCol="0">
            <a:spAutoFit/>
          </a:bodyPr>
          <a:lstStyle/>
          <a:p>
            <a:pPr algn="ctr"/>
            <a:r>
              <a:rPr lang="en-US" altLang="zh-CN" dirty="0">
                <a:solidFill>
                  <a:srgbClr val="FF0000"/>
                </a:solidFill>
                <a:latin typeface="Cambria" panose="02040503050406030204" pitchFamily="18" charset="0"/>
              </a:rPr>
              <a:t>Local</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Top-1</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1</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dummy</a:t>
            </a:r>
            <a:endParaRPr lang="zh-CN" altLang="en-US" dirty="0">
              <a:solidFill>
                <a:srgbClr val="FF0000"/>
              </a:solidFill>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13" name="表格 12"/>
              <p:cNvGraphicFramePr>
                <a:graphicFrameLocks noGrp="1"/>
              </p:cNvGraphicFramePr>
              <p:nvPr/>
            </p:nvGraphicFramePr>
            <p:xfrm>
              <a:off x="7441180" y="3430771"/>
              <a:ext cx="2628453" cy="1135380"/>
            </p:xfrm>
            <a:graphic>
              <a:graphicData uri="http://schemas.openxmlformats.org/drawingml/2006/table">
                <a:tbl>
                  <a:tblPr>
                    <a:tableStyleId>{9D7B26C5-4107-4FEC-AEDC-1716B250A1EF}</a:tableStyleId>
                  </a:tblPr>
                  <a:tblGrid>
                    <a:gridCol w="1485109">
                      <a:extLst>
                        <a:ext uri="{9D8B030D-6E8A-4147-A177-3AD203B41FA5}">
                          <a16:colId xmlns:a16="http://schemas.microsoft.com/office/drawing/2014/main" val="20000"/>
                        </a:ext>
                      </a:extLst>
                    </a:gridCol>
                    <a:gridCol w="571672">
                      <a:extLst>
                        <a:ext uri="{9D8B030D-6E8A-4147-A177-3AD203B41FA5}">
                          <a16:colId xmlns:a16="http://schemas.microsoft.com/office/drawing/2014/main" val="20001"/>
                        </a:ext>
                      </a:extLst>
                    </a:gridCol>
                    <a:gridCol w="571672">
                      <a:extLst>
                        <a:ext uri="{9D8B030D-6E8A-4147-A177-3AD203B41FA5}">
                          <a16:colId xmlns:a16="http://schemas.microsoft.com/office/drawing/2014/main" val="20002"/>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3" name="表格 12"/>
              <p:cNvGraphicFramePr>
                <a:graphicFrameLocks noGrp="1"/>
              </p:cNvGraphicFramePr>
              <p:nvPr/>
            </p:nvGraphicFramePr>
            <p:xfrm>
              <a:off x="7441180" y="3430771"/>
              <a:ext cx="2628453" cy="1135380"/>
            </p:xfrm>
            <a:graphic>
              <a:graphicData uri="http://schemas.openxmlformats.org/drawingml/2006/table">
                <a:tbl>
                  <a:tblPr>
                    <a:tableStyleId>{9D7B26C5-4107-4FEC-AEDC-1716B250A1EF}</a:tableStyleId>
                  </a:tblPr>
                  <a:tblGrid>
                    <a:gridCol w="1485109"/>
                    <a:gridCol w="571672"/>
                    <a:gridCol w="571672"/>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a:solidFill>
                                <a:schemeClr val="tx1"/>
                              </a:solidFill>
                              <a:latin typeface="Cambria Math" panose="02040503050406030204" pitchFamily="18" charset="0"/>
                              <a:ea typeface="+mn-ea"/>
                              <a:cs typeface="+mn-cs"/>
                            </a:rPr>
                            <a:t>LB</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5" name="文本框 24"/>
          <p:cNvSpPr txBox="1"/>
          <p:nvPr/>
        </p:nvSpPr>
        <p:spPr>
          <a:xfrm>
            <a:off x="4699864" y="4710524"/>
            <a:ext cx="3473589" cy="369332"/>
          </a:xfrm>
          <a:prstGeom prst="rect">
            <a:avLst/>
          </a:prstGeom>
          <a:noFill/>
        </p:spPr>
        <p:txBody>
          <a:bodyPr wrap="square" rtlCol="0">
            <a:spAutoFit/>
          </a:bodyPr>
          <a:lstStyle/>
          <a:p>
            <a:r>
              <a:rPr kumimoji="1" lang="en-US" altLang="zh-CN" dirty="0">
                <a:solidFill>
                  <a:srgbClr val="FF0000"/>
                </a:solidFill>
                <a:latin typeface="Cambria" panose="02040503050406030204" pitchFamily="18" charset="0"/>
              </a:rPr>
              <a:t>Padding</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return</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results</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to</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size</a:t>
            </a:r>
            <a:r>
              <a:rPr kumimoji="1" lang="zh-CN" altLang="en-US" dirty="0">
                <a:solidFill>
                  <a:srgbClr val="FF0000"/>
                </a:solidFill>
                <a:latin typeface="Cambria" panose="02040503050406030204" pitchFamily="18" charset="0"/>
              </a:rPr>
              <a:t> </a:t>
            </a:r>
            <a:r>
              <a:rPr kumimoji="1" lang="en-US" altLang="zh-CN" dirty="0">
                <a:solidFill>
                  <a:srgbClr val="FF0000"/>
                </a:solidFill>
                <a:latin typeface="Cambria" panose="02040503050406030204" pitchFamily="18" charset="0"/>
              </a:rPr>
              <a:t>k</a:t>
            </a:r>
            <a:endParaRPr kumimoji="1" lang="zh-CN" altLang="en-US" dirty="0">
              <a:solidFill>
                <a:srgbClr val="FF0000"/>
              </a:solidFill>
              <a:latin typeface="Cambria" panose="02040503050406030204" pitchFamily="18" charset="0"/>
            </a:endParaRPr>
          </a:p>
        </p:txBody>
      </p:sp>
      <p:sp>
        <p:nvSpPr>
          <p:cNvPr id="1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6"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8"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6"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7" name="Google Shape;70;p14">
            <a:extLst>
              <a:ext uri="{FF2B5EF4-FFF2-40B4-BE49-F238E27FC236}">
                <a16:creationId xmlns:a16="http://schemas.microsoft.com/office/drawing/2014/main" id="{3F09DCAF-4331-09D4-7CCE-E9250644C5DF}"/>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8" name="Google Shape;70;p14">
            <a:extLst>
              <a:ext uri="{FF2B5EF4-FFF2-40B4-BE49-F238E27FC236}">
                <a16:creationId xmlns:a16="http://schemas.microsoft.com/office/drawing/2014/main" id="{49FDD575-B7CB-EB55-EEC8-EAD658E298CB}"/>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err="1">
                <a:solidFill>
                  <a:schemeClr val="lt1"/>
                </a:solidFill>
                <a:latin typeface="Cambria Math" panose="02040503050406030204"/>
                <a:ea typeface="Cambria Math" panose="02040503050406030204"/>
                <a:cs typeface="Cambria Math" panose="02040503050406030204"/>
                <a:sym typeface="Cambria Math" panose="02040503050406030204"/>
              </a:rPr>
              <a:t>FedKNN</a:t>
            </a:r>
            <a:endPar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24</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 name="文本框 1"/>
          <p:cNvSpPr txBox="1"/>
          <p:nvPr/>
        </p:nvSpPr>
        <p:spPr>
          <a:xfrm>
            <a:off x="612000" y="720000"/>
            <a:ext cx="6355959" cy="4528740"/>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Architecture</a:t>
            </a:r>
          </a:p>
          <a:p>
            <a:pPr marL="742950" lvl="1" indent="-28575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Query interface</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For users to submit queries</a:t>
            </a:r>
          </a:p>
          <a:p>
            <a:pPr marL="742950" lvl="1" indent="-28575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Query optimizer</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Cost estimation</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Federated </a:t>
            </a:r>
            <a:r>
              <a:rPr lang="en-US" altLang="zh-CN" sz="2000" dirty="0" err="1">
                <a:latin typeface="Cambria" panose="02040503050406030204" pitchFamily="18" charset="0"/>
                <a:ea typeface="Cambria" panose="02040503050406030204" pitchFamily="18" charset="0"/>
              </a:rPr>
              <a:t>kNN</a:t>
            </a:r>
            <a:r>
              <a:rPr lang="en-US" altLang="zh-CN" sz="2000" dirty="0">
                <a:latin typeface="Cambria" panose="02040503050406030204" pitchFamily="18" charset="0"/>
                <a:ea typeface="Cambria" panose="02040503050406030204" pitchFamily="18" charset="0"/>
              </a:rPr>
              <a:t> search algorithms</a:t>
            </a:r>
          </a:p>
          <a:p>
            <a:pPr marL="742950" lvl="1" indent="-28575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Security primitives</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Oblivious data processing</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Differential privacy mechanism</a:t>
            </a:r>
          </a:p>
          <a:p>
            <a:pPr marL="742950" lvl="1" indent="-28575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Local search driver</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Interaction with local database</a:t>
            </a:r>
          </a:p>
        </p:txBody>
      </p:sp>
      <p:sp>
        <p:nvSpPr>
          <p:cNvPr id="3"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6"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pic>
        <p:nvPicPr>
          <p:cNvPr id="8" name="图片 7" descr="图示&#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656" y="1647255"/>
            <a:ext cx="6002219" cy="3563489"/>
          </a:xfrm>
          <a:prstGeom prst="rect">
            <a:avLst/>
          </a:prstGeom>
        </p:spPr>
      </p:pic>
      <p:sp>
        <p:nvSpPr>
          <p:cNvPr id="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9"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0"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1"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6"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8" name="Google Shape;70;p14">
            <a:extLst>
              <a:ext uri="{FF2B5EF4-FFF2-40B4-BE49-F238E27FC236}">
                <a16:creationId xmlns:a16="http://schemas.microsoft.com/office/drawing/2014/main" id="{3F84A5F3-DB9C-C5A8-63A8-7F29CD7B4EA1}"/>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9" name="Google Shape;70;p14">
            <a:extLst>
              <a:ext uri="{FF2B5EF4-FFF2-40B4-BE49-F238E27FC236}">
                <a16:creationId xmlns:a16="http://schemas.microsoft.com/office/drawing/2014/main" id="{DD180F58-24EF-247D-EF56-E2BEAD23BF68}"/>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25</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2000" y="720000"/>
            <a:ext cx="11911340" cy="2374304"/>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Setup</a:t>
            </a:r>
          </a:p>
          <a:p>
            <a:pPr marL="800100" lvl="1" indent="-342900" algn="just" fontAlgn="auto">
              <a:lnSpc>
                <a:spcPct val="150000"/>
              </a:lnSpc>
              <a:spcBef>
                <a:spcPts val="0"/>
              </a:spcBef>
              <a:spcAft>
                <a:spcPts val="0"/>
              </a:spcAft>
              <a:buFont typeface="Wingdings" panose="05000000000000000000" pitchFamily="2" charset="2"/>
              <a:buChar char="Ø"/>
              <a:defRPr/>
            </a:pPr>
            <a:r>
              <a:rPr lang="en-US" altLang="zh-CN" sz="2000" dirty="0">
                <a:latin typeface="Cambria" panose="02040503050406030204" pitchFamily="18" charset="0"/>
              </a:rPr>
              <a:t>Five datasets (AIDS, SYN, DBLP, GENOME, and OSM)</a:t>
            </a:r>
          </a:p>
          <a:p>
            <a:pPr marL="800100" lvl="1" indent="-342900" algn="just" fontAlgn="auto">
              <a:lnSpc>
                <a:spcPct val="150000"/>
              </a:lnSpc>
              <a:spcBef>
                <a:spcPts val="0"/>
              </a:spcBef>
              <a:spcAft>
                <a:spcPts val="0"/>
              </a:spcAft>
              <a:buFont typeface="Wingdings" panose="05000000000000000000" pitchFamily="2" charset="2"/>
              <a:buChar char="Ø"/>
              <a:defRPr/>
            </a:pPr>
            <a:r>
              <a:rPr lang="en-US" altLang="zh-CN" sz="2000" dirty="0">
                <a:latin typeface="Cambria" panose="02040503050406030204" pitchFamily="18" charset="0"/>
              </a:rPr>
              <a:t>One broker with Intel SGX support</a:t>
            </a:r>
          </a:p>
          <a:p>
            <a:pPr marL="1257300" lvl="2" indent="-342900" algn="just">
              <a:buFont typeface="Arial" panose="020B0604020202090204" pitchFamily="34" charset="0"/>
              <a:buChar char="•"/>
              <a:defRPr/>
            </a:pPr>
            <a:r>
              <a:rPr lang="en-US" altLang="zh-CN" sz="2000" dirty="0">
                <a:latin typeface="Cambria" panose="02040503050406030204" pitchFamily="18" charset="0"/>
              </a:rPr>
              <a:t>Data providers and the broker are deployed in Azure</a:t>
            </a:r>
          </a:p>
          <a:p>
            <a:pPr marL="800100" lvl="1" indent="-342900" algn="just" fontAlgn="auto">
              <a:lnSpc>
                <a:spcPct val="150000"/>
              </a:lnSpc>
              <a:spcBef>
                <a:spcPts val="0"/>
              </a:spcBef>
              <a:spcAft>
                <a:spcPts val="0"/>
              </a:spcAft>
              <a:buFont typeface="Wingdings" panose="05000000000000000000" pitchFamily="2" charset="2"/>
              <a:buChar char="Ø"/>
              <a:defRPr/>
            </a:pPr>
            <a:r>
              <a:rPr lang="en-US" altLang="zh-CN" sz="2000" dirty="0">
                <a:latin typeface="Cambria" panose="02040503050406030204" pitchFamily="18" charset="0"/>
              </a:rPr>
              <a:t>Compared with the state-of-the-art solution (</a:t>
            </a:r>
            <a:r>
              <a:rPr lang="en-US" altLang="zh-CN" sz="2000" dirty="0" err="1">
                <a:latin typeface="Cambria" panose="02040503050406030204" pitchFamily="18" charset="0"/>
              </a:rPr>
              <a:t>HuFu</a:t>
            </a:r>
            <a:r>
              <a:rPr lang="en-US" altLang="zh-CN" sz="2000" dirty="0">
                <a:latin typeface="Cambria" panose="02040503050406030204" pitchFamily="18" charset="0"/>
              </a:rPr>
              <a:t>-Ext)</a:t>
            </a: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pic>
        <p:nvPicPr>
          <p:cNvPr id="6" name="图片 5" descr="表格&#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348" y="3429000"/>
            <a:ext cx="5749221" cy="2300691"/>
          </a:xfrm>
          <a:prstGeom prst="rect">
            <a:avLst/>
          </a:prstGeom>
        </p:spPr>
      </p:pic>
      <p:sp>
        <p:nvSpPr>
          <p:cNvPr id="10"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Evaluation</a:t>
            </a:r>
          </a:p>
        </p:txBody>
      </p:sp>
      <p:sp>
        <p:nvSpPr>
          <p:cNvPr id="1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2"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8"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9"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3"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8"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9" name="Google Shape;70;p14">
            <a:extLst>
              <a:ext uri="{FF2B5EF4-FFF2-40B4-BE49-F238E27FC236}">
                <a16:creationId xmlns:a16="http://schemas.microsoft.com/office/drawing/2014/main" id="{D7307E20-3CD9-3ADD-C6F0-40CB29DFBF44}"/>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0" name="Google Shape;70;p14">
            <a:extLst>
              <a:ext uri="{FF2B5EF4-FFF2-40B4-BE49-F238E27FC236}">
                <a16:creationId xmlns:a16="http://schemas.microsoft.com/office/drawing/2014/main" id="{3A573AB3-B30E-7F2B-4274-D521DCA5983E}"/>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26</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1999" y="720000"/>
            <a:ext cx="10823787" cy="1766702"/>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Performance of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Algorithms</a:t>
            </a:r>
          </a:p>
          <a:p>
            <a:pPr marL="804545" indent="-347345" algn="just" rtl="0" eaLnBrk="1" fontAlgn="auto" latinLnBrk="0" hangingPunct="1">
              <a:lnSpc>
                <a:spcPct val="150000"/>
              </a:lnSpc>
              <a:spcBef>
                <a:spcPts val="0"/>
              </a:spcBef>
              <a:spcAft>
                <a:spcPts val="0"/>
              </a:spcAft>
              <a:buClrTx/>
              <a:buSzPts val="2000"/>
              <a:buFont typeface="Wingdings" panose="05000000000000000000" pitchFamily="2" charset="2"/>
              <a:buChar char="Ø"/>
            </a:pPr>
            <a:r>
              <a:rPr lang="en-US" altLang="zh-CN" sz="2000" kern="1200" dirty="0">
                <a:solidFill>
                  <a:srgbClr val="000000"/>
                </a:solidFill>
                <a:effectLst/>
                <a:latin typeface="Cambria" panose="02040503050406030204" pitchFamily="18" charset="0"/>
                <a:ea typeface="等线" panose="02010600030101010101" pitchFamily="2" charset="-122"/>
                <a:cs typeface="+mn-cs"/>
              </a:rPr>
              <a:t>Experiments on varying 𝑘</a:t>
            </a:r>
            <a:endParaRPr lang="zh-CN" altLang="zh-CN" sz="2000" dirty="0">
              <a:effectLst/>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6"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Evaluation</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064" y="2001647"/>
            <a:ext cx="7772400" cy="306301"/>
          </a:xfrm>
          <a:prstGeom prst="rect">
            <a:avLst/>
          </a:prstGeom>
        </p:spPr>
      </p:pic>
      <p:grpSp>
        <p:nvGrpSpPr>
          <p:cNvPr id="28" name="组合 27"/>
          <p:cNvGrpSpPr/>
          <p:nvPr/>
        </p:nvGrpSpPr>
        <p:grpSpPr>
          <a:xfrm>
            <a:off x="877643" y="4489604"/>
            <a:ext cx="10436632" cy="1324438"/>
            <a:chOff x="1863318" y="4722053"/>
            <a:chExt cx="9850262" cy="1324438"/>
          </a:xfrm>
        </p:grpSpPr>
        <p:sp>
          <p:nvSpPr>
            <p:cNvPr id="21" name="TextBox 19"/>
            <p:cNvSpPr txBox="1">
              <a:spLocks noChangeArrowheads="1"/>
            </p:cNvSpPr>
            <p:nvPr/>
          </p:nvSpPr>
          <p:spPr bwMode="auto">
            <a:xfrm>
              <a:off x="1863319" y="4722053"/>
              <a:ext cx="9850261" cy="37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FF0000"/>
                  </a:solidFill>
                  <a:latin typeface="Cambria" panose="02040503050406030204" pitchFamily="18" charset="0"/>
                  <a:ea typeface="等线" panose="02010600030101010101" pitchFamily="2" charset="-122"/>
                </a:rPr>
                <a:t>DANN</a:t>
              </a:r>
              <a:r>
                <a:rPr lang="en-US" dirty="0">
                  <a:solidFill>
                    <a:srgbClr val="FF0000"/>
                  </a:solidFill>
                  <a:latin typeface="Cambria" panose="02040503050406030204" pitchFamily="18" charset="0"/>
                  <a:ea typeface="等线" panose="02010600030101010101" pitchFamily="2" charset="-122"/>
                </a:rPr>
                <a:t> has the best </a:t>
              </a:r>
              <a:r>
                <a:rPr lang="en-US" altLang="zh-CN" dirty="0">
                  <a:solidFill>
                    <a:srgbClr val="FF0000"/>
                  </a:solidFill>
                  <a:latin typeface="Cambria" panose="02040503050406030204" pitchFamily="18" charset="0"/>
                  <a:ea typeface="等线" panose="02010600030101010101" pitchFamily="2" charset="-122"/>
                </a:rPr>
                <a:t>performance</a:t>
              </a:r>
              <a:r>
                <a:rPr lang="zh-CN" altLang="en-US" dirty="0">
                  <a:solidFill>
                    <a:srgbClr val="FF0000"/>
                  </a:solidFill>
                  <a:latin typeface="Cambria" panose="02040503050406030204" pitchFamily="18" charset="0"/>
                  <a:ea typeface="等线" panose="02010600030101010101" pitchFamily="2" charset="-122"/>
                </a:rPr>
                <a:t> </a:t>
              </a:r>
              <a:r>
                <a:rPr lang="en-US" dirty="0">
                  <a:solidFill>
                    <a:srgbClr val="000000"/>
                  </a:solidFill>
                  <a:latin typeface="Cambria" panose="02040503050406030204" pitchFamily="18" charset="0"/>
                  <a:ea typeface="等线" panose="02010600030101010101" pitchFamily="2" charset="-122"/>
                </a:rPr>
                <a:t>compared to baselines</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in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both</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graph and</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sequence data</a:t>
              </a:r>
              <a:r>
                <a:rPr lang="zh-CN" altLang="en-US" dirty="0">
                  <a:solidFill>
                    <a:srgbClr val="000000"/>
                  </a:solidFill>
                  <a:latin typeface="Cambria" panose="02040503050406030204" pitchFamily="18" charset="0"/>
                  <a:ea typeface="等线" panose="02010600030101010101" pitchFamily="2" charset="-122"/>
                </a:rPr>
                <a:t> </a:t>
              </a:r>
              <a:endParaRPr lang="en-US" dirty="0">
                <a:solidFill>
                  <a:srgbClr val="000000"/>
                </a:solidFill>
                <a:latin typeface="Cambria" panose="02040503050406030204" pitchFamily="18" charset="0"/>
                <a:ea typeface="等线" panose="02010600030101010101" pitchFamily="2" charset="-122"/>
              </a:endParaRPr>
            </a:p>
          </p:txBody>
        </p:sp>
        <p:sp>
          <p:nvSpPr>
            <p:cNvPr id="22" name="TextBox 19"/>
            <p:cNvSpPr txBox="1">
              <a:spLocks noChangeArrowheads="1"/>
            </p:cNvSpPr>
            <p:nvPr/>
          </p:nvSpPr>
          <p:spPr bwMode="auto">
            <a:xfrm>
              <a:off x="1863318" y="5200166"/>
              <a:ext cx="9850261" cy="37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DANN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is up to</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8.6x and 4.8x faster than the baseline and </a:t>
              </a:r>
              <a:r>
                <a:rPr lang="en-US" altLang="zh-CN" dirty="0" err="1">
                  <a:solidFill>
                    <a:srgbClr val="000000"/>
                  </a:solidFill>
                  <a:latin typeface="Cambria" panose="02040503050406030204" pitchFamily="18" charset="0"/>
                  <a:ea typeface="等线" panose="02010600030101010101" pitchFamily="2" charset="-122"/>
                </a:rPr>
                <a:t>HuFu</a:t>
              </a:r>
              <a:r>
                <a:rPr lang="en-US" altLang="zh-CN" dirty="0">
                  <a:solidFill>
                    <a:srgbClr val="000000"/>
                  </a:solidFill>
                  <a:latin typeface="Cambria" panose="02040503050406030204" pitchFamily="18" charset="0"/>
                  <a:ea typeface="等线" panose="02010600030101010101" pitchFamily="2" charset="-122"/>
                </a:rPr>
                <a:t>-Ext</a:t>
              </a:r>
              <a:r>
                <a:rPr lang="zh-CN" altLang="en-US" dirty="0">
                  <a:solidFill>
                    <a:srgbClr val="000000"/>
                  </a:solidFill>
                  <a:latin typeface="Cambria" panose="02040503050406030204" pitchFamily="18" charset="0"/>
                  <a:ea typeface="等线" panose="02010600030101010101" pitchFamily="2" charset="-122"/>
                </a:rPr>
                <a:t>  </a:t>
              </a:r>
              <a:endParaRPr lang="en-US" dirty="0">
                <a:solidFill>
                  <a:srgbClr val="000000"/>
                </a:solidFill>
                <a:latin typeface="Cambria" panose="02040503050406030204" pitchFamily="18" charset="0"/>
                <a:ea typeface="等线" panose="02010600030101010101" pitchFamily="2" charset="-122"/>
              </a:endParaRPr>
            </a:p>
          </p:txBody>
        </p:sp>
        <p:sp>
          <p:nvSpPr>
            <p:cNvPr id="25" name="TextBox 19"/>
            <p:cNvSpPr txBox="1">
              <a:spLocks noChangeArrowheads="1"/>
            </p:cNvSpPr>
            <p:nvPr/>
          </p:nvSpPr>
          <p:spPr bwMode="auto">
            <a:xfrm>
              <a:off x="1863318" y="5672748"/>
              <a:ext cx="9850261" cy="37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For the communication-dominated data (OSM), baseline has the best performance</a:t>
              </a:r>
              <a:endParaRPr lang="en-US" dirty="0">
                <a:solidFill>
                  <a:srgbClr val="000000"/>
                </a:solidFill>
                <a:latin typeface="Cambria" panose="02040503050406030204" pitchFamily="18" charset="0"/>
                <a:ea typeface="等线" panose="02010600030101010101" pitchFamily="2" charset="-122"/>
              </a:endParaRPr>
            </a:p>
          </p:txBody>
        </p:sp>
      </p:grpSp>
      <p:sp>
        <p:nvSpPr>
          <p:cNvPr id="26"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grpSp>
        <p:nvGrpSpPr>
          <p:cNvPr id="41" name="组合 40"/>
          <p:cNvGrpSpPr/>
          <p:nvPr/>
        </p:nvGrpSpPr>
        <p:grpSpPr>
          <a:xfrm>
            <a:off x="457174" y="2528881"/>
            <a:ext cx="11277570" cy="1623192"/>
            <a:chOff x="504000" y="2477590"/>
            <a:chExt cx="10611188" cy="1527279"/>
          </a:xfrm>
        </p:grpSpPr>
        <p:grpSp>
          <p:nvGrpSpPr>
            <p:cNvPr id="37" name="组合 36"/>
            <p:cNvGrpSpPr/>
            <p:nvPr/>
          </p:nvGrpSpPr>
          <p:grpSpPr>
            <a:xfrm>
              <a:off x="504000" y="2477590"/>
              <a:ext cx="8440745" cy="1527279"/>
              <a:chOff x="844916" y="2455626"/>
              <a:chExt cx="9960924" cy="1802342"/>
            </a:xfrm>
          </p:grpSpPr>
          <p:pic>
            <p:nvPicPr>
              <p:cNvPr id="30" name="图片 29" descr="图表, 折线图&#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16" y="2484784"/>
                <a:ext cx="2510577" cy="1766702"/>
              </a:xfrm>
              <a:prstGeom prst="rect">
                <a:avLst/>
              </a:prstGeom>
            </p:spPr>
          </p:pic>
          <p:pic>
            <p:nvPicPr>
              <p:cNvPr id="32" name="图片 31" descr="图表, 折线图&#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955" y="2486702"/>
                <a:ext cx="2510577" cy="1771266"/>
              </a:xfrm>
              <a:prstGeom prst="rect">
                <a:avLst/>
              </a:prstGeom>
            </p:spPr>
          </p:pic>
          <p:pic>
            <p:nvPicPr>
              <p:cNvPr id="34" name="图片 33" descr="图表, 折线图&#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7656" y="2455626"/>
                <a:ext cx="2306844" cy="1800924"/>
              </a:xfrm>
              <a:prstGeom prst="rect">
                <a:avLst/>
              </a:prstGeom>
            </p:spPr>
          </p:pic>
          <p:pic>
            <p:nvPicPr>
              <p:cNvPr id="36" name="图片 35" descr="图表&#10;&#10;描述已自动生成"/>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2624" y="2492339"/>
                <a:ext cx="2483216" cy="1765178"/>
              </a:xfrm>
              <a:prstGeom prst="rect">
                <a:avLst/>
              </a:prstGeom>
            </p:spPr>
          </p:pic>
        </p:grpSp>
        <p:pic>
          <p:nvPicPr>
            <p:cNvPr id="39" name="图片 38" descr="图表, 折线图&#10;&#10;描述已自动生成"/>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10946" y="2501906"/>
              <a:ext cx="2104242" cy="1498427"/>
            </a:xfrm>
            <a:prstGeom prst="rect">
              <a:avLst/>
            </a:prstGeom>
          </p:spPr>
        </p:pic>
      </p:gr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8"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0;p14">
            <a:extLst>
              <a:ext uri="{FF2B5EF4-FFF2-40B4-BE49-F238E27FC236}">
                <a16:creationId xmlns:a16="http://schemas.microsoft.com/office/drawing/2014/main" id="{12E93185-D408-74B1-541A-5599D0F52E28}"/>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70;p14">
            <a:extLst>
              <a:ext uri="{FF2B5EF4-FFF2-40B4-BE49-F238E27FC236}">
                <a16:creationId xmlns:a16="http://schemas.microsoft.com/office/drawing/2014/main" id="{D3DCB19D-EA1A-9DBD-984C-F13FAEB8C107}"/>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27</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2000" y="720000"/>
            <a:ext cx="11911340" cy="3059364"/>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Performance of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Algorithms</a:t>
            </a:r>
          </a:p>
          <a:p>
            <a:pPr marL="800100" lvl="1" indent="-342900" algn="just">
              <a:lnSpc>
                <a:spcPct val="150000"/>
              </a:lnSpc>
              <a:buFont typeface="Wingdings" panose="05000000000000000000" pitchFamily="2" charset="2"/>
              <a:buChar char="Ø"/>
              <a:defRPr/>
            </a:pPr>
            <a:r>
              <a:rPr lang="en-US" altLang="zh-CN" sz="2000" dirty="0">
                <a:latin typeface="Cambria" panose="02040503050406030204" pitchFamily="18" charset="0"/>
              </a:rPr>
              <a:t>Experiments on varying 𝜺</a:t>
            </a:r>
          </a:p>
          <a:p>
            <a:pPr marL="457200" indent="-457200" algn="just">
              <a:lnSpc>
                <a:spcPct val="150000"/>
              </a:lnSpc>
              <a:buFont typeface="Wingdings" panose="05000000000000000000" pitchFamily="2" charset="2"/>
              <a:buChar char="Ø"/>
            </a:pP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mc:AlternateContent xmlns:mc="http://schemas.openxmlformats.org/markup-compatibility/2006" xmlns:a14="http://schemas.microsoft.com/office/drawing/2010/main">
        <mc:Choice Requires="a14">
          <p:sp>
            <p:nvSpPr>
              <p:cNvPr id="7" name="TextBox 19"/>
              <p:cNvSpPr txBox="1">
                <a:spLocks noChangeArrowheads="1"/>
              </p:cNvSpPr>
              <p:nvPr/>
            </p:nvSpPr>
            <p:spPr bwMode="auto">
              <a:xfrm>
                <a:off x="1012904" y="4927128"/>
                <a:ext cx="10171210" cy="10508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With a low privacy budget (</a:t>
                </a:r>
                <a14:m>
                  <m:oMath xmlns:m="http://schemas.openxmlformats.org/officeDocument/2006/math">
                    <m:r>
                      <a:rPr lang="en-US" altLang="zh-CN" dirty="0">
                        <a:solidFill>
                          <a:srgbClr val="000000"/>
                        </a:solidFill>
                        <a:latin typeface="Cambria Math" panose="02040503050406030204" pitchFamily="18" charset="0"/>
                        <a:ea typeface="等线" panose="02010600030101010101" pitchFamily="2" charset="-122"/>
                      </a:rPr>
                      <m:t>𝜀</m:t>
                    </m:r>
                    <m:r>
                      <a:rPr lang="en-US" altLang="zh-CN" dirty="0">
                        <a:solidFill>
                          <a:srgbClr val="000000"/>
                        </a:solidFill>
                        <a:latin typeface="Cambria Math" panose="02040503050406030204" pitchFamily="18" charset="0"/>
                        <a:ea typeface="等线" panose="02010600030101010101" pitchFamily="2" charset="-122"/>
                      </a:rPr>
                      <m:t>≥0.1</m:t>
                    </m:r>
                  </m:oMath>
                </a14:m>
                <a:r>
                  <a:rPr lang="en-US" altLang="zh-CN" dirty="0">
                    <a:solidFill>
                      <a:srgbClr val="000000"/>
                    </a:solidFill>
                    <a:latin typeface="Cambria" panose="02040503050406030204" pitchFamily="18" charset="0"/>
                    <a:ea typeface="等线" panose="02010600030101010101" pitchFamily="2" charset="-122"/>
                  </a:rPr>
                  <a:t>), DANN* can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still </a:t>
                </a:r>
                <a:r>
                  <a:rPr lang="en-US" altLang="zh-CN" dirty="0">
                    <a:solidFill>
                      <a:srgbClr val="FF0000"/>
                    </a:solidFill>
                    <a:latin typeface="Cambria" panose="02040503050406030204" pitchFamily="18" charset="0"/>
                    <a:ea typeface="等线" panose="02010600030101010101" pitchFamily="2" charset="-122"/>
                  </a:rPr>
                  <a:t>maintain high efficiency</a:t>
                </a:r>
                <a:r>
                  <a:rPr lang="en-US" altLang="zh-CN" dirty="0">
                    <a:solidFill>
                      <a:srgbClr val="000000"/>
                    </a:solidFill>
                    <a:latin typeface="Cambria" panose="02040503050406030204" pitchFamily="18" charset="0"/>
                    <a:ea typeface="等线" panose="02010600030101010101" pitchFamily="2" charset="-122"/>
                  </a:rPr>
                  <a:t> compared to the baseline and </a:t>
                </a:r>
                <a:r>
                  <a:rPr lang="en-US" altLang="zh-CN" dirty="0" err="1">
                    <a:solidFill>
                      <a:srgbClr val="000000"/>
                    </a:solidFill>
                    <a:latin typeface="Cambria" panose="02040503050406030204" pitchFamily="18" charset="0"/>
                    <a:ea typeface="等线" panose="02010600030101010101" pitchFamily="2" charset="-122"/>
                  </a:rPr>
                  <a:t>HuFu</a:t>
                </a:r>
                <a:r>
                  <a:rPr lang="en-US" altLang="zh-CN" dirty="0">
                    <a:solidFill>
                      <a:srgbClr val="000000"/>
                    </a:solidFill>
                    <a:latin typeface="Cambria" panose="02040503050406030204" pitchFamily="18" charset="0"/>
                    <a:ea typeface="等线" panose="02010600030101010101" pitchFamily="2" charset="-122"/>
                  </a:rPr>
                  <a:t>-Ext</a:t>
                </a:r>
              </a:p>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More</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experiments</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in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our</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paper.</a:t>
                </a:r>
              </a:p>
            </p:txBody>
          </p:sp>
        </mc:Choice>
        <mc:Fallback xmlns="">
          <p:sp>
            <p:nvSpPr>
              <p:cNvPr id="7" name="TextBox 19"/>
              <p:cNvSpPr txBox="1">
                <a:spLocks noRot="1" noChangeAspect="1" noMove="1" noResize="1" noEditPoints="1" noAdjustHandles="1" noChangeArrowheads="1" noChangeShapeType="1" noTextEdit="1"/>
              </p:cNvSpPr>
              <p:nvPr/>
            </p:nvSpPr>
            <p:spPr bwMode="auto">
              <a:xfrm>
                <a:off x="1012904" y="4927128"/>
                <a:ext cx="10171210" cy="1050851"/>
              </a:xfrm>
              <a:prstGeom prst="rect">
                <a:avLst/>
              </a:prstGeom>
              <a:blipFill>
                <a:blip r:embed="rId3"/>
                <a:stretch>
                  <a:fillRect l="-748" t="-3571" r="-1372" b="-119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729" y="1991923"/>
            <a:ext cx="7302459" cy="287781"/>
          </a:xfrm>
          <a:prstGeom prst="rect">
            <a:avLst/>
          </a:prstGeom>
        </p:spPr>
      </p:pic>
      <p:pic>
        <p:nvPicPr>
          <p:cNvPr id="11" name="图片 10" descr="图表, 折线图&#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600" y="2480473"/>
            <a:ext cx="5658253" cy="2097824"/>
          </a:xfrm>
          <a:prstGeom prst="rect">
            <a:avLst/>
          </a:prstGeom>
        </p:spPr>
      </p:pic>
      <p:sp>
        <p:nvSpPr>
          <p:cNvPr id="12"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3"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Evaluation</a:t>
            </a:r>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8"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6"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8"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1" name="Google Shape;70;p14">
            <a:extLst>
              <a:ext uri="{FF2B5EF4-FFF2-40B4-BE49-F238E27FC236}">
                <a16:creationId xmlns:a16="http://schemas.microsoft.com/office/drawing/2014/main" id="{F03DD8BB-612F-9CB7-100A-9E141CE43DDD}"/>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2" name="Google Shape;70;p14">
            <a:extLst>
              <a:ext uri="{FF2B5EF4-FFF2-40B4-BE49-F238E27FC236}">
                <a16:creationId xmlns:a16="http://schemas.microsoft.com/office/drawing/2014/main" id="{C82647B7-9CB4-82B2-6748-236142EFE377}"/>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p:nvPr/>
        </p:nvSpPr>
        <p:spPr>
          <a:xfrm>
            <a:off x="0" y="2292145"/>
            <a:ext cx="12192000" cy="1715563"/>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Arial" panose="020B0604020202090204"/>
              <a:ea typeface="Arial" panose="020B0604020202090204"/>
              <a:cs typeface="Arial" panose="020B0604020202090204"/>
              <a:sym typeface="Arial" panose="020B0604020202090204"/>
            </a:endParaRPr>
          </a:p>
        </p:txBody>
      </p:sp>
      <p:sp>
        <p:nvSpPr>
          <p:cNvPr id="56" name="Google Shape;56;p13"/>
          <p:cNvSpPr txBox="1"/>
          <p:nvPr/>
        </p:nvSpPr>
        <p:spPr>
          <a:xfrm>
            <a:off x="419878" y="2292145"/>
            <a:ext cx="11352244" cy="1715564"/>
          </a:xfrm>
          <a:prstGeom prst="rect">
            <a:avLst/>
          </a:prstGeom>
          <a:noFill/>
          <a:ln>
            <a:noFill/>
          </a:ln>
        </p:spPr>
        <p:txBody>
          <a:bodyPr spcFirstLastPara="1" wrap="square" lIns="35718" tIns="35718" rIns="35718" bIns="35718" anchor="ctr" anchorCtr="0">
            <a:noAutofit/>
          </a:bodyPr>
          <a:lstStyle/>
          <a:p>
            <a:pPr algn="ctr">
              <a:buClr>
                <a:schemeClr val="lt1"/>
              </a:buClr>
              <a:buSzPts val="4400"/>
            </a:pPr>
            <a:r>
              <a:rPr lang="en-US" altLang="zh-CN" sz="3095" b="1" dirty="0">
                <a:solidFill>
                  <a:schemeClr val="lt1"/>
                </a:solidFill>
                <a:latin typeface="Cambria Math" panose="02040503050406030204"/>
                <a:ea typeface="Cambria Math" panose="02040503050406030204"/>
                <a:cs typeface="Cambria Math" panose="02040503050406030204"/>
                <a:sym typeface="Cambria Math" panose="02040503050406030204"/>
              </a:rPr>
              <a:t>Thank You</a:t>
            </a:r>
          </a:p>
        </p:txBody>
      </p:sp>
      <p:sp>
        <p:nvSpPr>
          <p:cNvPr id="58" name="Google Shape;58;p13"/>
          <p:cNvSpPr txBox="1">
            <a:spLocks noGrp="1"/>
          </p:cNvSpPr>
          <p:nvPr>
            <p:ph type="sldNum" idx="12"/>
          </p:nvPr>
        </p:nvSpPr>
        <p:spPr>
          <a:xfrm>
            <a:off x="11730432" y="56068"/>
            <a:ext cx="316652" cy="237298"/>
          </a:xfrm>
          <a:prstGeom prst="rect">
            <a:avLst/>
          </a:prstGeom>
          <a:noFill/>
          <a:ln>
            <a:noFill/>
          </a:ln>
        </p:spPr>
        <p:txBody>
          <a:bodyPr spcFirstLastPara="1" vert="horz" wrap="square" lIns="64281" tIns="32132" rIns="64281" bIns="32132" rtlCol="0" anchor="ctr" anchorCtr="0">
            <a:noAutofit/>
          </a:bodyPr>
          <a:lstStyle/>
          <a:p>
            <a:fld id="{00000000-1234-1234-1234-123412341234}" type="slidenum">
              <a:rPr lang="en-US" altLang="zh-CN"/>
              <a:t>28</a:t>
            </a:fld>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文本框 5"/>
          <p:cNvSpPr txBox="1"/>
          <p:nvPr/>
        </p:nvSpPr>
        <p:spPr>
          <a:xfrm>
            <a:off x="612000" y="720000"/>
            <a:ext cx="11911340" cy="3059364"/>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Performance of </a:t>
            </a:r>
            <a:r>
              <a:rPr lang="en-US" altLang="zh-CN" sz="2800" b="1" dirty="0" err="1">
                <a:solidFill>
                  <a:srgbClr val="6780BF"/>
                </a:solidFill>
                <a:latin typeface="Cambria" panose="02040503050406030204" pitchFamily="18" charset="0"/>
                <a:ea typeface="Cambria" panose="02040503050406030204" pitchFamily="18" charset="0"/>
              </a:rPr>
              <a:t>kNN</a:t>
            </a:r>
            <a:r>
              <a:rPr lang="en-US" altLang="zh-CN" sz="2800" b="1" dirty="0">
                <a:solidFill>
                  <a:srgbClr val="6780BF"/>
                </a:solidFill>
                <a:latin typeface="Cambria" panose="02040503050406030204" pitchFamily="18" charset="0"/>
                <a:ea typeface="Cambria" panose="02040503050406030204" pitchFamily="18" charset="0"/>
              </a:rPr>
              <a:t> Algorithms</a:t>
            </a:r>
          </a:p>
          <a:p>
            <a:pPr marL="800100" lvl="1" indent="-342900" algn="just">
              <a:lnSpc>
                <a:spcPct val="150000"/>
              </a:lnSpc>
              <a:buFont typeface="Wingdings" panose="05000000000000000000" pitchFamily="2" charset="2"/>
              <a:buChar char="Ø"/>
              <a:defRPr/>
            </a:pPr>
            <a:r>
              <a:rPr lang="en-US" altLang="zh-CN" sz="2000" dirty="0">
                <a:latin typeface="Cambria" panose="02040503050406030204" pitchFamily="18" charset="0"/>
              </a:rPr>
              <a:t>Experiments on scalability</a:t>
            </a:r>
          </a:p>
          <a:p>
            <a:pPr marL="457200" indent="-457200" algn="just">
              <a:lnSpc>
                <a:spcPct val="150000"/>
              </a:lnSpc>
              <a:buFont typeface="Wingdings" panose="05000000000000000000" pitchFamily="2" charset="2"/>
              <a:buChar char="Ø"/>
            </a:pP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p:txBody>
      </p:sp>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29</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TextBox 19"/>
          <p:cNvSpPr txBox="1">
            <a:spLocks noChangeArrowheads="1"/>
          </p:cNvSpPr>
          <p:nvPr/>
        </p:nvSpPr>
        <p:spPr bwMode="auto">
          <a:xfrm>
            <a:off x="1144158" y="5162497"/>
            <a:ext cx="10301978" cy="37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DANN* is</a:t>
            </a:r>
            <a:r>
              <a:rPr lang="en-US" altLang="zh-CN" dirty="0">
                <a:solidFill>
                  <a:srgbClr val="FF0000"/>
                </a:solidFill>
                <a:latin typeface="Cambria" panose="02040503050406030204" pitchFamily="18" charset="0"/>
                <a:ea typeface="等线" panose="02010600030101010101" pitchFamily="2" charset="-122"/>
              </a:rPr>
              <a:t> not sensitive to the data size </a:t>
            </a:r>
            <a:r>
              <a:rPr lang="en-US" altLang="zh-CN" dirty="0">
                <a:solidFill>
                  <a:srgbClr val="000000"/>
                </a:solidFill>
                <a:latin typeface="Cambria" panose="02040503050406030204" pitchFamily="18" charset="0"/>
                <a:ea typeface="等线" panose="02010600030101010101" pitchFamily="2" charset="-122"/>
              </a:rPr>
              <a:t>and maintains high efficiency when data size grows </a:t>
            </a:r>
          </a:p>
        </p:txBody>
      </p:sp>
      <p:sp>
        <p:nvSpPr>
          <p:cNvPr id="9"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Evaluation</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59" y="2154797"/>
            <a:ext cx="7772400" cy="306301"/>
          </a:xfrm>
          <a:prstGeom prst="rect">
            <a:avLst/>
          </a:prstGeom>
        </p:spPr>
      </p:pic>
      <p:pic>
        <p:nvPicPr>
          <p:cNvPr id="13" name="图片 12" descr="图表, 折线图&#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3979" y="2678004"/>
            <a:ext cx="6305496" cy="2216538"/>
          </a:xfrm>
          <a:prstGeom prst="rect">
            <a:avLst/>
          </a:prstGeom>
        </p:spPr>
      </p:pic>
      <p:sp>
        <p:nvSpPr>
          <p:cNvPr id="14"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 name="Google Shape;70;p14">
            <a:extLst>
              <a:ext uri="{FF2B5EF4-FFF2-40B4-BE49-F238E27FC236}">
                <a16:creationId xmlns:a16="http://schemas.microsoft.com/office/drawing/2014/main" id="{AF88E213-71F2-1C48-97C4-8FC3F9DCB330}"/>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 name="Google Shape;70;p14">
            <a:extLst>
              <a:ext uri="{FF2B5EF4-FFF2-40B4-BE49-F238E27FC236}">
                <a16:creationId xmlns:a16="http://schemas.microsoft.com/office/drawing/2014/main" id="{5DE37169-8FCB-F7F0-2C67-CD6F5E14E035}"/>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Introduction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3</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2000" y="720000"/>
            <a:ext cx="11387618" cy="1143262"/>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Privacy Protection</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Data</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providers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don’t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want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extra</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information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leakage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except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for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results</a:t>
            </a:r>
            <a:endParaRPr lang="en-US" altLang="zh-CN" dirty="0">
              <a:latin typeface="Cambria" panose="02040503050406030204" pitchFamily="18" charset="0"/>
              <a:ea typeface="Cambria" panose="02040503050406030204" pitchFamily="18" charset="0"/>
              <a:sym typeface="Cambria Math" panose="02040503050406030204"/>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grpSp>
        <p:nvGrpSpPr>
          <p:cNvPr id="2" name="组合 1"/>
          <p:cNvGrpSpPr/>
          <p:nvPr/>
        </p:nvGrpSpPr>
        <p:grpSpPr>
          <a:xfrm>
            <a:off x="732367" y="3272056"/>
            <a:ext cx="959429" cy="1234686"/>
            <a:chOff x="612000" y="3429000"/>
            <a:chExt cx="1004692" cy="1292935"/>
          </a:xfrm>
        </p:grpSpPr>
        <p:pic>
          <p:nvPicPr>
            <p:cNvPr id="4" name="图形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5" name="文本框 4"/>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6" name="文本框 5"/>
              <p:cNvSpPr txBox="1"/>
              <p:nvPr/>
            </p:nvSpPr>
            <p:spPr>
              <a:xfrm>
                <a:off x="1928055" y="3369452"/>
                <a:ext cx="316653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b="0" i="0" smtClean="0">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928055" y="3369452"/>
                <a:ext cx="3166530" cy="369332"/>
              </a:xfrm>
              <a:prstGeom prst="rect">
                <a:avLst/>
              </a:prstGeom>
              <a:blipFill>
                <a:blip r:embed="rId5"/>
                <a:stretch>
                  <a:fillRect b="-16667"/>
                </a:stretch>
              </a:blipFill>
            </p:spPr>
            <p:txBody>
              <a:bodyPr/>
              <a:lstStyle/>
              <a:p>
                <a:r>
                  <a:rPr lang="zh-CN" altLang="en-US">
                    <a:noFill/>
                  </a:rPr>
                  <a:t> </a:t>
                </a:r>
              </a:p>
            </p:txBody>
          </p:sp>
        </mc:Fallback>
      </mc:AlternateContent>
      <p:cxnSp>
        <p:nvCxnSpPr>
          <p:cNvPr id="9" name="直线箭头连接符 8"/>
          <p:cNvCxnSpPr/>
          <p:nvPr/>
        </p:nvCxnSpPr>
        <p:spPr>
          <a:xfrm>
            <a:off x="1732844" y="3768734"/>
            <a:ext cx="305688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p:cNvCxnSpPr/>
          <p:nvPr/>
        </p:nvCxnSpPr>
        <p:spPr>
          <a:xfrm flipH="1">
            <a:off x="1691796" y="3911508"/>
            <a:ext cx="309793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4614264" y="2329563"/>
            <a:ext cx="6994862" cy="311967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形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67748" y="2960607"/>
            <a:ext cx="908188" cy="908188"/>
          </a:xfrm>
          <a:prstGeom prst="rect">
            <a:avLst/>
          </a:prstGeom>
        </p:spPr>
      </p:pic>
      <p:pic>
        <p:nvPicPr>
          <p:cNvPr id="13" name="图形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7373" y="4275586"/>
            <a:ext cx="908188" cy="908188"/>
          </a:xfrm>
          <a:prstGeom prst="rect">
            <a:avLst/>
          </a:prstGeom>
        </p:spPr>
      </p:pic>
      <p:pic>
        <p:nvPicPr>
          <p:cNvPr id="14" name="图形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30752" y="4258156"/>
            <a:ext cx="908188" cy="908188"/>
          </a:xfrm>
          <a:prstGeom prst="rect">
            <a:avLst/>
          </a:prstGeom>
        </p:spPr>
      </p:pic>
      <mc:AlternateContent xmlns:mc="http://schemas.openxmlformats.org/markup-compatibility/2006" xmlns:a14="http://schemas.microsoft.com/office/drawing/2010/main">
        <mc:Choice Requires="a14">
          <p:graphicFrame>
            <p:nvGraphicFramePr>
              <p:cNvPr id="15" name="表格 14"/>
              <p:cNvGraphicFramePr>
                <a:graphicFrameLocks noGrp="1"/>
              </p:cNvGraphicFramePr>
              <p:nvPr/>
            </p:nvGraphicFramePr>
            <p:xfrm>
              <a:off x="7640315" y="2847011"/>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5" name="表格 14"/>
              <p:cNvGraphicFramePr>
                <a:graphicFrameLocks noGrp="1"/>
              </p:cNvGraphicFramePr>
              <p:nvPr/>
            </p:nvGraphicFramePr>
            <p:xfrm>
              <a:off x="7640315" y="2847011"/>
              <a:ext cx="1489624" cy="1135380"/>
            </p:xfrm>
            <a:graphic>
              <a:graphicData uri="http://schemas.openxmlformats.org/drawingml/2006/table">
                <a:tbl>
                  <a:tblPr>
                    <a:tableStyleId>{9D7B26C5-4107-4FEC-AEDC-1716B250A1EF}</a:tableStyleId>
                  </a:tblPr>
                  <a:tblGrid>
                    <a:gridCol w="14896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6" name="表格 15"/>
              <p:cNvGraphicFramePr>
                <a:graphicFrameLocks noGrp="1"/>
              </p:cNvGraphicFramePr>
              <p:nvPr/>
            </p:nvGraphicFramePr>
            <p:xfrm>
              <a:off x="5903317" y="4167815"/>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6" name="表格 15"/>
              <p:cNvGraphicFramePr>
                <a:graphicFrameLocks noGrp="1"/>
              </p:cNvGraphicFramePr>
              <p:nvPr/>
            </p:nvGraphicFramePr>
            <p:xfrm>
              <a:off x="5903317" y="4167815"/>
              <a:ext cx="1482524" cy="1135380"/>
            </p:xfrm>
            <a:graphic>
              <a:graphicData uri="http://schemas.openxmlformats.org/drawingml/2006/table">
                <a:tbl>
                  <a:tblPr>
                    <a:tableStyleId>{9D7B26C5-4107-4FEC-AEDC-1716B250A1EF}</a:tableStyleId>
                  </a:tblPr>
                  <a:tblGrid>
                    <a:gridCol w="14825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nvGraphicFramePr>
            <p:xfrm>
              <a:off x="9129939" y="4167815"/>
              <a:ext cx="1445050" cy="1135380"/>
            </p:xfrm>
            <a:graphic>
              <a:graphicData uri="http://schemas.openxmlformats.org/drawingml/2006/table">
                <a:tbl>
                  <a:tblPr>
                    <a:tableStyleId>{9D7B26C5-4107-4FEC-AEDC-1716B250A1EF}</a:tableStyleId>
                  </a:tblPr>
                  <a:tblGrid>
                    <a:gridCol w="1445050">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8" name="表格 17"/>
              <p:cNvGraphicFramePr>
                <a:graphicFrameLocks noGrp="1"/>
              </p:cNvGraphicFramePr>
              <p:nvPr/>
            </p:nvGraphicFramePr>
            <p:xfrm>
              <a:off x="9129939" y="4167815"/>
              <a:ext cx="1445050" cy="1135380"/>
            </p:xfrm>
            <a:graphic>
              <a:graphicData uri="http://schemas.openxmlformats.org/drawingml/2006/table">
                <a:tbl>
                  <a:tblPr>
                    <a:tableStyleId>{9D7B26C5-4107-4FEC-AEDC-1716B250A1EF}</a:tableStyleId>
                  </a:tblPr>
                  <a:tblGrid>
                    <a:gridCol w="144505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blipFill>
                      </a:tcPr>
                    </a:tc>
                  </a:tr>
                </a:tbl>
              </a:graphicData>
            </a:graphic>
          </p:graphicFrame>
        </mc:Fallback>
      </mc:AlternateContent>
      <p:sp>
        <p:nvSpPr>
          <p:cNvPr id="19" name="文本框 18"/>
          <p:cNvSpPr txBox="1"/>
          <p:nvPr/>
        </p:nvSpPr>
        <p:spPr>
          <a:xfrm>
            <a:off x="7270097" y="2384005"/>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20" name="表格 19"/>
              <p:cNvGraphicFramePr>
                <a:graphicFrameLocks noGrp="1"/>
              </p:cNvGraphicFramePr>
              <p:nvPr/>
            </p:nvGraphicFramePr>
            <p:xfrm>
              <a:off x="5903317" y="4169739"/>
              <a:ext cx="2085766"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6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0" name="表格 19"/>
              <p:cNvGraphicFramePr>
                <a:graphicFrameLocks noGrp="1"/>
              </p:cNvGraphicFramePr>
              <p:nvPr/>
            </p:nvGraphicFramePr>
            <p:xfrm>
              <a:off x="5903317" y="4169739"/>
              <a:ext cx="2085766" cy="1135380"/>
            </p:xfrm>
            <a:graphic>
              <a:graphicData uri="http://schemas.openxmlformats.org/drawingml/2006/table">
                <a:tbl>
                  <a:tblPr>
                    <a:tableStyleId>{9D7B26C5-4107-4FEC-AEDC-1716B250A1EF}</a:tableStyleId>
                  </a:tblPr>
                  <a:tblGrid>
                    <a:gridCol w="1484197"/>
                    <a:gridCol w="601569"/>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1" name="表格 20"/>
              <p:cNvGraphicFramePr>
                <a:graphicFrameLocks noGrp="1"/>
              </p:cNvGraphicFramePr>
              <p:nvPr/>
            </p:nvGraphicFramePr>
            <p:xfrm>
              <a:off x="7640928" y="2847011"/>
              <a:ext cx="2085767"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60157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1" name="表格 20"/>
              <p:cNvGraphicFramePr>
                <a:graphicFrameLocks noGrp="1"/>
              </p:cNvGraphicFramePr>
              <p:nvPr/>
            </p:nvGraphicFramePr>
            <p:xfrm>
              <a:off x="7640928" y="2847011"/>
              <a:ext cx="2085767" cy="1135380"/>
            </p:xfrm>
            <a:graphic>
              <a:graphicData uri="http://schemas.openxmlformats.org/drawingml/2006/table">
                <a:tbl>
                  <a:tblPr>
                    <a:tableStyleId>{9D7B26C5-4107-4FEC-AEDC-1716B250A1EF}</a:tableStyleId>
                  </a:tblPr>
                  <a:tblGrid>
                    <a:gridCol w="1484197"/>
                    <a:gridCol w="60157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2" name="表格 21"/>
              <p:cNvGraphicFramePr>
                <a:graphicFrameLocks noGrp="1"/>
              </p:cNvGraphicFramePr>
              <p:nvPr/>
            </p:nvGraphicFramePr>
            <p:xfrm>
              <a:off x="9129940" y="4169739"/>
              <a:ext cx="2062110" cy="1135380"/>
            </p:xfrm>
            <a:graphic>
              <a:graphicData uri="http://schemas.openxmlformats.org/drawingml/2006/table">
                <a:tbl>
                  <a:tblPr>
                    <a:tableStyleId>{9D7B26C5-4107-4FEC-AEDC-1716B250A1EF}</a:tableStyleId>
                  </a:tblPr>
                  <a:tblGrid>
                    <a:gridCol w="1440801">
                      <a:extLst>
                        <a:ext uri="{9D8B030D-6E8A-4147-A177-3AD203B41FA5}">
                          <a16:colId xmlns:a16="http://schemas.microsoft.com/office/drawing/2014/main" val="20000"/>
                        </a:ext>
                      </a:extLst>
                    </a:gridCol>
                    <a:gridCol w="621309">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2" name="表格 21"/>
              <p:cNvGraphicFramePr>
                <a:graphicFrameLocks noGrp="1"/>
              </p:cNvGraphicFramePr>
              <p:nvPr/>
            </p:nvGraphicFramePr>
            <p:xfrm>
              <a:off x="9129940" y="4169739"/>
              <a:ext cx="2062110" cy="1135380"/>
            </p:xfrm>
            <a:graphic>
              <a:graphicData uri="http://schemas.openxmlformats.org/drawingml/2006/table">
                <a:tbl>
                  <a:tblPr>
                    <a:tableStyleId>{9D7B26C5-4107-4FEC-AEDC-1716B250A1EF}</a:tableStyleId>
                  </a:tblPr>
                  <a:tblGrid>
                    <a:gridCol w="1440801"/>
                    <a:gridCol w="621309"/>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3" name="文本框 22"/>
              <p:cNvSpPr txBox="1"/>
              <p:nvPr/>
            </p:nvSpPr>
            <p:spPr>
              <a:xfrm>
                <a:off x="1962667" y="3923379"/>
                <a:ext cx="2453236" cy="1200329"/>
              </a:xfrm>
              <a:prstGeom prst="rect">
                <a:avLst/>
              </a:prstGeom>
              <a:noFill/>
            </p:spPr>
            <p:txBody>
              <a:bodyPr wrap="square" rtlCol="0">
                <a:spAutoFit/>
              </a:bodyPr>
              <a:lstStyle/>
              <a:p>
                <a:r>
                  <a:rPr lang="en-US" altLang="zh-CN" i="1" dirty="0">
                    <a:latin typeface="Cambria Math" panose="02040503050406030204" pitchFamily="18" charset="0"/>
                  </a:rPr>
                  <a:t>R</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latin typeface="Cambria" panose="02040503050406030204" pitchFamily="18" charset="0"/>
                  </a:rPr>
                  <a:t> </a:t>
                </a:r>
                <a:r>
                  <a:rPr lang="en-US" altLang="zh-CN" dirty="0">
                    <a:latin typeface="Cambria" panose="02040503050406030204" pitchFamily="18" charset="0"/>
                  </a:rPr>
                  <a:t>{</a:t>
                </a:r>
              </a:p>
              <a:p>
                <a:pPr algn="ctr"/>
                <a14:m>
                  <m:oMath xmlns:m="http://schemas.openxmlformats.org/officeDocument/2006/math">
                    <m:r>
                      <a:rPr lang="en-US" altLang="zh-CN" b="0" i="1" smtClean="0">
                        <a:latin typeface="Cambria Math" panose="02040503050406030204" pitchFamily="18" charset="0"/>
                      </a:rPr>
                      <m:t>&lt;1,</m:t>
                    </m:r>
                    <m:r>
                      <m:rPr>
                        <m:sty m:val="p"/>
                      </m:rPr>
                      <a:rPr lang="en-US" altLang="zh-CN">
                        <a:solidFill>
                          <a:srgbClr val="000000"/>
                        </a:solidFill>
                        <a:latin typeface="Cambria Math" panose="02040503050406030204" pitchFamily="18" charset="0"/>
                      </a:rPr>
                      <m:t>AACGTACGTG</m:t>
                    </m:r>
                    <m:r>
                      <a:rPr lang="en-US" altLang="zh-CN" b="0" i="1" smtClean="0">
                        <a:latin typeface="Cambria Math" panose="02040503050406030204" pitchFamily="18" charset="0"/>
                      </a:rPr>
                      <m:t>&gt;</m:t>
                    </m:r>
                  </m:oMath>
                </a14:m>
                <a:r>
                  <a:rPr lang="en-US" altLang="zh-CN" dirty="0">
                    <a:latin typeface="Cambria" panose="02040503050406030204" pitchFamily="18" charset="0"/>
                  </a:rPr>
                  <a:t>,</a:t>
                </a:r>
              </a:p>
              <a:p>
                <a:pPr algn="ctr"/>
                <a14:m>
                  <m:oMath xmlns:m="http://schemas.openxmlformats.org/officeDocument/2006/math">
                    <m:r>
                      <a:rPr lang="en-US" altLang="zh-CN" i="1">
                        <a:latin typeface="Cambria Math" panose="02040503050406030204" pitchFamily="18" charset="0"/>
                      </a:rPr>
                      <m:t>&lt;</m:t>
                    </m:r>
                    <m:r>
                      <a:rPr lang="en-US" altLang="zh-CN" b="0" i="1" smtClean="0">
                        <a:latin typeface="Cambria Math" panose="02040503050406030204" pitchFamily="18" charset="0"/>
                      </a:rPr>
                      <m:t>2</m:t>
                    </m:r>
                    <m:r>
                      <a:rPr lang="en-US" altLang="zh-CN" i="1">
                        <a:latin typeface="Cambria Math" panose="02040503050406030204" pitchFamily="18" charset="0"/>
                      </a:rPr>
                      <m:t>,</m:t>
                    </m:r>
                    <m:r>
                      <m:rPr>
                        <m:sty m:val="p"/>
                      </m:rPr>
                      <a:rPr lang="en-US" altLang="zh-CN">
                        <a:latin typeface="Cambria Math" panose="02040503050406030204" pitchFamily="18" charset="0"/>
                      </a:rPr>
                      <m:t>AACTTACGCA</m:t>
                    </m:r>
                    <m:r>
                      <a:rPr lang="en-US" altLang="zh-CN" i="1">
                        <a:latin typeface="Cambria Math" panose="02040503050406030204" pitchFamily="18" charset="0"/>
                      </a:rPr>
                      <m:t>&gt;</m:t>
                    </m:r>
                  </m:oMath>
                </a14:m>
                <a:r>
                  <a:rPr lang="en-US" altLang="zh-CN" dirty="0">
                    <a:latin typeface="Cambria" panose="02040503050406030204" pitchFamily="18" charset="0"/>
                  </a:rPr>
                  <a:t>,</a:t>
                </a:r>
              </a:p>
              <a:p>
                <a:r>
                  <a:rPr lang="en-US" altLang="zh-CN" dirty="0">
                    <a:latin typeface="Cambria" panose="02040503050406030204" pitchFamily="18" charset="0"/>
                  </a:rPr>
                  <a:t>}</a:t>
                </a:r>
                <a:endParaRPr lang="zh-CN" altLang="en-US" dirty="0">
                  <a:latin typeface="Cambria" panose="02040503050406030204" pitchFamily="18" charset="0"/>
                </a:endParaRPr>
              </a:p>
            </p:txBody>
          </p:sp>
        </mc:Choice>
        <mc:Fallback xmlns="">
          <p:sp>
            <p:nvSpPr>
              <p:cNvPr id="23" name="文本框 22"/>
              <p:cNvSpPr txBox="1">
                <a:spLocks noRot="1" noChangeAspect="1" noMove="1" noResize="1" noEditPoints="1" noAdjustHandles="1" noChangeArrowheads="1" noChangeShapeType="1" noTextEdit="1"/>
              </p:cNvSpPr>
              <p:nvPr/>
            </p:nvSpPr>
            <p:spPr>
              <a:xfrm>
                <a:off x="1962667" y="3923379"/>
                <a:ext cx="2453236" cy="1200329"/>
              </a:xfrm>
              <a:prstGeom prst="rect">
                <a:avLst/>
              </a:prstGeom>
              <a:blipFill rotWithShape="1">
                <a:blip r:embed="rId18"/>
                <a:stretch>
                  <a:fillRect l="-21" t="-29" r="5" b="-6939"/>
                </a:stretch>
              </a:blipFill>
            </p:spPr>
            <p:txBody>
              <a:bodyPr/>
              <a:lstStyle/>
              <a:p>
                <a:r>
                  <a:rPr lang="zh-CN" altLang="en-US">
                    <a:noFill/>
                  </a:rPr>
                  <a:t> </a:t>
                </a:r>
              </a:p>
            </p:txBody>
          </p:sp>
        </mc:Fallback>
      </mc:AlternateContent>
      <p:sp>
        <p:nvSpPr>
          <p:cNvPr id="28" name="圆角矩形 27"/>
          <p:cNvSpPr/>
          <p:nvPr/>
        </p:nvSpPr>
        <p:spPr>
          <a:xfrm>
            <a:off x="1882726" y="3094475"/>
            <a:ext cx="2686209" cy="2146680"/>
          </a:xfrm>
          <a:prstGeom prst="roundRect">
            <a:avLst/>
          </a:prstGeom>
          <a:noFill/>
          <a:ln w="127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31" name="文本框 30"/>
          <p:cNvSpPr txBox="1"/>
          <p:nvPr/>
        </p:nvSpPr>
        <p:spPr>
          <a:xfrm>
            <a:off x="2256776" y="2389457"/>
            <a:ext cx="1938107" cy="646331"/>
          </a:xfrm>
          <a:prstGeom prst="rect">
            <a:avLst/>
          </a:prstGeom>
          <a:noFill/>
        </p:spPr>
        <p:txBody>
          <a:bodyPr wrap="square" rtlCol="0">
            <a:spAutoFit/>
          </a:bodyPr>
          <a:lstStyle/>
          <a:p>
            <a:pPr algn="ctr"/>
            <a:r>
              <a:rPr lang="en-US" altLang="zh-CN" dirty="0">
                <a:solidFill>
                  <a:srgbClr val="FF0000"/>
                </a:solidFill>
                <a:latin typeface="Cambria" panose="02040503050406030204" pitchFamily="18" charset="0"/>
              </a:rPr>
              <a:t>Only</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these</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should</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be</a:t>
            </a:r>
            <a:r>
              <a:rPr lang="zh-CN" altLang="en-US" dirty="0">
                <a:solidFill>
                  <a:srgbClr val="FF0000"/>
                </a:solidFill>
                <a:latin typeface="Cambria" panose="02040503050406030204" pitchFamily="18" charset="0"/>
              </a:rPr>
              <a:t> </a:t>
            </a:r>
            <a:r>
              <a:rPr lang="en-US" altLang="zh-CN" dirty="0">
                <a:solidFill>
                  <a:srgbClr val="FF0000"/>
                </a:solidFill>
                <a:latin typeface="Cambria" panose="02040503050406030204" pitchFamily="18" charset="0"/>
              </a:rPr>
              <a:t>known</a:t>
            </a:r>
            <a:endParaRPr lang="zh-CN" altLang="en-US" dirty="0">
              <a:solidFill>
                <a:srgbClr val="FF0000"/>
              </a:solidFill>
              <a:latin typeface="Cambria" panose="02040503050406030204" pitchFamily="18" charset="0"/>
            </a:endParaRPr>
          </a:p>
        </p:txBody>
      </p:sp>
      <p:sp>
        <p:nvSpPr>
          <p:cNvPr id="33" name="文本框 32"/>
          <p:cNvSpPr txBox="1"/>
          <p:nvPr/>
        </p:nvSpPr>
        <p:spPr>
          <a:xfrm>
            <a:off x="2360377" y="5718328"/>
            <a:ext cx="7471163" cy="400110"/>
          </a:xfrm>
          <a:prstGeom prst="rect">
            <a:avLst/>
          </a:prstGeom>
          <a:noFill/>
        </p:spPr>
        <p:txBody>
          <a:bodyPr wrap="square">
            <a:spAutoFit/>
          </a:bodyPr>
          <a:lstStyle/>
          <a:p>
            <a:pPr algn="ctr"/>
            <a:r>
              <a:rPr lang="en-US" altLang="zh-CN" sz="2000" dirty="0">
                <a:latin typeface="Cambria" panose="02040503050406030204" pitchFamily="18" charset="0"/>
              </a:rPr>
              <a:t>We need a security tool to help us process the</a:t>
            </a:r>
            <a:r>
              <a:rPr lang="zh-CN" altLang="en-US" sz="2000" dirty="0">
                <a:latin typeface="Cambria" panose="02040503050406030204" pitchFamily="18" charset="0"/>
              </a:rPr>
              <a:t> </a:t>
            </a:r>
            <a:r>
              <a:rPr lang="en-US" altLang="zh-CN" sz="2000" dirty="0">
                <a:latin typeface="Cambria" panose="02040503050406030204" pitchFamily="18" charset="0"/>
              </a:rPr>
              <a:t>query securely</a:t>
            </a:r>
            <a:endParaRPr lang="zh-CN" altLang="en-US" sz="2000" dirty="0">
              <a:latin typeface="Cambria" panose="02040503050406030204" pitchFamily="18" charset="0"/>
            </a:endParaRPr>
          </a:p>
        </p:txBody>
      </p:sp>
      <p:sp>
        <p:nvSpPr>
          <p:cNvPr id="2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5"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6"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0"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7"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8" name="Google Shape;70;p14">
            <a:extLst>
              <a:ext uri="{FF2B5EF4-FFF2-40B4-BE49-F238E27FC236}">
                <a16:creationId xmlns:a16="http://schemas.microsoft.com/office/drawing/2014/main" id="{A4451198-9260-A768-A47F-F15E3000CC94}"/>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9" name="Google Shape;70;p14">
            <a:extLst>
              <a:ext uri="{FF2B5EF4-FFF2-40B4-BE49-F238E27FC236}">
                <a16:creationId xmlns:a16="http://schemas.microsoft.com/office/drawing/2014/main" id="{2EF14899-52B1-B34B-6813-287A1FFDDD9D}"/>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文本框 5"/>
          <p:cNvSpPr txBox="1"/>
          <p:nvPr/>
        </p:nvSpPr>
        <p:spPr>
          <a:xfrm>
            <a:off x="612000" y="720000"/>
            <a:ext cx="11911340" cy="2413033"/>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Ablation Studies</a:t>
            </a:r>
          </a:p>
          <a:p>
            <a:pPr marL="800100" lvl="1" indent="-342900" algn="just">
              <a:lnSpc>
                <a:spcPct val="150000"/>
              </a:lnSpc>
              <a:buFont typeface="Wingdings" panose="05000000000000000000" pitchFamily="2" charset="2"/>
              <a:buChar char="Ø"/>
              <a:defRPr/>
            </a:pPr>
            <a:r>
              <a:rPr lang="en-US" altLang="zh-CN" sz="2000" dirty="0">
                <a:latin typeface="Cambria" panose="02040503050406030204" pitchFamily="18" charset="0"/>
              </a:rPr>
              <a:t>Ablation Studies of </a:t>
            </a:r>
            <a:r>
              <a:rPr lang="en-US" altLang="zh-CN" sz="2000" dirty="0" err="1">
                <a:latin typeface="Cambria" panose="02040503050406030204" pitchFamily="18" charset="0"/>
              </a:rPr>
              <a:t>FedKNN</a:t>
            </a: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a:p>
            <a:pPr marL="285750" indent="-285750" algn="just">
              <a:lnSpc>
                <a:spcPct val="150000"/>
              </a:lnSpc>
              <a:buFont typeface="Courier New" panose="02070609020205090404" pitchFamily="49" charset="0"/>
              <a:buChar char="o"/>
            </a:pPr>
            <a:endParaRPr lang="en-US" altLang="zh-CN" sz="2800" b="1" dirty="0">
              <a:solidFill>
                <a:srgbClr val="6780BF"/>
              </a:solidFill>
              <a:latin typeface="Cambria" panose="02040503050406030204" pitchFamily="18" charset="0"/>
              <a:ea typeface="Cambria" panose="02040503050406030204" pitchFamily="18" charset="0"/>
            </a:endParaRPr>
          </a:p>
        </p:txBody>
      </p:sp>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30</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 name="TextBox 19"/>
          <p:cNvSpPr txBox="1">
            <a:spLocks noChangeArrowheads="1"/>
          </p:cNvSpPr>
          <p:nvPr/>
        </p:nvSpPr>
        <p:spPr bwMode="auto">
          <a:xfrm>
            <a:off x="1427787" y="5227782"/>
            <a:ext cx="9336343" cy="71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0945" tIns="30473" rIns="60945" bIns="30473">
            <a:spAutoFit/>
          </a:bodyPr>
          <a:lstStyle>
            <a:defPPr>
              <a:defRPr kern="1200"/>
            </a:defPPr>
            <a:lvl1pPr eaLnBrk="0" hangingPunct="0">
              <a:defRPr sz="2000">
                <a:solidFill>
                  <a:schemeClr val="tx1"/>
                </a:solidFill>
                <a:latin typeface="Arial" panose="020B0604020202090204"/>
                <a:ea typeface="MS PGothic" pitchFamily="-106" charset="-128"/>
              </a:defRPr>
            </a:lvl1pPr>
            <a:lvl2pPr eaLnBrk="0" hangingPunct="0">
              <a:defRPr sz="2000">
                <a:solidFill>
                  <a:schemeClr val="tx1"/>
                </a:solidFill>
                <a:latin typeface="Arial" panose="020B0604020202090204"/>
                <a:ea typeface="MS PGothic" pitchFamily="-106" charset="-128"/>
              </a:defRPr>
            </a:lvl2pPr>
            <a:lvl3pPr marL="1143000" indent="-228600" eaLnBrk="0" hangingPunct="0">
              <a:defRPr sz="2000">
                <a:solidFill>
                  <a:schemeClr val="tx1"/>
                </a:solidFill>
                <a:latin typeface="Arial" panose="020B0604020202090204"/>
                <a:ea typeface="MS PGothic" pitchFamily="-106" charset="-128"/>
              </a:defRPr>
            </a:lvl3pPr>
            <a:lvl4pPr marL="1600200" indent="-228600" eaLnBrk="0" hangingPunct="0">
              <a:defRPr sz="2000">
                <a:solidFill>
                  <a:schemeClr val="tx1"/>
                </a:solidFill>
                <a:latin typeface="Arial" panose="020B0604020202090204"/>
                <a:ea typeface="MS PGothic" pitchFamily="-106" charset="-128"/>
              </a:defRPr>
            </a:lvl4pPr>
            <a:lvl5pPr marL="2057400" indent="-228600" eaLnBrk="0" hangingPunct="0">
              <a:defRPr sz="2000">
                <a:solidFill>
                  <a:schemeClr val="tx1"/>
                </a:solidFill>
                <a:latin typeface="Arial" panose="020B0604020202090204"/>
                <a:ea typeface="MS PGothic" pitchFamily="-106" charset="-128"/>
              </a:defRPr>
            </a:lvl5pPr>
            <a:lvl6pPr marL="2514600" indent="-228600" eaLnBrk="0" fontAlgn="base" hangingPunct="0">
              <a:spcBef>
                <a:spcPct val="0"/>
              </a:spcBef>
              <a:spcAft>
                <a:spcPct val="0"/>
              </a:spcAft>
              <a:defRPr sz="2000">
                <a:solidFill>
                  <a:schemeClr val="tx1"/>
                </a:solidFill>
                <a:latin typeface="Arial" panose="020B0604020202090204"/>
                <a:ea typeface="MS PGothic" pitchFamily="-106" charset="-128"/>
              </a:defRPr>
            </a:lvl6pPr>
            <a:lvl7pPr marL="2971800" indent="-228600" eaLnBrk="0" fontAlgn="base" hangingPunct="0">
              <a:spcBef>
                <a:spcPct val="0"/>
              </a:spcBef>
              <a:spcAft>
                <a:spcPct val="0"/>
              </a:spcAft>
              <a:defRPr sz="2000">
                <a:solidFill>
                  <a:schemeClr val="tx1"/>
                </a:solidFill>
                <a:latin typeface="Arial" panose="020B0604020202090204"/>
                <a:ea typeface="MS PGothic" pitchFamily="-106" charset="-128"/>
              </a:defRPr>
            </a:lvl7pPr>
            <a:lvl8pPr marL="3429000" indent="-228600" eaLnBrk="0" fontAlgn="base" hangingPunct="0">
              <a:spcBef>
                <a:spcPct val="0"/>
              </a:spcBef>
              <a:spcAft>
                <a:spcPct val="0"/>
              </a:spcAft>
              <a:defRPr sz="2000">
                <a:solidFill>
                  <a:schemeClr val="tx1"/>
                </a:solidFill>
                <a:latin typeface="Arial" panose="020B0604020202090204"/>
                <a:ea typeface="MS PGothic" pitchFamily="-106" charset="-128"/>
              </a:defRPr>
            </a:lvl8pPr>
            <a:lvl9pPr marL="3886200" indent="-228600" eaLnBrk="0" fontAlgn="base" hangingPunct="0">
              <a:spcBef>
                <a:spcPct val="0"/>
              </a:spcBef>
              <a:spcAft>
                <a:spcPct val="0"/>
              </a:spcAft>
              <a:defRPr sz="2000">
                <a:solidFill>
                  <a:schemeClr val="tx1"/>
                </a:solidFill>
                <a:latin typeface="Arial" panose="020B0604020202090204"/>
                <a:ea typeface="MS PGothic" pitchFamily="-106" charset="-128"/>
              </a:defRPr>
            </a:lvl9pPr>
          </a:lstStyle>
          <a:p>
            <a:pPr marL="342900" indent="-342900">
              <a:lnSpc>
                <a:spcPct val="110000"/>
              </a:lnSpc>
              <a:buFont typeface="Arial" panose="020B0604020202020204" pitchFamily="34" charset="0"/>
              <a:buChar char="•"/>
            </a:pPr>
            <a:r>
              <a:rPr lang="en-US" altLang="zh-CN" dirty="0">
                <a:solidFill>
                  <a:srgbClr val="000000"/>
                </a:solidFill>
                <a:latin typeface="Cambria" panose="02040503050406030204" pitchFamily="18" charset="0"/>
                <a:ea typeface="等线" panose="02010600030101010101" pitchFamily="2" charset="-122"/>
              </a:rPr>
              <a:t>Lower-bound</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estimation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can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reduce</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the query time of DANN and DANN*</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up</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to</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81% and 78%</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on</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the graph</a:t>
            </a:r>
            <a:r>
              <a:rPr lang="en-US" altLang="zh-CN" dirty="0">
                <a:solidFill>
                  <a:srgbClr val="000000"/>
                </a:solidFill>
                <a:latin typeface="Cambria" panose="02040503050406030204" pitchFamily="18" charset="0"/>
                <a:ea typeface="等线" panose="02010600030101010101" pitchFamily="2" charset="-122"/>
              </a:rPr>
              <a:t>,</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000000"/>
                </a:solidFill>
                <a:latin typeface="Cambria" panose="02040503050406030204" pitchFamily="18" charset="0"/>
                <a:ea typeface="等线" panose="02010600030101010101" pitchFamily="2" charset="-122"/>
              </a:rPr>
              <a:t>and</a:t>
            </a:r>
            <a:r>
              <a:rPr lang="zh-CN" altLang="en-US" dirty="0">
                <a:solidFill>
                  <a:srgbClr val="00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up</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to</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42% and 40%</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on</a:t>
            </a:r>
            <a:r>
              <a:rPr lang="zh-CN" altLang="en-US" dirty="0">
                <a:solidFill>
                  <a:srgbClr val="FF0000"/>
                </a:solidFill>
                <a:latin typeface="Cambria" panose="02040503050406030204" pitchFamily="18" charset="0"/>
                <a:ea typeface="等线" panose="02010600030101010101" pitchFamily="2" charset="-122"/>
              </a:rPr>
              <a:t> </a:t>
            </a:r>
            <a:r>
              <a:rPr lang="en-US" altLang="zh-CN" dirty="0">
                <a:solidFill>
                  <a:srgbClr val="FF0000"/>
                </a:solidFill>
                <a:latin typeface="Cambria" panose="02040503050406030204" pitchFamily="18" charset="0"/>
                <a:ea typeface="等线" panose="02010600030101010101" pitchFamily="2" charset="-122"/>
              </a:rPr>
              <a:t>the sequence</a:t>
            </a:r>
            <a:r>
              <a:rPr lang="en-US" altLang="zh-CN" dirty="0">
                <a:solidFill>
                  <a:srgbClr val="000000"/>
                </a:solidFill>
                <a:latin typeface="Cambria" panose="02040503050406030204" pitchFamily="18" charset="0"/>
                <a:ea typeface="等线" panose="02010600030101010101" pitchFamily="2" charset="-122"/>
              </a:rPr>
              <a:t>.</a:t>
            </a:r>
          </a:p>
        </p:txBody>
      </p:sp>
      <p:sp>
        <p:nvSpPr>
          <p:cNvPr id="9"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Evaluation</a:t>
            </a:r>
          </a:p>
        </p:txBody>
      </p:sp>
      <p:sp>
        <p:nvSpPr>
          <p:cNvPr id="14"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pic>
        <p:nvPicPr>
          <p:cNvPr id="3" name="图片 2" descr="图表&#10;&#10;中度可信度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468" y="2050277"/>
            <a:ext cx="8137534" cy="3055925"/>
          </a:xfrm>
          <a:prstGeom prst="rect">
            <a:avLst/>
          </a:prstGeom>
        </p:spPr>
      </p:pic>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8"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0"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1"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6"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9"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5" name="Google Shape;70;p14">
            <a:extLst>
              <a:ext uri="{FF2B5EF4-FFF2-40B4-BE49-F238E27FC236}">
                <a16:creationId xmlns:a16="http://schemas.microsoft.com/office/drawing/2014/main" id="{93DBA661-4791-FCDB-B98E-AC62409E4F8D}"/>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7" name="Google Shape;70;p14">
            <a:extLst>
              <a:ext uri="{FF2B5EF4-FFF2-40B4-BE49-F238E27FC236}">
                <a16:creationId xmlns:a16="http://schemas.microsoft.com/office/drawing/2014/main" id="{F6AE381E-591D-FE9B-182B-63FECA838109}"/>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3636"/>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Introduction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4</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 name="文本框 2"/>
          <p:cNvSpPr txBox="1"/>
          <p:nvPr/>
        </p:nvSpPr>
        <p:spPr>
          <a:xfrm>
            <a:off x="611999" y="720000"/>
            <a:ext cx="7921845" cy="4528740"/>
          </a:xfrm>
          <a:prstGeom prst="rect">
            <a:avLst/>
          </a:prstGeom>
          <a:noFill/>
        </p:spPr>
        <p:txBody>
          <a:bodyPr wrap="square" rtlCol="0">
            <a:spAutoFit/>
          </a:bodyPr>
          <a:lstStyle/>
          <a:p>
            <a:pPr marL="285750" indent="-285750" algn="just">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Trusted Execution Environment (TEE)</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Hardware-enforced secure execution environment</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Using the concept of </a:t>
            </a:r>
            <a:r>
              <a:rPr lang="en-US" altLang="zh-CN" sz="2000" i="1" dirty="0">
                <a:latin typeface="Cambria" panose="02040503050406030204" pitchFamily="18" charset="0"/>
                <a:ea typeface="Cambria" panose="02040503050406030204" pitchFamily="18" charset="0"/>
              </a:rPr>
              <a:t>enclaves</a:t>
            </a:r>
          </a:p>
          <a:p>
            <a:pPr marL="1714500" lvl="3"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E.g. ,</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Intel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SGX,</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AMD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SEV,</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ARM</a:t>
            </a:r>
            <a:r>
              <a:rPr lang="zh-CN" altLang="en-US"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TrustZone</a:t>
            </a:r>
            <a:endParaRPr lang="en-US" altLang="zh-CN" sz="2000" dirty="0">
              <a:latin typeface="Cambria" panose="02040503050406030204" pitchFamily="18" charset="0"/>
              <a:ea typeface="Cambria" panose="02040503050406030204" pitchFamily="18" charset="0"/>
            </a:endParaRP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Encrypted enclave memory</a:t>
            </a:r>
          </a:p>
          <a:p>
            <a:pPr marL="1257300" lvl="2" indent="-342900" algn="just">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Accessible only from the same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enclave</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Protect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against the powerful attacker</a:t>
            </a:r>
          </a:p>
          <a:p>
            <a:pPr marL="800100" lvl="1" indent="-342900" algn="just">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Pros</a:t>
            </a:r>
          </a:p>
          <a:p>
            <a:pPr marL="1257300" lvl="2" indent="-342900" algn="just">
              <a:buFont typeface="Arial" panose="020B0604020202090204" pitchFamily="34" charset="0"/>
              <a:buChar char="•"/>
            </a:pPr>
            <a:r>
              <a:rPr lang="en-US" altLang="zh-CN" sz="2000" dirty="0">
                <a:solidFill>
                  <a:srgbClr val="00882B"/>
                </a:solidFill>
                <a:latin typeface="Cambria" panose="02040503050406030204" pitchFamily="18" charset="0"/>
                <a:ea typeface="Cambria" panose="02040503050406030204" pitchFamily="18" charset="0"/>
              </a:rPr>
              <a:t>Full functionality</a:t>
            </a:r>
          </a:p>
          <a:p>
            <a:pPr marL="1257300" lvl="2" indent="-342900" algn="just">
              <a:buFont typeface="Arial" panose="020B0604020202090204" pitchFamily="34" charset="0"/>
              <a:buChar char="•"/>
            </a:pPr>
            <a:r>
              <a:rPr lang="en-US" altLang="zh-CN" sz="2000" dirty="0">
                <a:solidFill>
                  <a:srgbClr val="00882B"/>
                </a:solidFill>
                <a:latin typeface="Cambria" panose="02040503050406030204" pitchFamily="18" charset="0"/>
                <a:ea typeface="Cambria" panose="02040503050406030204" pitchFamily="18" charset="0"/>
              </a:rPr>
              <a:t>Native</a:t>
            </a:r>
            <a:r>
              <a:rPr lang="zh-CN" altLang="en-US" sz="2000" dirty="0">
                <a:solidFill>
                  <a:srgbClr val="00882B"/>
                </a:solidFill>
                <a:latin typeface="Cambria" panose="02040503050406030204" pitchFamily="18" charset="0"/>
                <a:ea typeface="Cambria" panose="02040503050406030204" pitchFamily="18" charset="0"/>
              </a:rPr>
              <a:t> </a:t>
            </a:r>
            <a:r>
              <a:rPr lang="en-US" altLang="zh-CN" sz="2000" dirty="0">
                <a:solidFill>
                  <a:srgbClr val="00882B"/>
                </a:solidFill>
                <a:latin typeface="Cambria" panose="02040503050406030204" pitchFamily="18" charset="0"/>
                <a:ea typeface="Cambria" panose="02040503050406030204" pitchFamily="18" charset="0"/>
              </a:rPr>
              <a:t>CPU</a:t>
            </a:r>
            <a:r>
              <a:rPr lang="zh-CN" altLang="en-US" sz="2000" dirty="0">
                <a:solidFill>
                  <a:srgbClr val="00882B"/>
                </a:solidFill>
                <a:latin typeface="Cambria" panose="02040503050406030204" pitchFamily="18" charset="0"/>
                <a:ea typeface="Cambria" panose="02040503050406030204" pitchFamily="18" charset="0"/>
              </a:rPr>
              <a:t> </a:t>
            </a:r>
            <a:r>
              <a:rPr lang="en-US" altLang="zh-CN" sz="2000" dirty="0">
                <a:solidFill>
                  <a:srgbClr val="00882B"/>
                </a:solidFill>
                <a:latin typeface="Cambria" panose="02040503050406030204" pitchFamily="18" charset="0"/>
                <a:ea typeface="Cambria" panose="02040503050406030204" pitchFamily="18" charset="0"/>
              </a:rPr>
              <a:t>performance</a:t>
            </a:r>
            <a:endParaRPr lang="en-US" altLang="zh-CN" sz="2000" dirty="0">
              <a:solidFill>
                <a:schemeClr val="accent6">
                  <a:lumMod val="75000"/>
                </a:schemeClr>
              </a:solidFill>
              <a:latin typeface="Cambria" panose="02040503050406030204" pitchFamily="18" charset="0"/>
              <a:ea typeface="Cambria" panose="02040503050406030204" pitchFamily="18" charset="0"/>
            </a:endParaRPr>
          </a:p>
          <a:p>
            <a:pPr marL="1257300" lvl="2" indent="-342900" algn="just">
              <a:lnSpc>
                <a:spcPct val="150000"/>
              </a:lnSpc>
              <a:buFont typeface="Arial" panose="020B060402020209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17"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grpSp>
        <p:nvGrpSpPr>
          <p:cNvPr id="24" name="组合 23"/>
          <p:cNvGrpSpPr/>
          <p:nvPr/>
        </p:nvGrpSpPr>
        <p:grpSpPr>
          <a:xfrm>
            <a:off x="9017123" y="1665509"/>
            <a:ext cx="2331233" cy="4002467"/>
            <a:chOff x="9209238" y="1789518"/>
            <a:chExt cx="2331233" cy="4002467"/>
          </a:xfrm>
        </p:grpSpPr>
        <p:grpSp>
          <p:nvGrpSpPr>
            <p:cNvPr id="25" name="组合 24"/>
            <p:cNvGrpSpPr/>
            <p:nvPr/>
          </p:nvGrpSpPr>
          <p:grpSpPr>
            <a:xfrm>
              <a:off x="10069270" y="3629885"/>
              <a:ext cx="611171" cy="783117"/>
              <a:chOff x="10069270" y="3503424"/>
              <a:chExt cx="611171" cy="783117"/>
            </a:xfrm>
          </p:grpSpPr>
          <p:sp>
            <p:nvSpPr>
              <p:cNvPr id="37" name="右箭头 36"/>
              <p:cNvSpPr/>
              <p:nvPr/>
            </p:nvSpPr>
            <p:spPr>
              <a:xfrm rot="16200000">
                <a:off x="9983298" y="3716769"/>
                <a:ext cx="783117" cy="35642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8" name="乘 37"/>
              <p:cNvSpPr/>
              <p:nvPr/>
            </p:nvSpPr>
            <p:spPr>
              <a:xfrm>
                <a:off x="10069270" y="3675762"/>
                <a:ext cx="611171" cy="5680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grpSp>
          <p:nvGrpSpPr>
            <p:cNvPr id="26" name="组合 25"/>
            <p:cNvGrpSpPr/>
            <p:nvPr/>
          </p:nvGrpSpPr>
          <p:grpSpPr>
            <a:xfrm>
              <a:off x="9426779" y="4436994"/>
              <a:ext cx="1896160" cy="1354991"/>
              <a:chOff x="9451493" y="4192784"/>
              <a:chExt cx="1896160" cy="1354991"/>
            </a:xfrm>
          </p:grpSpPr>
          <p:pic>
            <p:nvPicPr>
              <p:cNvPr id="35" name="图形 3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2910" y="4192784"/>
                <a:ext cx="893326" cy="893326"/>
              </a:xfrm>
              <a:prstGeom prst="rect">
                <a:avLst/>
              </a:prstGeom>
            </p:spPr>
          </p:pic>
          <p:sp>
            <p:nvSpPr>
              <p:cNvPr id="36" name="文本框 35"/>
              <p:cNvSpPr txBox="1"/>
              <p:nvPr/>
            </p:nvSpPr>
            <p:spPr>
              <a:xfrm>
                <a:off x="9451493" y="5086110"/>
                <a:ext cx="1896160" cy="461665"/>
              </a:xfrm>
              <a:prstGeom prst="rect">
                <a:avLst/>
              </a:prstGeom>
              <a:noFill/>
            </p:spPr>
            <p:txBody>
              <a:bodyPr wrap="none" rtlCol="0">
                <a:spAutoFit/>
              </a:bodyPr>
              <a:lstStyle/>
              <a:p>
                <a:r>
                  <a:rPr kumimoji="1" lang="en-US" altLang="zh-CN" sz="2400" b="1" dirty="0">
                    <a:solidFill>
                      <a:srgbClr val="FF0000"/>
                    </a:solidFill>
                  </a:rPr>
                  <a:t>Untrusted</a:t>
                </a:r>
                <a:r>
                  <a:rPr kumimoji="1" lang="zh-CN" altLang="en-US" sz="2400" b="1" dirty="0">
                    <a:solidFill>
                      <a:srgbClr val="FF0000"/>
                    </a:solidFill>
                  </a:rPr>
                  <a:t> </a:t>
                </a:r>
                <a:r>
                  <a:rPr kumimoji="1" lang="en-US" altLang="zh-CN" sz="2400" b="1" dirty="0">
                    <a:solidFill>
                      <a:srgbClr val="FF0000"/>
                    </a:solidFill>
                  </a:rPr>
                  <a:t>OS</a:t>
                </a:r>
                <a:endParaRPr kumimoji="1" lang="zh-CN" altLang="en-US" sz="2400" b="1" dirty="0">
                  <a:solidFill>
                    <a:srgbClr val="FF0000"/>
                  </a:solidFill>
                </a:endParaRPr>
              </a:p>
            </p:txBody>
          </p:sp>
        </p:grpSp>
        <p:grpSp>
          <p:nvGrpSpPr>
            <p:cNvPr id="27" name="组合 26"/>
            <p:cNvGrpSpPr/>
            <p:nvPr/>
          </p:nvGrpSpPr>
          <p:grpSpPr>
            <a:xfrm>
              <a:off x="9209238" y="1789518"/>
              <a:ext cx="2331233" cy="1791069"/>
              <a:chOff x="9154487" y="1800658"/>
              <a:chExt cx="2331233" cy="1791069"/>
            </a:xfrm>
          </p:grpSpPr>
          <p:sp>
            <p:nvSpPr>
              <p:cNvPr id="29" name="圆角矩形 28"/>
              <p:cNvSpPr/>
              <p:nvPr/>
            </p:nvSpPr>
            <p:spPr>
              <a:xfrm>
                <a:off x="9154487" y="1800658"/>
                <a:ext cx="2331233" cy="1791069"/>
              </a:xfrm>
              <a:prstGeom prst="roundRect">
                <a:avLst/>
              </a:prstGeom>
              <a:solidFill>
                <a:schemeClr val="accent6">
                  <a:lumMod val="60000"/>
                  <a:lumOff val="40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0" name="矩形 29"/>
              <p:cNvSpPr/>
              <p:nvPr/>
            </p:nvSpPr>
            <p:spPr>
              <a:xfrm>
                <a:off x="9300004" y="2288696"/>
                <a:ext cx="885564" cy="6117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rPr>
                  <a:t>Code</a:t>
                </a:r>
                <a:endParaRPr kumimoji="1" lang="zh-CN" altLang="en-US" b="1" dirty="0">
                  <a:solidFill>
                    <a:schemeClr val="tx1"/>
                  </a:solidFill>
                </a:endParaRPr>
              </a:p>
            </p:txBody>
          </p:sp>
          <p:sp>
            <p:nvSpPr>
              <p:cNvPr id="32" name="矩形 31"/>
              <p:cNvSpPr/>
              <p:nvPr/>
            </p:nvSpPr>
            <p:spPr>
              <a:xfrm>
                <a:off x="10374117" y="2288697"/>
                <a:ext cx="962866" cy="61177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b="1" dirty="0">
                    <a:solidFill>
                      <a:schemeClr val="tx1"/>
                    </a:solidFill>
                  </a:rPr>
                  <a:t>Secret</a:t>
                </a:r>
                <a:r>
                  <a:rPr kumimoji="1" lang="zh-CN" altLang="en-US" sz="2000" b="1" dirty="0">
                    <a:solidFill>
                      <a:schemeClr val="tx1"/>
                    </a:solidFill>
                  </a:rPr>
                  <a:t> </a:t>
                </a:r>
                <a:r>
                  <a:rPr kumimoji="1" lang="en-US" altLang="zh-CN" sz="2000" b="1" dirty="0">
                    <a:solidFill>
                      <a:schemeClr val="tx1"/>
                    </a:solidFill>
                  </a:rPr>
                  <a:t>data</a:t>
                </a:r>
                <a:endParaRPr kumimoji="1" lang="zh-CN" altLang="en-US" sz="2000" b="1" dirty="0">
                  <a:solidFill>
                    <a:schemeClr val="tx1"/>
                  </a:solidFill>
                </a:endParaRPr>
              </a:p>
            </p:txBody>
          </p:sp>
          <p:sp>
            <p:nvSpPr>
              <p:cNvPr id="34" name="文本框 33"/>
              <p:cNvSpPr txBox="1"/>
              <p:nvPr/>
            </p:nvSpPr>
            <p:spPr>
              <a:xfrm>
                <a:off x="9744881" y="3015268"/>
                <a:ext cx="1150443" cy="461665"/>
              </a:xfrm>
              <a:prstGeom prst="rect">
                <a:avLst/>
              </a:prstGeom>
              <a:noFill/>
            </p:spPr>
            <p:txBody>
              <a:bodyPr wrap="none" rtlCol="0">
                <a:spAutoFit/>
              </a:bodyPr>
              <a:lstStyle/>
              <a:p>
                <a:r>
                  <a:rPr kumimoji="1" lang="en-US" altLang="zh-CN" sz="2400" b="1" dirty="0"/>
                  <a:t>Enclave</a:t>
                </a:r>
                <a:endParaRPr kumimoji="1" lang="zh-CN" altLang="en-US" sz="2400" b="1" dirty="0"/>
              </a:p>
            </p:txBody>
          </p:sp>
        </p:grpSp>
      </p:gr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9"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1"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0;p14">
            <a:extLst>
              <a:ext uri="{FF2B5EF4-FFF2-40B4-BE49-F238E27FC236}">
                <a16:creationId xmlns:a16="http://schemas.microsoft.com/office/drawing/2014/main" id="{91C80573-5CEC-6D1A-1177-C187F637DDBF}"/>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0" name="Google Shape;70;p14">
            <a:extLst>
              <a:ext uri="{FF2B5EF4-FFF2-40B4-BE49-F238E27FC236}">
                <a16:creationId xmlns:a16="http://schemas.microsoft.com/office/drawing/2014/main" id="{CC49DDB7-A4E1-28C6-607E-E8505D93D63E}"/>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Baseline Solution</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5</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694842" y="925560"/>
            <a:ext cx="10802234" cy="658706"/>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800" dirty="0">
                <a:latin typeface="Cambria" panose="02040503050406030204" pitchFamily="18" charset="0"/>
                <a:ea typeface="Cambria" panose="02040503050406030204" pitchFamily="18" charset="0"/>
              </a:rPr>
              <a:t>Each</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data</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provider</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computes</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local</a:t>
            </a:r>
            <a:r>
              <a:rPr lang="zh-CN" altLang="en-US" sz="2800" dirty="0">
                <a:latin typeface="Cambria" panose="02040503050406030204" pitchFamily="18" charset="0"/>
                <a:ea typeface="Cambria" panose="02040503050406030204" pitchFamily="18" charset="0"/>
              </a:rPr>
              <a:t> </a:t>
            </a:r>
            <a:r>
              <a:rPr lang="en-US" altLang="zh-CN" sz="2800" dirty="0">
                <a:latin typeface="Cambria" panose="02040503050406030204" pitchFamily="18" charset="0"/>
                <a:ea typeface="Cambria" panose="02040503050406030204" pitchFamily="18" charset="0"/>
              </a:rPr>
              <a:t>top-k</a:t>
            </a:r>
          </a:p>
        </p:txBody>
      </p:sp>
      <p:grpSp>
        <p:nvGrpSpPr>
          <p:cNvPr id="15" name="组合 14"/>
          <p:cNvGrpSpPr/>
          <p:nvPr/>
        </p:nvGrpSpPr>
        <p:grpSpPr>
          <a:xfrm>
            <a:off x="1093094" y="3548634"/>
            <a:ext cx="959429" cy="1234686"/>
            <a:chOff x="612000" y="3429000"/>
            <a:chExt cx="1004692" cy="1292935"/>
          </a:xfrm>
        </p:grpSpPr>
        <p:pic>
          <p:nvPicPr>
            <p:cNvPr id="5" name="图形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9" name="文本框 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13" name="文本框 12"/>
              <p:cNvSpPr txBox="1"/>
              <p:nvPr/>
            </p:nvSpPr>
            <p:spPr>
              <a:xfrm>
                <a:off x="2072121" y="3635477"/>
                <a:ext cx="3022464"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13" name="文本框 12"/>
              <p:cNvSpPr txBox="1">
                <a:spLocks noRot="1" noChangeAspect="1" noMove="1" noResize="1" noEditPoints="1" noAdjustHandles="1" noChangeArrowheads="1" noChangeShapeType="1" noTextEdit="1"/>
              </p:cNvSpPr>
              <p:nvPr/>
            </p:nvSpPr>
            <p:spPr>
              <a:xfrm>
                <a:off x="2072121" y="3635477"/>
                <a:ext cx="3022464" cy="369332"/>
              </a:xfrm>
              <a:prstGeom prst="rect">
                <a:avLst/>
              </a:prstGeom>
              <a:blipFill>
                <a:blip r:embed="rId5"/>
                <a:stretch>
                  <a:fillRect l="-418" b="-20000"/>
                </a:stretch>
              </a:blipFill>
            </p:spPr>
            <p:txBody>
              <a:bodyPr/>
              <a:lstStyle/>
              <a:p>
                <a:r>
                  <a:rPr lang="zh-CN" altLang="en-US">
                    <a:noFill/>
                  </a:rPr>
                  <a:t> </a:t>
                </a:r>
              </a:p>
            </p:txBody>
          </p:sp>
        </mc:Fallback>
      </mc:AlternateContent>
      <p:cxnSp>
        <p:nvCxnSpPr>
          <p:cNvPr id="20" name="直线箭头连接符 19"/>
          <p:cNvCxnSpPr/>
          <p:nvPr/>
        </p:nvCxnSpPr>
        <p:spPr>
          <a:xfrm>
            <a:off x="2095986" y="4043095"/>
            <a:ext cx="299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flipH="1">
            <a:off x="2077513" y="4185869"/>
            <a:ext cx="29904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圆角矩形 27"/>
          <p:cNvSpPr/>
          <p:nvPr/>
        </p:nvSpPr>
        <p:spPr>
          <a:xfrm>
            <a:off x="4670138" y="1988231"/>
            <a:ext cx="6744095" cy="4265434"/>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6" name="图形 3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1" y="2426740"/>
            <a:ext cx="908188" cy="908188"/>
          </a:xfrm>
          <a:prstGeom prst="rect">
            <a:avLst/>
          </a:prstGeom>
        </p:spPr>
      </p:pic>
      <p:pic>
        <p:nvPicPr>
          <p:cNvPr id="38" name="图形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651" y="3697045"/>
            <a:ext cx="908188" cy="908188"/>
          </a:xfrm>
          <a:prstGeom prst="rect">
            <a:avLst/>
          </a:prstGeom>
        </p:spPr>
      </p:pic>
      <p:pic>
        <p:nvPicPr>
          <p:cNvPr id="40" name="图形 3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063" y="4952143"/>
            <a:ext cx="908188" cy="908188"/>
          </a:xfrm>
          <a:prstGeom prst="rect">
            <a:avLst/>
          </a:prstGeom>
        </p:spPr>
      </p:pic>
      <p:sp>
        <p:nvSpPr>
          <p:cNvPr id="50" name="文本框 49"/>
          <p:cNvSpPr txBox="1"/>
          <p:nvPr/>
        </p:nvSpPr>
        <p:spPr>
          <a:xfrm>
            <a:off x="7129803" y="1988231"/>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57" name="文本框 56"/>
              <p:cNvSpPr txBox="1"/>
              <p:nvPr/>
            </p:nvSpPr>
            <p:spPr>
              <a:xfrm>
                <a:off x="2094755" y="4197740"/>
                <a:ext cx="2453236" cy="1200329"/>
              </a:xfrm>
              <a:prstGeom prst="rect">
                <a:avLst/>
              </a:prstGeom>
              <a:noFill/>
            </p:spPr>
            <p:txBody>
              <a:bodyPr wrap="square" rtlCol="0">
                <a:spAutoFit/>
              </a:bodyPr>
              <a:lstStyle/>
              <a:p>
                <a:r>
                  <a:rPr lang="en-US" altLang="zh-CN" i="1" dirty="0">
                    <a:latin typeface="Cambria Math" panose="02040503050406030204" pitchFamily="18" charset="0"/>
                  </a:rPr>
                  <a:t>R</a:t>
                </a:r>
                <a:r>
                  <a:rPr lang="en-US" altLang="zh-CN" dirty="0"/>
                  <a:t> </a:t>
                </a:r>
                <a14:m>
                  <m:oMath xmlns:m="http://schemas.openxmlformats.org/officeDocument/2006/math">
                    <m:r>
                      <a:rPr lang="en-US" altLang="zh-CN" i="1">
                        <a:latin typeface="Cambria Math" panose="02040503050406030204" pitchFamily="18" charset="0"/>
                      </a:rPr>
                      <m:t>=</m:t>
                    </m:r>
                  </m:oMath>
                </a14:m>
                <a:r>
                  <a:rPr lang="zh-CN" altLang="en-US" dirty="0">
                    <a:latin typeface="Cambria" panose="02040503050406030204" pitchFamily="18" charset="0"/>
                  </a:rPr>
                  <a:t> </a:t>
                </a:r>
                <a:r>
                  <a:rPr lang="en-US" altLang="zh-CN" dirty="0">
                    <a:latin typeface="Cambria" panose="02040503050406030204" pitchFamily="18" charset="0"/>
                  </a:rPr>
                  <a:t>{</a:t>
                </a:r>
              </a:p>
              <a:p>
                <a:pPr algn="ctr"/>
                <a14:m>
                  <m:oMath xmlns:m="http://schemas.openxmlformats.org/officeDocument/2006/math">
                    <m:r>
                      <a:rPr lang="en-US" altLang="zh-CN" b="0" i="1" smtClean="0">
                        <a:latin typeface="Cambria Math" panose="02040503050406030204" pitchFamily="18" charset="0"/>
                      </a:rPr>
                      <m:t>&lt;1,</m:t>
                    </m:r>
                    <m:r>
                      <m:rPr>
                        <m:sty m:val="p"/>
                      </m:rPr>
                      <a:rPr lang="en-US" altLang="zh-CN">
                        <a:solidFill>
                          <a:srgbClr val="000000"/>
                        </a:solidFill>
                        <a:latin typeface="Cambria Math" panose="02040503050406030204" pitchFamily="18" charset="0"/>
                      </a:rPr>
                      <m:t>AACGTACGTG</m:t>
                    </m:r>
                    <m:r>
                      <a:rPr lang="en-US" altLang="zh-CN" b="0" i="1" smtClean="0">
                        <a:latin typeface="Cambria Math" panose="02040503050406030204" pitchFamily="18" charset="0"/>
                      </a:rPr>
                      <m:t>&gt;</m:t>
                    </m:r>
                  </m:oMath>
                </a14:m>
                <a:r>
                  <a:rPr lang="en-US" altLang="zh-CN" dirty="0">
                    <a:latin typeface="Cambria" panose="02040503050406030204" pitchFamily="18" charset="0"/>
                  </a:rPr>
                  <a:t>,</a:t>
                </a:r>
              </a:p>
              <a:p>
                <a:pPr algn="ctr"/>
                <a14:m>
                  <m:oMath xmlns:m="http://schemas.openxmlformats.org/officeDocument/2006/math">
                    <m:r>
                      <a:rPr lang="en-US" altLang="zh-CN" i="1">
                        <a:latin typeface="Cambria Math" panose="02040503050406030204" pitchFamily="18" charset="0"/>
                      </a:rPr>
                      <m:t>&lt;</m:t>
                    </m:r>
                    <m:r>
                      <a:rPr lang="en-US" altLang="zh-CN" b="0" i="1" smtClean="0">
                        <a:latin typeface="Cambria Math" panose="02040503050406030204" pitchFamily="18" charset="0"/>
                      </a:rPr>
                      <m:t>2</m:t>
                    </m:r>
                    <m:r>
                      <a:rPr lang="en-US" altLang="zh-CN" i="1">
                        <a:latin typeface="Cambria Math" panose="02040503050406030204" pitchFamily="18" charset="0"/>
                      </a:rPr>
                      <m:t>,</m:t>
                    </m:r>
                    <m:r>
                      <m:rPr>
                        <m:sty m:val="p"/>
                      </m:rPr>
                      <a:rPr lang="en-US" altLang="zh-CN">
                        <a:latin typeface="Cambria Math" panose="02040503050406030204" pitchFamily="18" charset="0"/>
                      </a:rPr>
                      <m:t>AACTTACGCA</m:t>
                    </m:r>
                    <m:r>
                      <a:rPr lang="en-US" altLang="zh-CN" i="1">
                        <a:latin typeface="Cambria Math" panose="02040503050406030204" pitchFamily="18" charset="0"/>
                      </a:rPr>
                      <m:t>&gt;</m:t>
                    </m:r>
                  </m:oMath>
                </a14:m>
                <a:r>
                  <a:rPr lang="en-US" altLang="zh-CN" dirty="0">
                    <a:latin typeface="Cambria" panose="02040503050406030204" pitchFamily="18" charset="0"/>
                  </a:rPr>
                  <a:t>,</a:t>
                </a:r>
              </a:p>
              <a:p>
                <a:r>
                  <a:rPr lang="en-US" altLang="zh-CN" dirty="0">
                    <a:latin typeface="Cambria" panose="02040503050406030204" pitchFamily="18" charset="0"/>
                  </a:rPr>
                  <a:t>}</a:t>
                </a:r>
                <a:endParaRPr lang="zh-CN" altLang="en-US" dirty="0">
                  <a:latin typeface="Cambria" panose="02040503050406030204" pitchFamily="18" charset="0"/>
                </a:endParaRPr>
              </a:p>
            </p:txBody>
          </p:sp>
        </mc:Choice>
        <mc:Fallback xmlns="">
          <p:sp>
            <p:nvSpPr>
              <p:cNvPr id="57" name="文本框 56"/>
              <p:cNvSpPr txBox="1">
                <a:spLocks noRot="1" noChangeAspect="1" noMove="1" noResize="1" noEditPoints="1" noAdjustHandles="1" noChangeArrowheads="1" noChangeShapeType="1" noTextEdit="1"/>
              </p:cNvSpPr>
              <p:nvPr/>
            </p:nvSpPr>
            <p:spPr>
              <a:xfrm>
                <a:off x="2094755" y="4197740"/>
                <a:ext cx="2453236" cy="1200329"/>
              </a:xfrm>
              <a:prstGeom prst="rect">
                <a:avLst/>
              </a:prstGeom>
              <a:blipFill rotWithShape="1">
                <a:blip r:embed="rId12"/>
                <a:stretch>
                  <a:fillRect l="-21" t="-32" r="5" b="-6936"/>
                </a:stretch>
              </a:blipFill>
            </p:spPr>
            <p:txBody>
              <a:bodyPr/>
              <a:lstStyle/>
              <a:p>
                <a:r>
                  <a:rPr lang="zh-CN" altLang="en-US">
                    <a:noFill/>
                  </a:rPr>
                  <a:t> </a:t>
                </a:r>
              </a:p>
            </p:txBody>
          </p:sp>
        </mc:Fallback>
      </mc:AlternateContent>
      <p:cxnSp>
        <p:nvCxnSpPr>
          <p:cNvPr id="14" name="直线箭头连接符 13"/>
          <p:cNvCxnSpPr/>
          <p:nvPr/>
        </p:nvCxnSpPr>
        <p:spPr>
          <a:xfrm>
            <a:off x="6054964" y="418586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线箭头连接符 15"/>
          <p:cNvCxnSpPr/>
          <p:nvPr/>
        </p:nvCxnSpPr>
        <p:spPr>
          <a:xfrm>
            <a:off x="6054964" y="440123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p:cNvCxnSpPr>
            <a:endCxn id="36" idx="1"/>
          </p:cNvCxnSpPr>
          <p:nvPr/>
        </p:nvCxnSpPr>
        <p:spPr>
          <a:xfrm flipV="1">
            <a:off x="6054964" y="288083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p:cNvSpPr txBox="1"/>
              <p:nvPr/>
            </p:nvSpPr>
            <p:spPr>
              <a:xfrm>
                <a:off x="6829924" y="3063265"/>
                <a:ext cx="4191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𝑄</m:t>
                      </m:r>
                    </m:oMath>
                  </m:oMathPara>
                </a14:m>
                <a:endParaRPr lang="zh-CN" altLang="en-US" dirty="0">
                  <a:latin typeface="Cambria" panose="02040503050406030204" pitchFamily="18" charset="0"/>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6829924" y="3063265"/>
                <a:ext cx="419119" cy="369332"/>
              </a:xfrm>
              <a:prstGeom prst="rect">
                <a:avLst/>
              </a:prstGeom>
              <a:blipFill rotWithShape="1">
                <a:blip r:embed="rId13"/>
                <a:stretch>
                  <a:fillRect l="-119" t="-7" r="124" b="1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p:cNvSpPr txBox="1"/>
              <p:nvPr/>
            </p:nvSpPr>
            <p:spPr>
              <a:xfrm>
                <a:off x="6829923" y="3810666"/>
                <a:ext cx="4191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𝑄</m:t>
                      </m:r>
                    </m:oMath>
                  </m:oMathPara>
                </a14:m>
                <a:endParaRPr lang="zh-CN" altLang="en-US" dirty="0">
                  <a:latin typeface="Cambria" panose="02040503050406030204" pitchFamily="18" charset="0"/>
                </a:endParaRPr>
              </a:p>
            </p:txBody>
          </p:sp>
        </mc:Choice>
        <mc:Fallback xmlns="">
          <p:sp>
            <p:nvSpPr>
              <p:cNvPr id="21" name="文本框 20"/>
              <p:cNvSpPr txBox="1">
                <a:spLocks noRot="1" noChangeAspect="1" noMove="1" noResize="1" noEditPoints="1" noAdjustHandles="1" noChangeArrowheads="1" noChangeShapeType="1" noTextEdit="1"/>
              </p:cNvSpPr>
              <p:nvPr/>
            </p:nvSpPr>
            <p:spPr>
              <a:xfrm>
                <a:off x="6829923" y="3810666"/>
                <a:ext cx="419119" cy="369332"/>
              </a:xfrm>
              <a:prstGeom prst="rect">
                <a:avLst/>
              </a:prstGeom>
              <a:blipFill rotWithShape="1">
                <a:blip r:embed="rId13"/>
                <a:stretch>
                  <a:fillRect l="-119" t="-8" r="123" b="1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6829923" y="4487425"/>
                <a:ext cx="4191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𝑄</m:t>
                      </m:r>
                    </m:oMath>
                  </m:oMathPara>
                </a14:m>
                <a:endParaRPr lang="zh-CN" altLang="en-US" dirty="0">
                  <a:latin typeface="Cambria" panose="02040503050406030204" pitchFamily="18" charset="0"/>
                </a:endParaRPr>
              </a:p>
            </p:txBody>
          </p:sp>
        </mc:Choice>
        <mc:Fallback xmlns="">
          <p:sp>
            <p:nvSpPr>
              <p:cNvPr id="22" name="文本框 21"/>
              <p:cNvSpPr txBox="1">
                <a:spLocks noRot="1" noChangeAspect="1" noMove="1" noResize="1" noEditPoints="1" noAdjustHandles="1" noChangeArrowheads="1" noChangeShapeType="1" noTextEdit="1"/>
              </p:cNvSpPr>
              <p:nvPr/>
            </p:nvSpPr>
            <p:spPr>
              <a:xfrm>
                <a:off x="6829923" y="4487425"/>
                <a:ext cx="419119" cy="369332"/>
              </a:xfrm>
              <a:prstGeom prst="rect">
                <a:avLst/>
              </a:prstGeom>
              <a:blipFill rotWithShape="1">
                <a:blip r:embed="rId13"/>
                <a:stretch>
                  <a:fillRect l="-119" t="-139" r="123" b="75"/>
                </a:stretch>
              </a:blipFill>
            </p:spPr>
            <p:txBody>
              <a:bodyPr/>
              <a:lstStyle/>
              <a:p>
                <a:r>
                  <a:rPr lang="zh-CN" altLang="en-US">
                    <a:noFill/>
                  </a:rPr>
                  <a:t> </a:t>
                </a:r>
              </a:p>
            </p:txBody>
          </p:sp>
        </mc:Fallback>
      </mc:AlternateContent>
      <p:cxnSp>
        <p:nvCxnSpPr>
          <p:cNvPr id="25" name="直线箭头连接符 24"/>
          <p:cNvCxnSpPr/>
          <p:nvPr/>
        </p:nvCxnSpPr>
        <p:spPr>
          <a:xfrm flipH="1" flipV="1">
            <a:off x="6023420" y="446329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p:cNvCxnSpPr/>
          <p:nvPr/>
        </p:nvCxnSpPr>
        <p:spPr>
          <a:xfrm flipH="1">
            <a:off x="6040681" y="426288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线箭头连接符 32"/>
          <p:cNvCxnSpPr/>
          <p:nvPr/>
        </p:nvCxnSpPr>
        <p:spPr>
          <a:xfrm flipH="1">
            <a:off x="6062697" y="296506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rot="19980000">
            <a:off x="6647391" y="3313945"/>
            <a:ext cx="1478444" cy="338554"/>
          </a:xfrm>
          <a:prstGeom prst="rect">
            <a:avLst/>
          </a:prstGeom>
          <a:noFill/>
        </p:spPr>
        <p:txBody>
          <a:bodyPr wrap="square" rtlCol="0">
            <a:spAutoFit/>
          </a:bodyPr>
          <a:lstStyle/>
          <a:p>
            <a:r>
              <a:rPr lang="en-US" altLang="zh-CN" sz="1600" dirty="0">
                <a:latin typeface="Cambria" panose="02040503050406030204" pitchFamily="18" charset="0"/>
                <a:ea typeface="Cambria" panose="02040503050406030204" pitchFamily="18" charset="0"/>
              </a:rPr>
              <a:t>Local</a:t>
            </a:r>
            <a:r>
              <a:rPr lang="zh-CN" altLang="en-US" sz="1600" dirty="0">
                <a:latin typeface="Cambria" panose="02040503050406030204" pitchFamily="18" charset="0"/>
                <a:ea typeface="Cambria" panose="02040503050406030204" pitchFamily="18" charset="0"/>
              </a:rPr>
              <a:t> </a:t>
            </a:r>
            <a:r>
              <a:rPr lang="en-US" altLang="zh-CN" sz="1600" dirty="0">
                <a:latin typeface="Cambria" panose="02040503050406030204" pitchFamily="18" charset="0"/>
                <a:ea typeface="Cambria" panose="02040503050406030204" pitchFamily="18" charset="0"/>
              </a:rPr>
              <a:t>Top-2</a:t>
            </a:r>
            <a:endParaRPr lang="zh-CN" altLang="en-US" sz="1600" dirty="0">
              <a:latin typeface="Cambria" panose="02040503050406030204" pitchFamily="18" charset="0"/>
              <a:ea typeface="Cambria" panose="02040503050406030204" pitchFamily="18" charset="0"/>
            </a:endParaRPr>
          </a:p>
        </p:txBody>
      </p:sp>
      <p:sp>
        <p:nvSpPr>
          <p:cNvPr id="45" name="文本框 44"/>
          <p:cNvSpPr txBox="1"/>
          <p:nvPr/>
        </p:nvSpPr>
        <p:spPr>
          <a:xfrm>
            <a:off x="6729784" y="4241986"/>
            <a:ext cx="1478444" cy="338554"/>
          </a:xfrm>
          <a:prstGeom prst="rect">
            <a:avLst/>
          </a:prstGeom>
          <a:noFill/>
        </p:spPr>
        <p:txBody>
          <a:bodyPr wrap="square" rtlCol="0">
            <a:spAutoFit/>
          </a:bodyPr>
          <a:lstStyle/>
          <a:p>
            <a:r>
              <a:rPr lang="en-US" altLang="zh-CN" sz="1600" dirty="0">
                <a:latin typeface="Cambria" panose="02040503050406030204" pitchFamily="18" charset="0"/>
                <a:ea typeface="Cambria" panose="02040503050406030204" pitchFamily="18" charset="0"/>
              </a:rPr>
              <a:t>Local</a:t>
            </a:r>
            <a:r>
              <a:rPr lang="zh-CN" altLang="en-US" sz="1600" dirty="0">
                <a:latin typeface="Cambria" panose="02040503050406030204" pitchFamily="18" charset="0"/>
                <a:ea typeface="Cambria" panose="02040503050406030204" pitchFamily="18" charset="0"/>
              </a:rPr>
              <a:t> </a:t>
            </a:r>
            <a:r>
              <a:rPr lang="en-US" altLang="zh-CN" sz="1600" dirty="0">
                <a:latin typeface="Cambria" panose="02040503050406030204" pitchFamily="18" charset="0"/>
                <a:ea typeface="Cambria" panose="02040503050406030204" pitchFamily="18" charset="0"/>
              </a:rPr>
              <a:t>Top-2</a:t>
            </a:r>
            <a:endParaRPr lang="zh-CN" altLang="en-US" sz="1600" dirty="0">
              <a:latin typeface="Cambria" panose="02040503050406030204" pitchFamily="18" charset="0"/>
              <a:ea typeface="Cambria" panose="02040503050406030204" pitchFamily="18" charset="0"/>
            </a:endParaRPr>
          </a:p>
        </p:txBody>
      </p:sp>
      <p:sp>
        <p:nvSpPr>
          <p:cNvPr id="46" name="文本框 45"/>
          <p:cNvSpPr txBox="1"/>
          <p:nvPr/>
        </p:nvSpPr>
        <p:spPr>
          <a:xfrm rot="1620000">
            <a:off x="6558436" y="5122480"/>
            <a:ext cx="1478444" cy="338554"/>
          </a:xfrm>
          <a:prstGeom prst="rect">
            <a:avLst/>
          </a:prstGeom>
          <a:noFill/>
        </p:spPr>
        <p:txBody>
          <a:bodyPr wrap="square" rtlCol="0">
            <a:spAutoFit/>
          </a:bodyPr>
          <a:lstStyle/>
          <a:p>
            <a:r>
              <a:rPr lang="en-US" altLang="zh-CN" sz="1600" dirty="0">
                <a:latin typeface="Cambria" panose="02040503050406030204" pitchFamily="18" charset="0"/>
                <a:ea typeface="Cambria" panose="02040503050406030204" pitchFamily="18" charset="0"/>
              </a:rPr>
              <a:t>Local</a:t>
            </a:r>
            <a:r>
              <a:rPr lang="zh-CN" altLang="en-US" sz="1600" dirty="0">
                <a:latin typeface="Cambria" panose="02040503050406030204" pitchFamily="18" charset="0"/>
                <a:ea typeface="Cambria" panose="02040503050406030204" pitchFamily="18" charset="0"/>
              </a:rPr>
              <a:t> </a:t>
            </a:r>
            <a:r>
              <a:rPr lang="en-US" altLang="zh-CN" sz="1600" dirty="0">
                <a:latin typeface="Cambria" panose="02040503050406030204" pitchFamily="18" charset="0"/>
                <a:ea typeface="Cambria" panose="02040503050406030204" pitchFamily="18" charset="0"/>
              </a:rPr>
              <a:t>Top-2</a:t>
            </a:r>
            <a:endParaRPr lang="zh-CN" altLang="en-US" sz="16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48" name="表格 47"/>
              <p:cNvGraphicFramePr>
                <a:graphicFrameLocks noGrp="1"/>
              </p:cNvGraphicFramePr>
              <p:nvPr/>
            </p:nvGraphicFramePr>
            <p:xfrm>
              <a:off x="4769342" y="2813943"/>
              <a:ext cx="1713213" cy="835353"/>
            </p:xfrm>
            <a:graphic>
              <a:graphicData uri="http://schemas.openxmlformats.org/drawingml/2006/table">
                <a:tbl>
                  <a:tblPr>
                    <a:tableStyleId>{9D7B26C5-4107-4FEC-AEDC-1716B250A1EF}</a:tableStyleId>
                  </a:tblPr>
                  <a:tblGrid>
                    <a:gridCol w="1298203">
                      <a:extLst>
                        <a:ext uri="{9D8B030D-6E8A-4147-A177-3AD203B41FA5}">
                          <a16:colId xmlns:a16="http://schemas.microsoft.com/office/drawing/2014/main" val="20000"/>
                        </a:ext>
                      </a:extLst>
                    </a:gridCol>
                    <a:gridCol w="415010">
                      <a:extLst>
                        <a:ext uri="{9D8B030D-6E8A-4147-A177-3AD203B41FA5}">
                          <a16:colId xmlns:a16="http://schemas.microsoft.com/office/drawing/2014/main" val="20001"/>
                        </a:ext>
                      </a:extLst>
                    </a:gridCol>
                  </a:tblGrid>
                  <a:tr h="278451">
                    <a:tc>
                      <a:txBody>
                        <a:bodyPr/>
                        <a:lstStyle/>
                        <a:p>
                          <a:pPr algn="ctr" fontAlgn="ctr"/>
                          <a:r>
                            <a:rPr lang="en-US" altLang="zh-CN" sz="1600" b="1" i="0" kern="1200" dirty="0">
                              <a:solidFill>
                                <a:schemeClr val="tx1"/>
                              </a:solidFill>
                              <a:latin typeface="Cambria Math" panose="02040503050406030204" pitchFamily="18" charset="0"/>
                              <a:ea typeface="+mn-ea"/>
                              <a:cs typeface="+mn-cs"/>
                            </a:rPr>
                            <a:t>Data</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kern="1200" dirty="0" err="1">
                              <a:solidFill>
                                <a:schemeClr val="tx1"/>
                              </a:solidFill>
                              <a:latin typeface="Cambria Math" panose="02040503050406030204" pitchFamily="18" charset="0"/>
                              <a:ea typeface="+mn-ea"/>
                              <a:cs typeface="+mn-cs"/>
                            </a:rPr>
                            <a:t>Dist</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600" b="0" i="0" u="none" strike="noStrike" smtClean="0">
                                    <a:solidFill>
                                      <a:srgbClr val="000000"/>
                                    </a:solidFill>
                                    <a:effectLst/>
                                    <a:latin typeface="Cambria Math" panose="02040503050406030204" pitchFamily="18" charset="0"/>
                                    <a:ea typeface="+mn-ea"/>
                                  </a:rPr>
                                  <m:t>AACGTACGTG</m:t>
                                </m:r>
                              </m:oMath>
                            </m:oMathPara>
                          </a14:m>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600" b="0" i="0" smtClean="0">
                                    <a:solidFill>
                                      <a:schemeClr val="tx1"/>
                                    </a:solidFill>
                                    <a:latin typeface="Cambria Math" panose="02040503050406030204" pitchFamily="18" charset="0"/>
                                  </a:rPr>
                                  <m:t>AACTTACGCA</m:t>
                                </m:r>
                              </m:oMath>
                            </m:oMathPara>
                          </a14:m>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48" name="表格 47"/>
              <p:cNvGraphicFramePr>
                <a:graphicFrameLocks noGrp="1"/>
              </p:cNvGraphicFramePr>
              <p:nvPr/>
            </p:nvGraphicFramePr>
            <p:xfrm>
              <a:off x="4769342" y="2813943"/>
              <a:ext cx="1713213" cy="835353"/>
            </p:xfrm>
            <a:graphic>
              <a:graphicData uri="http://schemas.openxmlformats.org/drawingml/2006/table">
                <a:tbl>
                  <a:tblPr>
                    <a:tableStyleId>{9D7B26C5-4107-4FEC-AEDC-1716B250A1EF}</a:tableStyleId>
                  </a:tblPr>
                  <a:tblGrid>
                    <a:gridCol w="1298203"/>
                    <a:gridCol w="415010"/>
                  </a:tblGrid>
                  <a:tr h="278451">
                    <a:tc>
                      <a:txBody>
                        <a:bodyPr/>
                        <a:lstStyle/>
                        <a:p>
                          <a:pPr algn="ctr" fontAlgn="ctr"/>
                          <a:r>
                            <a:rPr lang="en-US" altLang="zh-CN" sz="1600" b="1" i="0" kern="1200" dirty="0">
                              <a:solidFill>
                                <a:schemeClr val="tx1"/>
                              </a:solidFill>
                              <a:latin typeface="Cambria Math" panose="02040503050406030204" pitchFamily="18" charset="0"/>
                              <a:ea typeface="+mn-ea"/>
                              <a:cs typeface="+mn-cs"/>
                            </a:rPr>
                            <a:t>Data</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600" b="1" i="0" kern="1200" dirty="0" err="1">
                              <a:solidFill>
                                <a:schemeClr val="tx1"/>
                              </a:solidFill>
                              <a:latin typeface="Cambria Math" panose="02040503050406030204" pitchFamily="18" charset="0"/>
                              <a:ea typeface="+mn-ea"/>
                              <a:cs typeface="+mn-cs"/>
                            </a:rPr>
                            <a:t>Dist</a:t>
                          </a:r>
                          <a:endParaRPr lang="en-US" sz="16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blipFill>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1</a:t>
                          </a:r>
                          <a:endParaRPr lang="en-US" altLang="zh-CN" sz="16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blipFill>
                      </a:tcPr>
                    </a:tc>
                    <a:tc>
                      <a:txBody>
                        <a:bodyPr/>
                        <a:lstStyle/>
                        <a:p>
                          <a:pPr algn="ctr" fontAlgn="ctr"/>
                          <a:r>
                            <a:rPr lang="en-US" altLang="zh-CN" sz="1600" b="0" i="0" kern="1200" dirty="0">
                              <a:solidFill>
                                <a:schemeClr val="tx1"/>
                              </a:solidFill>
                              <a:latin typeface="Cambria Math" panose="02040503050406030204" pitchFamily="18" charset="0"/>
                              <a:ea typeface="+mn-ea"/>
                              <a:cs typeface="+mn-cs"/>
                            </a:rPr>
                            <a:t>2</a:t>
                          </a:r>
                          <a:endParaRPr lang="en-US" altLang="zh-CN" sz="16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34" name="组合 33"/>
          <p:cNvGrpSpPr/>
          <p:nvPr/>
        </p:nvGrpSpPr>
        <p:grpSpPr>
          <a:xfrm>
            <a:off x="5114411" y="3697042"/>
            <a:ext cx="908185" cy="1159715"/>
            <a:chOff x="5114411" y="3697042"/>
            <a:chExt cx="908185" cy="1159715"/>
          </a:xfrm>
        </p:grpSpPr>
        <p:grpSp>
          <p:nvGrpSpPr>
            <p:cNvPr id="7" name="组合 6"/>
            <p:cNvGrpSpPr/>
            <p:nvPr/>
          </p:nvGrpSpPr>
          <p:grpSpPr>
            <a:xfrm>
              <a:off x="5114411" y="3697042"/>
              <a:ext cx="908185" cy="1159715"/>
              <a:chOff x="5242620" y="3802271"/>
              <a:chExt cx="908185" cy="1159715"/>
            </a:xfrm>
          </p:grpSpPr>
          <p:pic>
            <p:nvPicPr>
              <p:cNvPr id="4" name="图形 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42620" y="3802271"/>
                <a:ext cx="908185" cy="908185"/>
              </a:xfrm>
              <a:prstGeom prst="rect">
                <a:avLst/>
              </a:prstGeom>
            </p:spPr>
          </p:pic>
          <p:sp>
            <p:nvSpPr>
              <p:cNvPr id="6" name="文本框 5"/>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2" name="表格 1"/>
              <p:cNvGraphicFramePr>
                <a:graphicFrameLocks noGrp="1"/>
              </p:cNvGraphicFramePr>
              <p:nvPr/>
            </p:nvGraphicFramePr>
            <p:xfrm>
              <a:off x="9054734" y="2260488"/>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 name="表格 1"/>
              <p:cNvGraphicFramePr>
                <a:graphicFrameLocks noGrp="1"/>
              </p:cNvGraphicFramePr>
              <p:nvPr/>
            </p:nvGraphicFramePr>
            <p:xfrm>
              <a:off x="9054734" y="2260488"/>
              <a:ext cx="1489624" cy="1135380"/>
            </p:xfrm>
            <a:graphic>
              <a:graphicData uri="http://schemas.openxmlformats.org/drawingml/2006/table">
                <a:tbl>
                  <a:tblPr>
                    <a:tableStyleId>{9D7B26C5-4107-4FEC-AEDC-1716B250A1EF}</a:tableStyleId>
                  </a:tblPr>
                  <a:tblGrid>
                    <a:gridCol w="14896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nvGraphicFramePr>
            <p:xfrm>
              <a:off x="9060829" y="226048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 name="表格 7"/>
              <p:cNvGraphicFramePr>
                <a:graphicFrameLocks noGrp="1"/>
              </p:cNvGraphicFramePr>
              <p:nvPr/>
            </p:nvGraphicFramePr>
            <p:xfrm>
              <a:off x="9060829" y="226048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nvGraphicFramePr>
            <p:xfrm>
              <a:off x="9055348" y="4899035"/>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1" name="表格 10"/>
              <p:cNvGraphicFramePr>
                <a:graphicFrameLocks noGrp="1"/>
              </p:cNvGraphicFramePr>
              <p:nvPr/>
            </p:nvGraphicFramePr>
            <p:xfrm>
              <a:off x="9055348" y="4899035"/>
              <a:ext cx="1482524" cy="1135380"/>
            </p:xfrm>
            <a:graphic>
              <a:graphicData uri="http://schemas.openxmlformats.org/drawingml/2006/table">
                <a:tbl>
                  <a:tblPr>
                    <a:tableStyleId>{9D7B26C5-4107-4FEC-AEDC-1716B250A1EF}</a:tableStyleId>
                  </a:tblPr>
                  <a:tblGrid>
                    <a:gridCol w="14825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nvGraphicFramePr>
            <p:xfrm>
              <a:off x="9055348" y="490095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2" name="表格 11"/>
              <p:cNvGraphicFramePr>
                <a:graphicFrameLocks noGrp="1"/>
              </p:cNvGraphicFramePr>
              <p:nvPr/>
            </p:nvGraphicFramePr>
            <p:xfrm>
              <a:off x="9055348" y="490095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1"/>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1"/>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1"/>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8" name="表格 17"/>
              <p:cNvGraphicFramePr>
                <a:graphicFrameLocks noGrp="1"/>
              </p:cNvGraphicFramePr>
              <p:nvPr/>
            </p:nvGraphicFramePr>
            <p:xfrm>
              <a:off x="9051836" y="3575914"/>
              <a:ext cx="1492701" cy="1135380"/>
            </p:xfrm>
            <a:graphic>
              <a:graphicData uri="http://schemas.openxmlformats.org/drawingml/2006/table">
                <a:tbl>
                  <a:tblPr>
                    <a:tableStyleId>{9D7B26C5-4107-4FEC-AEDC-1716B250A1EF}</a:tableStyleId>
                  </a:tblPr>
                  <a:tblGrid>
                    <a:gridCol w="1492701">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18" name="表格 17"/>
              <p:cNvGraphicFramePr>
                <a:graphicFrameLocks noGrp="1"/>
              </p:cNvGraphicFramePr>
              <p:nvPr/>
            </p:nvGraphicFramePr>
            <p:xfrm>
              <a:off x="9051836" y="3575914"/>
              <a:ext cx="1492701" cy="1135380"/>
            </p:xfrm>
            <a:graphic>
              <a:graphicData uri="http://schemas.openxmlformats.org/drawingml/2006/table">
                <a:tbl>
                  <a:tblPr>
                    <a:tableStyleId>{9D7B26C5-4107-4FEC-AEDC-1716B250A1EF}</a:tableStyleId>
                  </a:tblPr>
                  <a:tblGrid>
                    <a:gridCol w="149270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2"/>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2"/>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2"/>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3" name="表格 22"/>
              <p:cNvGraphicFramePr>
                <a:graphicFrameLocks noGrp="1"/>
              </p:cNvGraphicFramePr>
              <p:nvPr/>
            </p:nvGraphicFramePr>
            <p:xfrm>
              <a:off x="9051838" y="357783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23" name="表格 22"/>
              <p:cNvGraphicFramePr>
                <a:graphicFrameLocks noGrp="1"/>
              </p:cNvGraphicFramePr>
              <p:nvPr/>
            </p:nvGraphicFramePr>
            <p:xfrm>
              <a:off x="9051838" y="357783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6</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3"/>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24"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7"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1"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2"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3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4"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7" name="Google Shape;70;p14">
            <a:extLst>
              <a:ext uri="{FF2B5EF4-FFF2-40B4-BE49-F238E27FC236}">
                <a16:creationId xmlns:a16="http://schemas.microsoft.com/office/drawing/2014/main" id="{AB77C67A-ABAE-4F1B-DD9F-64D259DB6A23}"/>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35" name="Google Shape;70;p14">
            <a:extLst>
              <a:ext uri="{FF2B5EF4-FFF2-40B4-BE49-F238E27FC236}">
                <a16:creationId xmlns:a16="http://schemas.microsoft.com/office/drawing/2014/main" id="{FE179395-1B19-4DFB-EAC3-2F51942F7E72}"/>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ppt_x"/>
                                          </p:val>
                                        </p:tav>
                                        <p:tav tm="100000">
                                          <p:val>
                                            <p:strVal val="#ppt_x"/>
                                          </p:val>
                                        </p:tav>
                                      </p:tavLst>
                                    </p:anim>
                                    <p:anim calcmode="lin" valueType="num">
                                      <p:cBhvr additive="base">
                                        <p:cTn id="56" dur="500" fill="hold"/>
                                        <p:tgtEl>
                                          <p:spTgt spid="4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 calcmode="lin" valueType="num">
                                      <p:cBhvr additive="base">
                                        <p:cTn id="81" dur="500" fill="hold"/>
                                        <p:tgtEl>
                                          <p:spTgt spid="48"/>
                                        </p:tgtEl>
                                        <p:attrNameLst>
                                          <p:attrName>ppt_x</p:attrName>
                                        </p:attrNameLst>
                                      </p:cBhvr>
                                      <p:tavLst>
                                        <p:tav tm="0">
                                          <p:val>
                                            <p:strVal val="#ppt_x"/>
                                          </p:val>
                                        </p:tav>
                                        <p:tav tm="100000">
                                          <p:val>
                                            <p:strVal val="#ppt_x"/>
                                          </p:val>
                                        </p:tav>
                                      </p:tavLst>
                                    </p:anim>
                                    <p:anim calcmode="lin" valueType="num">
                                      <p:cBhvr additive="base">
                                        <p:cTn id="8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500" fill="hold"/>
                                        <p:tgtEl>
                                          <p:spTgt spid="57"/>
                                        </p:tgtEl>
                                        <p:attrNameLst>
                                          <p:attrName>ppt_x</p:attrName>
                                        </p:attrNameLst>
                                      </p:cBhvr>
                                      <p:tavLst>
                                        <p:tav tm="0">
                                          <p:val>
                                            <p:strVal val="#ppt_x"/>
                                          </p:val>
                                        </p:tav>
                                        <p:tav tm="100000">
                                          <p:val>
                                            <p:strVal val="#ppt_x"/>
                                          </p:val>
                                        </p:tav>
                                      </p:tavLst>
                                    </p:anim>
                                    <p:anim calcmode="lin" valueType="num">
                                      <p:cBhvr additive="base">
                                        <p:cTn id="9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7" grpId="0"/>
      <p:bldP spid="19" grpId="0"/>
      <p:bldP spid="21" grpId="0"/>
      <p:bldP spid="22" grpId="0"/>
      <p:bldP spid="41"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Baseline Solution</a:t>
            </a:r>
          </a:p>
        </p:txBody>
      </p:sp>
      <p:sp>
        <p:nvSpPr>
          <p:cNvPr id="65" name="Google Shape;65;p14"/>
          <p:cNvSpPr txBox="1">
            <a:spLocks noGrp="1"/>
          </p:cNvSpPr>
          <p:nvPr>
            <p:ph type="sldNum" idx="12"/>
          </p:nvPr>
        </p:nvSpPr>
        <p:spPr>
          <a:xfrm>
            <a:off x="5937656" y="6326811"/>
            <a:ext cx="316608" cy="237297"/>
          </a:xfrm>
          <a:prstGeom prst="rect">
            <a:avLst/>
          </a:prstGeom>
          <a:noFill/>
          <a:ln>
            <a:noFill/>
          </a:ln>
        </p:spPr>
        <p:txBody>
          <a:bodyPr spcFirstLastPara="1" vert="horz" wrap="square" lIns="64281" tIns="32132" rIns="64281" bIns="32132" rtlCol="0" anchor="ctr" anchorCtr="0">
            <a:noAutofit/>
          </a:bodyPr>
          <a:lstStyle/>
          <a:p>
            <a:pPr algn="ctr"/>
            <a:fld id="{00000000-1234-1234-1234-123412341234}" type="slidenum">
              <a:rPr lang="en-US" altLang="zh-CN" sz="1400">
                <a:solidFill>
                  <a:schemeClr val="tx1"/>
                </a:solidFill>
              </a:rPr>
              <a:t>6</a:t>
            </a:fld>
            <a:endParaRPr sz="1400" dirty="0">
              <a:solidFill>
                <a:schemeClr val="tx1"/>
              </a:solidFill>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mc:AlternateContent xmlns:mc="http://schemas.openxmlformats.org/markup-compatibility/2006" xmlns:a14="http://schemas.microsoft.com/office/drawing/2010/main">
        <mc:Choice Requires="a14">
          <p:sp>
            <p:nvSpPr>
              <p:cNvPr id="3" name="文本框 2"/>
              <p:cNvSpPr txBox="1"/>
              <p:nvPr/>
            </p:nvSpPr>
            <p:spPr>
              <a:xfrm>
                <a:off x="612000" y="720000"/>
                <a:ext cx="10802234" cy="3143809"/>
              </a:xfrm>
              <a:prstGeom prst="rect">
                <a:avLst/>
              </a:prstGeom>
              <a:noFill/>
            </p:spPr>
            <p:txBody>
              <a:bodyPr wrap="square" rtlCol="0">
                <a:spAutoFit/>
              </a:bodyPr>
              <a:lstStyle/>
              <a:p>
                <a:pPr marL="285750" indent="-285750">
                  <a:lnSpc>
                    <a:spcPct val="150000"/>
                  </a:lnSpc>
                  <a:buFont typeface="Courier New" panose="02070609020205090404" pitchFamily="49" charset="0"/>
                  <a:buChar char="o"/>
                </a:pPr>
                <a:r>
                  <a:rPr lang="en-US" altLang="zh-CN" sz="2800" b="1" dirty="0">
                    <a:solidFill>
                      <a:srgbClr val="6780BF"/>
                    </a:solidFill>
                    <a:latin typeface="Cambria" panose="02040503050406030204" pitchFamily="18" charset="0"/>
                    <a:ea typeface="Cambria" panose="02040503050406030204" pitchFamily="18" charset="0"/>
                  </a:rPr>
                  <a:t>Summary</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Communication</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p>
              <a:p>
                <a:pPr marL="1257300" lvl="2" indent="-342900">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One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round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between</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broker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and</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p>
              <a:p>
                <a:pPr marL="742950" lvl="1" indent="-285750">
                  <a:lnSpc>
                    <a:spcPct val="150000"/>
                  </a:lnSpc>
                  <a:buFont typeface="Wingdings" panose="05000000000000000000" pitchFamily="2" charset="2"/>
                  <a:buChar char="Ø"/>
                </a:pPr>
                <a:r>
                  <a:rPr lang="en-US" altLang="zh-CN" sz="2000" dirty="0">
                    <a:latin typeface="Cambria" panose="02040503050406030204" pitchFamily="18" charset="0"/>
                    <a:ea typeface="Cambria" panose="02040503050406030204" pitchFamily="18" charset="0"/>
                  </a:rPr>
                  <a:t>Local</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cost</a:t>
                </a:r>
                <a:endParaRPr lang="en-US" altLang="zh-CN" sz="2000" i="1" dirty="0">
                  <a:latin typeface="Cambria" panose="02040503050406030204" pitchFamily="18" charset="0"/>
                  <a:ea typeface="Cambria" panose="02040503050406030204" pitchFamily="18" charset="0"/>
                </a:endParaRPr>
              </a:p>
              <a:p>
                <a:pPr marL="1257300" lvl="2" indent="-342900">
                  <a:buFont typeface="Arial" panose="020B0604020202090204" pitchFamily="34" charset="0"/>
                  <a:buChar char="•"/>
                </a:pP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𝑂</m:t>
                    </m:r>
                    <m:d>
                      <m:dPr>
                        <m:ctrlPr>
                          <a:rPr lang="en-US" altLang="zh-CN" sz="2000" b="0" i="1" smtClean="0">
                            <a:latin typeface="Cambria Math" panose="02040503050406030204" pitchFamily="18" charset="0"/>
                            <a:ea typeface="Cambria" panose="02040503050406030204" pitchFamily="18" charset="0"/>
                          </a:rPr>
                        </m:ctrlPr>
                      </m:dPr>
                      <m:e>
                        <m:r>
                          <a:rPr lang="en-US" altLang="zh-CN" sz="2000" b="0" i="1" smtClean="0">
                            <a:latin typeface="Cambria Math" panose="02040503050406030204" pitchFamily="18" charset="0"/>
                            <a:ea typeface="Cambria" panose="02040503050406030204" pitchFamily="18" charset="0"/>
                          </a:rPr>
                          <m:t>𝑚</m:t>
                        </m:r>
                        <m:r>
                          <a:rPr lang="en-US" altLang="zh-CN" sz="2000" b="0" i="1" smtClean="0">
                            <a:latin typeface="Cambria Math" panose="02040503050406030204" pitchFamily="18" charset="0"/>
                            <a:ea typeface="Cambria" panose="02040503050406030204" pitchFamily="18" charset="0"/>
                          </a:rPr>
                          <m:t>⋅</m:t>
                        </m:r>
                        <m:r>
                          <a:rPr lang="en-US" altLang="zh-CN" sz="2000" b="0" i="1" smtClean="0">
                            <a:latin typeface="Cambria Math" panose="02040503050406030204" pitchFamily="18" charset="0"/>
                            <a:ea typeface="Cambria" panose="02040503050406030204" pitchFamily="18" charset="0"/>
                          </a:rPr>
                          <m:t>𝑘</m:t>
                        </m:r>
                      </m:e>
                    </m:d>
                    <m:r>
                      <a:rPr lang="en-US" altLang="zh-CN" sz="2000" b="0" i="1" smtClean="0">
                        <a:latin typeface="Cambria Math" panose="02040503050406030204" pitchFamily="18" charset="0"/>
                        <a:ea typeface="Cambria" panose="02040503050406030204" pitchFamily="18" charset="0"/>
                      </a:rPr>
                      <m:t>,</m:t>
                    </m:r>
                    <m:r>
                      <a:rPr lang="zh-CN" altLang="en-US" sz="2000" b="0" i="1" smtClean="0">
                        <a:latin typeface="Cambria Math" panose="02040503050406030204" pitchFamily="18" charset="0"/>
                        <a:ea typeface="Cambria" panose="02040503050406030204" pitchFamily="18" charset="0"/>
                      </a:rPr>
                      <m:t> </m:t>
                    </m:r>
                    <m:r>
                      <a:rPr lang="en-US" altLang="zh-CN" sz="2000" b="0" i="1" smtClean="0">
                        <a:latin typeface="Cambria Math" panose="02040503050406030204" pitchFamily="18" charset="0"/>
                        <a:ea typeface="Cambria" panose="02040503050406030204" pitchFamily="18" charset="0"/>
                      </a:rPr>
                      <m:t>𝑚</m:t>
                    </m:r>
                  </m:oMath>
                </a14:m>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is</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the</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number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of</a:t>
                </a:r>
                <a:r>
                  <a:rPr lang="zh-CN" altLang="en-US" sz="2000"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data</a:t>
                </a:r>
                <a:r>
                  <a:rPr lang="zh-CN" altLang="en-US" sz="2000" i="1" dirty="0">
                    <a:latin typeface="Cambria" panose="02040503050406030204" pitchFamily="18" charset="0"/>
                    <a:ea typeface="Cambria" panose="02040503050406030204" pitchFamily="18" charset="0"/>
                  </a:rPr>
                  <a:t> </a:t>
                </a:r>
                <a:r>
                  <a:rPr lang="en-US" altLang="zh-CN" sz="2000" i="1" dirty="0">
                    <a:latin typeface="Cambria" panose="02040503050406030204" pitchFamily="18" charset="0"/>
                    <a:ea typeface="Cambria" panose="02040503050406030204" pitchFamily="18" charset="0"/>
                  </a:rPr>
                  <a:t>providers</a:t>
                </a:r>
              </a:p>
              <a:p>
                <a:pPr marL="742950" lvl="1" indent="-285750">
                  <a:lnSpc>
                    <a:spcPct val="150000"/>
                  </a:lnSpc>
                  <a:buFont typeface="Wingdings" panose="05000000000000000000" pitchFamily="2" charset="2"/>
                  <a:buChar char="Ø"/>
                </a:pPr>
                <a:r>
                  <a:rPr lang="en-US" altLang="zh-CN" sz="2000" dirty="0">
                    <a:solidFill>
                      <a:srgbClr val="FF0000"/>
                    </a:solidFill>
                    <a:latin typeface="Cambria" panose="02040503050406030204" pitchFamily="18" charset="0"/>
                    <a:ea typeface="Cambria" panose="02040503050406030204" pitchFamily="18" charset="0"/>
                  </a:rPr>
                  <a:t>Issues</a:t>
                </a:r>
                <a:endParaRPr lang="en-US" altLang="zh-CN" sz="2000" i="1" dirty="0">
                  <a:latin typeface="Cambria" panose="02040503050406030204" pitchFamily="18" charset="0"/>
                  <a:ea typeface="Cambria" panose="02040503050406030204" pitchFamily="18" charset="0"/>
                </a:endParaRPr>
              </a:p>
              <a:p>
                <a:pPr marL="1257300" lvl="2" indent="-342900">
                  <a:buFont typeface="Arial" panose="020B0604020202090204" pitchFamily="34" charset="0"/>
                  <a:buChar char="•"/>
                </a:pPr>
                <a14:m>
                  <m:oMath xmlns:m="http://schemas.openxmlformats.org/officeDocument/2006/math">
                    <m:r>
                      <m:rPr>
                        <m:nor/>
                      </m:rPr>
                      <a:rPr lang="en-US" altLang="zh-CN" sz="2000" dirty="0">
                        <a:solidFill>
                          <a:srgbClr val="FF0000"/>
                        </a:solidFill>
                        <a:latin typeface="Cambria" panose="02040503050406030204" pitchFamily="18" charset="0"/>
                        <a:ea typeface="Cambria" panose="02040503050406030204" pitchFamily="18" charset="0"/>
                      </a:rPr>
                      <m:t>Query</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needs</m:t>
                    </m:r>
                    <m:r>
                      <m:rPr>
                        <m:nor/>
                      </m:rPr>
                      <a:rPr lang="en-US" altLang="zh-CN" sz="2000" b="0" i="0" dirty="0" smtClean="0">
                        <a:solidFill>
                          <a:srgbClr val="FF0000"/>
                        </a:solidFill>
                        <a:latin typeface="Cambria" panose="02040503050406030204" pitchFamily="18" charset="0"/>
                        <a:ea typeface="Cambria" panose="02040503050406030204" pitchFamily="18" charset="0"/>
                      </a:rPr>
                      <m:t> </m:t>
                    </m:r>
                    <m:r>
                      <m:rPr>
                        <m:nor/>
                      </m:rPr>
                      <a:rPr lang="en-US" altLang="zh-CN" sz="2000" b="0" i="0" dirty="0" smtClean="0">
                        <a:solidFill>
                          <a:srgbClr val="FF0000"/>
                        </a:solidFill>
                        <a:latin typeface="Cambria" panose="02040503050406030204" pitchFamily="18" charset="0"/>
                        <a:ea typeface="Cambria" panose="02040503050406030204" pitchFamily="18" charset="0"/>
                      </a:rPr>
                      <m:t>only</m:t>
                    </m:r>
                    <m:r>
                      <m:rPr>
                        <m:nor/>
                      </m:rPr>
                      <a:rPr lang="zh-CN" altLang="en-US" sz="2000" dirty="0">
                        <a:solidFill>
                          <a:srgbClr val="FF0000"/>
                        </a:solidFill>
                        <a:latin typeface="Cambria" panose="02040503050406030204" pitchFamily="18" charset="0"/>
                        <a:ea typeface="Cambria" panose="02040503050406030204" pitchFamily="18" charset="0"/>
                      </a:rPr>
                      <m:t> </m:t>
                    </m:r>
                    <m:r>
                      <a:rPr lang="en-US" altLang="zh-CN" sz="2000" i="1">
                        <a:solidFill>
                          <a:srgbClr val="FF0000"/>
                        </a:solidFill>
                        <a:latin typeface="Cambria Math" panose="02040503050406030204" pitchFamily="18" charset="0"/>
                        <a:ea typeface="Cambria" panose="02040503050406030204" pitchFamily="18" charset="0"/>
                      </a:rPr>
                      <m:t>𝑘</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results</m:t>
                    </m:r>
                    <m:r>
                      <m:rPr>
                        <m:nor/>
                      </m:rPr>
                      <a:rPr lang="en-US" altLang="zh-CN" sz="2000" dirty="0">
                        <a:solidFill>
                          <a:srgbClr val="FF0000"/>
                        </a:solidFill>
                        <a:latin typeface="Cambria" panose="02040503050406030204" pitchFamily="18" charset="0"/>
                        <a:ea typeface="Cambria" panose="02040503050406030204" pitchFamily="18" charset="0"/>
                      </a:rPr>
                      <m:t>,</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but</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we</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compute</m:t>
                    </m:r>
                    <m:r>
                      <m:rPr>
                        <m:nor/>
                      </m:rPr>
                      <a:rPr lang="zh-CN" altLang="en-US" sz="2000" dirty="0">
                        <a:solidFill>
                          <a:srgbClr val="FF0000"/>
                        </a:solidFill>
                        <a:latin typeface="Cambria" panose="02040503050406030204" pitchFamily="18" charset="0"/>
                        <a:ea typeface="Cambria" panose="02040503050406030204" pitchFamily="18" charset="0"/>
                      </a:rPr>
                      <m:t> </m:t>
                    </m:r>
                    <m:r>
                      <a:rPr lang="en-US" altLang="zh-CN" sz="2000" i="1">
                        <a:solidFill>
                          <a:srgbClr val="FF0000"/>
                        </a:solidFill>
                        <a:latin typeface="Cambria Math" panose="02040503050406030204" pitchFamily="18" charset="0"/>
                        <a:ea typeface="Cambria" panose="02040503050406030204" pitchFamily="18" charset="0"/>
                      </a:rPr>
                      <m:t>𝑚</m:t>
                    </m:r>
                    <m:r>
                      <a:rPr lang="en-US" altLang="zh-CN" sz="2000" i="1">
                        <a:solidFill>
                          <a:srgbClr val="FF0000"/>
                        </a:solidFill>
                        <a:latin typeface="Cambria Math" panose="02040503050406030204" pitchFamily="18" charset="0"/>
                        <a:ea typeface="Cambria" panose="02040503050406030204" pitchFamily="18" charset="0"/>
                      </a:rPr>
                      <m:t>⋅</m:t>
                    </m:r>
                    <m:r>
                      <a:rPr lang="en-US" altLang="zh-CN" sz="2000" i="1">
                        <a:solidFill>
                          <a:srgbClr val="FF0000"/>
                        </a:solidFill>
                        <a:latin typeface="Cambria Math" panose="02040503050406030204" pitchFamily="18" charset="0"/>
                        <a:ea typeface="Cambria" panose="02040503050406030204" pitchFamily="18" charset="0"/>
                      </a:rPr>
                      <m:t>𝑘</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results</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in</m:t>
                    </m:r>
                    <m:r>
                      <m:rPr>
                        <m:nor/>
                      </m:rPr>
                      <a:rPr lang="zh-CN" altLang="en-US" sz="2000" dirty="0">
                        <a:solidFill>
                          <a:srgbClr val="FF0000"/>
                        </a:solidFill>
                        <a:latin typeface="Cambria" panose="02040503050406030204" pitchFamily="18" charset="0"/>
                        <a:ea typeface="Cambria" panose="02040503050406030204" pitchFamily="18" charset="0"/>
                      </a:rPr>
                      <m:t> </m:t>
                    </m:r>
                    <m:r>
                      <m:rPr>
                        <m:nor/>
                      </m:rPr>
                      <a:rPr lang="en-US" altLang="zh-CN" sz="2000" dirty="0">
                        <a:solidFill>
                          <a:srgbClr val="FF0000"/>
                        </a:solidFill>
                        <a:latin typeface="Cambria" panose="02040503050406030204" pitchFamily="18" charset="0"/>
                        <a:ea typeface="Cambria" panose="02040503050406030204" pitchFamily="18" charset="0"/>
                      </a:rPr>
                      <m:t>total</m:t>
                    </m:r>
                  </m:oMath>
                </a14:m>
                <a:r>
                  <a:rPr lang="zh-CN" altLang="en-US" sz="2000" i="1" dirty="0">
                    <a:latin typeface="Cambria" panose="02040503050406030204" pitchFamily="18" charset="0"/>
                    <a:ea typeface="Cambria" panose="02040503050406030204" pitchFamily="18" charset="0"/>
                  </a:rPr>
                  <a:t> </a:t>
                </a:r>
                <a:endParaRPr lang="en-US" altLang="zh-CN" sz="2000" i="1" dirty="0">
                  <a:latin typeface="Cambria" panose="02040503050406030204" pitchFamily="18" charset="0"/>
                  <a:ea typeface="Cambria" panose="02040503050406030204" pitchFamily="18"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612000" y="720000"/>
                <a:ext cx="10802234" cy="3143809"/>
              </a:xfrm>
              <a:prstGeom prst="rect">
                <a:avLst/>
              </a:prstGeom>
              <a:blipFill>
                <a:blip r:embed="rId3"/>
                <a:stretch>
                  <a:fillRect l="-1058"/>
                </a:stretch>
              </a:blipFill>
            </p:spPr>
            <p:txBody>
              <a:bodyPr/>
              <a:lstStyle/>
              <a:p>
                <a:r>
                  <a:rPr lang="en-US">
                    <a:noFill/>
                  </a:rPr>
                  <a:t> </a:t>
                </a:r>
              </a:p>
            </p:txBody>
          </p:sp>
        </mc:Fallback>
      </mc:AlternateContent>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sp>
        <p:nvSpPr>
          <p:cNvPr id="2"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4"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5"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9"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0"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1"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3"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8" name="Google Shape;70;p14">
            <a:extLst>
              <a:ext uri="{FF2B5EF4-FFF2-40B4-BE49-F238E27FC236}">
                <a16:creationId xmlns:a16="http://schemas.microsoft.com/office/drawing/2014/main" id="{D41CA5BB-3782-A9B2-6C72-4F993FD0B48B}"/>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4" name="Google Shape;70;p14">
            <a:extLst>
              <a:ext uri="{FF2B5EF4-FFF2-40B4-BE49-F238E27FC236}">
                <a16:creationId xmlns:a16="http://schemas.microsoft.com/office/drawing/2014/main" id="{0CB48374-E93F-3244-7E6F-FB38B08450CE}"/>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Prior Work</a:t>
            </a: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4" name="组合 23"/>
          <p:cNvGrpSpPr/>
          <p:nvPr/>
        </p:nvGrpSpPr>
        <p:grpSpPr>
          <a:xfrm>
            <a:off x="1093094" y="3548634"/>
            <a:ext cx="959429" cy="1234686"/>
            <a:chOff x="612000" y="3429000"/>
            <a:chExt cx="1004692" cy="1292935"/>
          </a:xfrm>
        </p:grpSpPr>
        <p:pic>
          <p:nvPicPr>
            <p:cNvPr id="27" name="图形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29" name="文本框 2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31" name="文本框 30"/>
              <p:cNvSpPr txBox="1"/>
              <p:nvPr/>
            </p:nvSpPr>
            <p:spPr>
              <a:xfrm>
                <a:off x="2072121" y="3635478"/>
                <a:ext cx="3152446"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2072121" y="3635478"/>
                <a:ext cx="3152446" cy="369332"/>
              </a:xfrm>
              <a:prstGeom prst="rect">
                <a:avLst/>
              </a:prstGeom>
              <a:blipFill>
                <a:blip r:embed="rId5"/>
                <a:stretch>
                  <a:fillRect l="-402" b="-20000"/>
                </a:stretch>
              </a:blipFill>
            </p:spPr>
            <p:txBody>
              <a:bodyPr/>
              <a:lstStyle/>
              <a:p>
                <a:r>
                  <a:rPr lang="zh-CN" altLang="en-US">
                    <a:noFill/>
                  </a:rPr>
                  <a:t> </a:t>
                </a:r>
              </a:p>
            </p:txBody>
          </p:sp>
        </mc:Fallback>
      </mc:AlternateContent>
      <p:cxnSp>
        <p:nvCxnSpPr>
          <p:cNvPr id="32" name="直线箭头连接符 31"/>
          <p:cNvCxnSpPr/>
          <p:nvPr/>
        </p:nvCxnSpPr>
        <p:spPr>
          <a:xfrm>
            <a:off x="2095986" y="4043095"/>
            <a:ext cx="299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4670138" y="1988231"/>
            <a:ext cx="6744095" cy="426543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9" name="图形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1" y="2426740"/>
            <a:ext cx="908188" cy="908188"/>
          </a:xfrm>
          <a:prstGeom prst="rect">
            <a:avLst/>
          </a:prstGeom>
        </p:spPr>
      </p:pic>
      <p:pic>
        <p:nvPicPr>
          <p:cNvPr id="42" name="图形 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651" y="3697045"/>
            <a:ext cx="908188" cy="908188"/>
          </a:xfrm>
          <a:prstGeom prst="rect">
            <a:avLst/>
          </a:prstGeom>
        </p:spPr>
      </p:pic>
      <p:pic>
        <p:nvPicPr>
          <p:cNvPr id="43" name="图形 4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063" y="4952143"/>
            <a:ext cx="908188" cy="908188"/>
          </a:xfrm>
          <a:prstGeom prst="rect">
            <a:avLst/>
          </a:prstGeom>
        </p:spPr>
      </p:pic>
      <p:sp>
        <p:nvSpPr>
          <p:cNvPr id="44" name="文本框 43"/>
          <p:cNvSpPr txBox="1"/>
          <p:nvPr/>
        </p:nvSpPr>
        <p:spPr>
          <a:xfrm>
            <a:off x="7129803" y="1988231"/>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p:cxnSp>
        <p:nvCxnSpPr>
          <p:cNvPr id="51" name="直线箭头连接符 50"/>
          <p:cNvCxnSpPr/>
          <p:nvPr/>
        </p:nvCxnSpPr>
        <p:spPr>
          <a:xfrm>
            <a:off x="6054964" y="418586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a:off x="6054964" y="440123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线箭头连接符 52"/>
          <p:cNvCxnSpPr>
            <a:endCxn id="39" idx="1"/>
          </p:cNvCxnSpPr>
          <p:nvPr/>
        </p:nvCxnSpPr>
        <p:spPr>
          <a:xfrm flipV="1">
            <a:off x="6054964" y="288083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线箭头连接符 57"/>
          <p:cNvCxnSpPr/>
          <p:nvPr/>
        </p:nvCxnSpPr>
        <p:spPr>
          <a:xfrm flipH="1" flipV="1">
            <a:off x="6023420" y="446329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p:cNvCxnSpPr/>
          <p:nvPr/>
        </p:nvCxnSpPr>
        <p:spPr>
          <a:xfrm flipH="1">
            <a:off x="6040681" y="426288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p:cNvCxnSpPr/>
          <p:nvPr/>
        </p:nvCxnSpPr>
        <p:spPr>
          <a:xfrm flipH="1">
            <a:off x="6062697" y="296506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5114411" y="3697042"/>
            <a:ext cx="908185" cy="1159715"/>
            <a:chOff x="5114411" y="3697042"/>
            <a:chExt cx="908185" cy="1159715"/>
          </a:xfrm>
        </p:grpSpPr>
        <p:grpSp>
          <p:nvGrpSpPr>
            <p:cNvPr id="74" name="组合 73"/>
            <p:cNvGrpSpPr/>
            <p:nvPr/>
          </p:nvGrpSpPr>
          <p:grpSpPr>
            <a:xfrm>
              <a:off x="5114411" y="3697042"/>
              <a:ext cx="908185" cy="1159715"/>
              <a:chOff x="5242620" y="3802271"/>
              <a:chExt cx="908185" cy="1159715"/>
            </a:xfrm>
          </p:grpSpPr>
          <p:pic>
            <p:nvPicPr>
              <p:cNvPr id="76" name="图形 7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77" name="文本框 76"/>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78" name="表格 77"/>
              <p:cNvGraphicFramePr>
                <a:graphicFrameLocks noGrp="1"/>
              </p:cNvGraphicFramePr>
              <p:nvPr/>
            </p:nvGraphicFramePr>
            <p:xfrm>
              <a:off x="9054734" y="2260488"/>
              <a:ext cx="1489624" cy="1135380"/>
            </p:xfrm>
            <a:graphic>
              <a:graphicData uri="http://schemas.openxmlformats.org/drawingml/2006/table">
                <a:tbl>
                  <a:tblPr>
                    <a:tableStyleId>{9D7B26C5-4107-4FEC-AEDC-1716B250A1EF}</a:tableStyleId>
                  </a:tblPr>
                  <a:tblGrid>
                    <a:gridCol w="14896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78" name="表格 77"/>
              <p:cNvGraphicFramePr>
                <a:graphicFrameLocks noGrp="1"/>
              </p:cNvGraphicFramePr>
              <p:nvPr/>
            </p:nvGraphicFramePr>
            <p:xfrm>
              <a:off x="9054734" y="2260488"/>
              <a:ext cx="1489624" cy="1135380"/>
            </p:xfrm>
            <a:graphic>
              <a:graphicData uri="http://schemas.openxmlformats.org/drawingml/2006/table">
                <a:tbl>
                  <a:tblPr>
                    <a:tableStyleId>{9D7B26C5-4107-4FEC-AEDC-1716B250A1EF}</a:tableStyleId>
                  </a:tblPr>
                  <a:tblGrid>
                    <a:gridCol w="14896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79" name="表格 78"/>
              <p:cNvGraphicFramePr>
                <a:graphicFrameLocks noGrp="1"/>
              </p:cNvGraphicFramePr>
              <p:nvPr/>
            </p:nvGraphicFramePr>
            <p:xfrm>
              <a:off x="9057933" y="226048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79" name="表格 78"/>
              <p:cNvGraphicFramePr>
                <a:graphicFrameLocks noGrp="1"/>
              </p:cNvGraphicFramePr>
              <p:nvPr/>
            </p:nvGraphicFramePr>
            <p:xfrm>
              <a:off x="9057933" y="226048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0" name="表格 79"/>
              <p:cNvGraphicFramePr>
                <a:graphicFrameLocks noGrp="1"/>
              </p:cNvGraphicFramePr>
              <p:nvPr/>
            </p:nvGraphicFramePr>
            <p:xfrm>
              <a:off x="9055348" y="4899035"/>
              <a:ext cx="1482524" cy="1135380"/>
            </p:xfrm>
            <a:graphic>
              <a:graphicData uri="http://schemas.openxmlformats.org/drawingml/2006/table">
                <a:tbl>
                  <a:tblPr>
                    <a:tableStyleId>{9D7B26C5-4107-4FEC-AEDC-1716B250A1EF}</a:tableStyleId>
                  </a:tblPr>
                  <a:tblGrid>
                    <a:gridCol w="1482524">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chemeClr val="tx1"/>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0" name="表格 79"/>
              <p:cNvGraphicFramePr>
                <a:graphicFrameLocks noGrp="1"/>
              </p:cNvGraphicFramePr>
              <p:nvPr/>
            </p:nvGraphicFramePr>
            <p:xfrm>
              <a:off x="9055348" y="4899035"/>
              <a:ext cx="1482524" cy="1135380"/>
            </p:xfrm>
            <a:graphic>
              <a:graphicData uri="http://schemas.openxmlformats.org/drawingml/2006/table">
                <a:tbl>
                  <a:tblPr>
                    <a:tableStyleId>{9D7B26C5-4107-4FEC-AEDC-1716B250A1EF}</a:tableStyleId>
                  </a:tblPr>
                  <a:tblGrid>
                    <a:gridCol w="1482524"/>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1" name="表格 80"/>
              <p:cNvGraphicFramePr>
                <a:graphicFrameLocks noGrp="1"/>
              </p:cNvGraphicFramePr>
              <p:nvPr/>
            </p:nvGraphicFramePr>
            <p:xfrm>
              <a:off x="9055348" y="490095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1" name="表格 80"/>
              <p:cNvGraphicFramePr>
                <a:graphicFrameLocks noGrp="1"/>
              </p:cNvGraphicFramePr>
              <p:nvPr/>
            </p:nvGraphicFramePr>
            <p:xfrm>
              <a:off x="9055348" y="490095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8"/>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2" name="表格 81"/>
              <p:cNvGraphicFramePr>
                <a:graphicFrameLocks noGrp="1"/>
              </p:cNvGraphicFramePr>
              <p:nvPr/>
            </p:nvGraphicFramePr>
            <p:xfrm>
              <a:off x="9051836" y="3575914"/>
              <a:ext cx="1492701" cy="1135380"/>
            </p:xfrm>
            <a:graphic>
              <a:graphicData uri="http://schemas.openxmlformats.org/drawingml/2006/table">
                <a:tbl>
                  <a:tblPr>
                    <a:tableStyleId>{9D7B26C5-4107-4FEC-AEDC-1716B250A1EF}</a:tableStyleId>
                  </a:tblPr>
                  <a:tblGrid>
                    <a:gridCol w="1492701">
                      <a:extLst>
                        <a:ext uri="{9D8B030D-6E8A-4147-A177-3AD203B41FA5}">
                          <a16:colId xmlns:a16="http://schemas.microsoft.com/office/drawing/2014/main" val="20000"/>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2" name="表格 81"/>
              <p:cNvGraphicFramePr>
                <a:graphicFrameLocks noGrp="1"/>
              </p:cNvGraphicFramePr>
              <p:nvPr/>
            </p:nvGraphicFramePr>
            <p:xfrm>
              <a:off x="9051836" y="3575914"/>
              <a:ext cx="1492701" cy="1135380"/>
            </p:xfrm>
            <a:graphic>
              <a:graphicData uri="http://schemas.openxmlformats.org/drawingml/2006/table">
                <a:tbl>
                  <a:tblPr>
                    <a:tableStyleId>{9D7B26C5-4107-4FEC-AEDC-1716B250A1EF}</a:tableStyleId>
                  </a:tblPr>
                  <a:tblGrid>
                    <a:gridCol w="149270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3" name="表格 82"/>
              <p:cNvGraphicFramePr>
                <a:graphicFrameLocks noGrp="1"/>
              </p:cNvGraphicFramePr>
              <p:nvPr/>
            </p:nvGraphicFramePr>
            <p:xfrm>
              <a:off x="9051838" y="357783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3" name="表格 82"/>
              <p:cNvGraphicFramePr>
                <a:graphicFrameLocks noGrp="1"/>
              </p:cNvGraphicFramePr>
              <p:nvPr/>
            </p:nvGraphicFramePr>
            <p:xfrm>
              <a:off x="9051838" y="357783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 name="文本框 1"/>
              <p:cNvSpPr txBox="1"/>
              <p:nvPr/>
            </p:nvSpPr>
            <p:spPr>
              <a:xfrm rot="19973601">
                <a:off x="5996770" y="297742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≤5)</m:t>
                      </m:r>
                    </m:oMath>
                  </m:oMathPara>
                </a14:m>
                <a:endParaRPr lang="zh-CN" altLang="en-US" dirty="0">
                  <a:latin typeface="Cambria" panose="020405030504060302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rot="19973601">
                <a:off x="5996770" y="2977426"/>
                <a:ext cx="2167468" cy="369332"/>
              </a:xfrm>
              <a:prstGeom prst="rect">
                <a:avLst/>
              </a:prstGeom>
              <a:blipFill rotWithShape="1">
                <a:blip r:embed="rId21"/>
                <a:stretch>
                  <a:fillRect l="1590" t="-128237" r="1613" b="-1281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164971" y="3837493"/>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≤5)</m:t>
                      </m:r>
                    </m:oMath>
                  </m:oMathPara>
                </a14:m>
                <a:endParaRPr lang="zh-CN" altLang="en-US" dirty="0">
                  <a:latin typeface="Cambria" panose="020405030504060302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164971" y="3837493"/>
                <a:ext cx="2167468" cy="369332"/>
              </a:xfrm>
              <a:prstGeom prst="rect">
                <a:avLst/>
              </a:prstGeom>
              <a:blipFill rotWithShape="1">
                <a:blip r:embed="rId22"/>
                <a:stretch>
                  <a:fillRect l="-18" t="-51" r="28" b="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rot="1574931">
                <a:off x="6063069" y="4564457"/>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≤5)</m:t>
                      </m:r>
                    </m:oMath>
                  </m:oMathPara>
                </a14:m>
                <a:endParaRPr lang="zh-CN" altLang="en-US" dirty="0">
                  <a:latin typeface="Cambria"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rot="1574931">
                <a:off x="6063069" y="4564457"/>
                <a:ext cx="2167468" cy="369332"/>
              </a:xfrm>
              <a:prstGeom prst="rect">
                <a:avLst/>
              </a:prstGeom>
              <a:blipFill rotWithShape="1">
                <a:blip r:embed="rId23"/>
                <a:stretch>
                  <a:fillRect l="1373" t="-124672" r="1391" b="-124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rot="19973601">
                <a:off x="6168109" y="335623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rot="19973601">
                <a:off x="6168109" y="3356236"/>
                <a:ext cx="2167468" cy="369332"/>
              </a:xfrm>
              <a:prstGeom prst="rect">
                <a:avLst/>
              </a:prstGeom>
              <a:blipFill rotWithShape="1">
                <a:blip r:embed="rId24"/>
                <a:stretch>
                  <a:fillRect l="1595" t="-128332" r="1637" b="-128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232039" y="4216490"/>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232039" y="4216490"/>
                <a:ext cx="2167468" cy="369332"/>
              </a:xfrm>
              <a:prstGeom prst="rect">
                <a:avLst/>
              </a:prstGeom>
              <a:blipFill rotWithShape="1">
                <a:blip r:embed="rId25"/>
                <a:stretch>
                  <a:fillRect l="-7" t="-24" r="17" b="1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rot="1620000">
                <a:off x="5939671" y="495708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=3</m:t>
                      </m:r>
                    </m:oMath>
                  </m:oMathPara>
                </a14:m>
                <a:endParaRPr lang="zh-CN" altLang="en-US" dirty="0">
                  <a:latin typeface="Cambria" panose="020405030504060302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rot="1620000">
                <a:off x="5939671" y="4957086"/>
                <a:ext cx="2167468" cy="369332"/>
              </a:xfrm>
              <a:prstGeom prst="rect">
                <a:avLst/>
              </a:prstGeom>
              <a:blipFill rotWithShape="1">
                <a:blip r:embed="rId26"/>
                <a:stretch>
                  <a:fillRect l="1558" t="-127820" r="1586" b="-1277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999316" y="3323522"/>
                <a:ext cx="1129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rPr>
                        <m:t>Σ</m:t>
                      </m:r>
                      <m:r>
                        <a:rPr kumimoji="1" lang="en-US" altLang="zh-CN" b="0" i="1" smtClean="0">
                          <a:latin typeface="Cambria Math" panose="02040503050406030204" pitchFamily="18" charset="0"/>
                        </a:rPr>
                        <m:t>𝑐𝑛𝑡</m:t>
                      </m:r>
                      <m:r>
                        <a:rPr kumimoji="1" lang="en-US" altLang="zh-CN" b="0" i="1" smtClean="0">
                          <a:latin typeface="Cambria Math" panose="02040503050406030204" pitchFamily="18" charset="0"/>
                        </a:rPr>
                        <m:t>&gt;2</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4999316" y="3323522"/>
                <a:ext cx="1129668" cy="369332"/>
              </a:xfrm>
              <a:prstGeom prst="rect">
                <a:avLst/>
              </a:prstGeom>
              <a:blipFill rotWithShape="1">
                <a:blip r:embed="rId27"/>
                <a:stretch>
                  <a:fillRect l="-53" t="-154" r="53" b="89"/>
                </a:stretch>
              </a:blipFill>
            </p:spPr>
            <p:txBody>
              <a:bodyPr/>
              <a:lstStyle/>
              <a:p>
                <a:r>
                  <a:rPr lang="zh-CN" altLang="en-US">
                    <a:noFill/>
                  </a:rPr>
                  <a:t> </a:t>
                </a:r>
              </a:p>
            </p:txBody>
          </p:sp>
        </mc:Fallback>
      </mc:AlternateContent>
      <p:sp>
        <p:nvSpPr>
          <p:cNvPr id="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2"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8" name="文本框 27">
            <a:extLst>
              <a:ext uri="{FF2B5EF4-FFF2-40B4-BE49-F238E27FC236}">
                <a16:creationId xmlns:a16="http://schemas.microsoft.com/office/drawing/2014/main" id="{43A9C73E-8DDF-C017-C713-75AC66007F00}"/>
              </a:ext>
            </a:extLst>
          </p:cNvPr>
          <p:cNvSpPr txBox="1"/>
          <p:nvPr/>
        </p:nvSpPr>
        <p:spPr>
          <a:xfrm>
            <a:off x="79565" y="842400"/>
            <a:ext cx="6350082" cy="1974195"/>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400" dirty="0">
                <a:latin typeface="Cambria" panose="02040503050406030204" pitchFamily="18" charset="0"/>
                <a:ea typeface="Cambria" panose="02040503050406030204" pitchFamily="18" charset="0"/>
              </a:rPr>
              <a:t>State-of-the-art</a:t>
            </a:r>
            <a:r>
              <a:rPr lang="zh-CN" altLang="en-US" sz="2400" dirty="0">
                <a:latin typeface="Cambria" panose="02040503050406030204" pitchFamily="18" charset="0"/>
                <a:ea typeface="Cambria" panose="02040503050406030204" pitchFamily="18" charset="0"/>
              </a:rPr>
              <a:t> </a:t>
            </a:r>
            <a:r>
              <a:rPr lang="en-US" altLang="zh-CN" sz="2400" dirty="0">
                <a:latin typeface="Cambria" panose="02040503050406030204" pitchFamily="18" charset="0"/>
                <a:ea typeface="Cambria" panose="02040503050406030204" pitchFamily="18" charset="0"/>
              </a:rPr>
              <a:t>solution:</a:t>
            </a:r>
            <a:r>
              <a:rPr lang="zh-CN" altLang="en-US"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HuFu</a:t>
            </a:r>
            <a:r>
              <a:rPr lang="en-US" altLang="zh-CN" sz="2400" dirty="0">
                <a:latin typeface="Cambria" panose="02040503050406030204" pitchFamily="18" charset="0"/>
                <a:ea typeface="Cambria" panose="02040503050406030204" pitchFamily="18" charset="0"/>
              </a:rPr>
              <a:t>-Ext</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Upper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10</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Lower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0</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Dist</a:t>
            </a:r>
            <a:r>
              <a:rPr lang="en-US" altLang="zh-CN" sz="2000" dirty="0">
                <a:latin typeface="Cambria" panose="02040503050406030204" pitchFamily="18" charset="0"/>
                <a:ea typeface="Cambria" panose="02040503050406030204" pitchFamily="18" charset="0"/>
              </a:rPr>
              <a: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5</a:t>
            </a:r>
          </a:p>
        </p:txBody>
      </p:sp>
      <p:sp>
        <p:nvSpPr>
          <p:cNvPr id="25" name="TextBox 24">
            <a:extLst>
              <a:ext uri="{FF2B5EF4-FFF2-40B4-BE49-F238E27FC236}">
                <a16:creationId xmlns:a16="http://schemas.microsoft.com/office/drawing/2014/main" id="{973A83E4-739C-399D-1CEE-A18CD6BE78E5}"/>
              </a:ext>
            </a:extLst>
          </p:cNvPr>
          <p:cNvSpPr txBox="1"/>
          <p:nvPr/>
        </p:nvSpPr>
        <p:spPr>
          <a:xfrm>
            <a:off x="504000" y="6259674"/>
            <a:ext cx="9823341" cy="335092"/>
          </a:xfrm>
          <a:prstGeom prst="rect">
            <a:avLst/>
          </a:prstGeom>
          <a:noFill/>
        </p:spPr>
        <p:txBody>
          <a:bodyPr wrap="square">
            <a:spAutoFit/>
          </a:bodyPr>
          <a:lstStyle/>
          <a:p>
            <a:pPr algn="just">
              <a:lnSpc>
                <a:spcPct val="150000"/>
              </a:lnSpc>
            </a:pPr>
            <a:r>
              <a:rPr lang="en-US" altLang="zh-CN" sz="1200" dirty="0" err="1">
                <a:solidFill>
                  <a:schemeClr val="bg1">
                    <a:lumMod val="50000"/>
                  </a:schemeClr>
                </a:solidFill>
                <a:latin typeface="Cambria" panose="02040503050406030204" pitchFamily="18" charset="0"/>
                <a:ea typeface="Cambria" panose="02040503050406030204" pitchFamily="18" charset="0"/>
              </a:rPr>
              <a:t>Yongxin</a:t>
            </a:r>
            <a:r>
              <a:rPr lang="en-US" altLang="zh-CN" sz="1200" dirty="0">
                <a:solidFill>
                  <a:schemeClr val="bg1">
                    <a:lumMod val="50000"/>
                  </a:schemeClr>
                </a:solidFill>
                <a:latin typeface="Cambria" panose="02040503050406030204" pitchFamily="18" charset="0"/>
                <a:ea typeface="Cambria" panose="02040503050406030204" pitchFamily="18" charset="0"/>
              </a:rPr>
              <a:t> Tong, et al. 2022. Hu-Fu: efficient and secure spatial queries over data federation. PVLDB (2022), 1159–1172.</a:t>
            </a:r>
          </a:p>
        </p:txBody>
      </p:sp>
      <p:sp>
        <p:nvSpPr>
          <p:cNvPr id="3" name="Google Shape;70;p14">
            <a:extLst>
              <a:ext uri="{FF2B5EF4-FFF2-40B4-BE49-F238E27FC236}">
                <a16:creationId xmlns:a16="http://schemas.microsoft.com/office/drawing/2014/main" id="{282CB1B8-4122-05AD-A6E3-48F81778178D}"/>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3" name="Google Shape;70;p14">
            <a:extLst>
              <a:ext uri="{FF2B5EF4-FFF2-40B4-BE49-F238E27FC236}">
                <a16:creationId xmlns:a16="http://schemas.microsoft.com/office/drawing/2014/main" id="{6CE3D80A-77CB-1B0E-8ECA-617E6F5A0E8A}"/>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additive="base">
                                        <p:cTn id="21" dur="500" fill="hold"/>
                                        <p:tgtEl>
                                          <p:spTgt spid="53"/>
                                        </p:tgtEl>
                                        <p:attrNameLst>
                                          <p:attrName>ppt_x</p:attrName>
                                        </p:attrNameLst>
                                      </p:cBhvr>
                                      <p:tavLst>
                                        <p:tav tm="0">
                                          <p:val>
                                            <p:strVal val="#ppt_x"/>
                                          </p:val>
                                        </p:tav>
                                        <p:tav tm="100000">
                                          <p:val>
                                            <p:strVal val="#ppt_x"/>
                                          </p:val>
                                        </p:tav>
                                      </p:tavLst>
                                    </p:anim>
                                    <p:anim calcmode="lin" valueType="num">
                                      <p:cBhvr additive="base">
                                        <p:cTn id="22" dur="500" fill="hold"/>
                                        <p:tgtEl>
                                          <p:spTgt spid="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ppt_x"/>
                                          </p:val>
                                        </p:tav>
                                        <p:tav tm="100000">
                                          <p:val>
                                            <p:strVal val="#ppt_x"/>
                                          </p:val>
                                        </p:tav>
                                      </p:tavLst>
                                    </p:anim>
                                    <p:anim calcmode="lin" valueType="num">
                                      <p:cBhvr additive="base">
                                        <p:cTn id="34" dur="500" fill="hold"/>
                                        <p:tgtEl>
                                          <p:spTgt spid="5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8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8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ppt_x"/>
                                          </p:val>
                                        </p:tav>
                                        <p:tav tm="100000">
                                          <p:val>
                                            <p:strVal val="#ppt_x"/>
                                          </p:val>
                                        </p:tav>
                                      </p:tavLst>
                                    </p:anim>
                                    <p:anim calcmode="lin" valueType="num">
                                      <p:cBhvr additive="base">
                                        <p:cTn id="58" dur="500" fill="hold"/>
                                        <p:tgtEl>
                                          <p:spTgt spid="5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fill="hold"/>
                                        <p:tgtEl>
                                          <p:spTgt spid="59"/>
                                        </p:tgtEl>
                                        <p:attrNameLst>
                                          <p:attrName>ppt_x</p:attrName>
                                        </p:attrNameLst>
                                      </p:cBhvr>
                                      <p:tavLst>
                                        <p:tav tm="0">
                                          <p:val>
                                            <p:strVal val="#ppt_x"/>
                                          </p:val>
                                        </p:tav>
                                        <p:tav tm="100000">
                                          <p:val>
                                            <p:strVal val="#ppt_x"/>
                                          </p:val>
                                        </p:tav>
                                      </p:tavLst>
                                    </p:anim>
                                    <p:anim calcmode="lin" valueType="num">
                                      <p:cBhvr additive="base">
                                        <p:cTn id="70" dur="500" fill="hold"/>
                                        <p:tgtEl>
                                          <p:spTgt spid="5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ppt_x"/>
                                          </p:val>
                                        </p:tav>
                                        <p:tav tm="100000">
                                          <p:val>
                                            <p:strVal val="#ppt_x"/>
                                          </p:val>
                                        </p:tav>
                                      </p:tavLst>
                                    </p:anim>
                                    <p:anim calcmode="lin" valueType="num">
                                      <p:cBhvr additive="base">
                                        <p:cTn id="7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4" grpId="0"/>
      <p:bldP spid="5" grpId="0"/>
      <p:bldP spid="6" grpId="0"/>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sz="3200" b="1" dirty="0">
                <a:solidFill>
                  <a:schemeClr val="lt1"/>
                </a:solidFill>
                <a:latin typeface="Cambria Math" panose="02040503050406030204"/>
                <a:ea typeface="Cambria Math" panose="02040503050406030204"/>
                <a:cs typeface="Cambria Math" panose="02040503050406030204"/>
                <a:sym typeface="Cambria Math" panose="02040503050406030204"/>
              </a:rPr>
              <a:t>Prior Work</a:t>
            </a:r>
            <a:endParaRPr sz="3200" b="1" dirty="0">
              <a:solidFill>
                <a:schemeClr val="lt1"/>
              </a:solidFill>
              <a:latin typeface="Cambria Math" panose="02040503050406030204"/>
              <a:ea typeface="Cambria Math" panose="02040503050406030204"/>
              <a:cs typeface="Cambria Math" panose="02040503050406030204"/>
              <a:sym typeface="Cambria Math" panose="02040503050406030204"/>
            </a:endParaRP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3" name="文本框 2"/>
          <p:cNvSpPr txBox="1"/>
          <p:nvPr/>
        </p:nvSpPr>
        <p:spPr>
          <a:xfrm>
            <a:off x="79200" y="842480"/>
            <a:ext cx="6350082" cy="1974195"/>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400" dirty="0">
                <a:latin typeface="Cambria" panose="02040503050406030204" pitchFamily="18" charset="0"/>
                <a:ea typeface="Cambria" panose="02040503050406030204" pitchFamily="18" charset="0"/>
              </a:rPr>
              <a:t>State-of-the-art</a:t>
            </a:r>
            <a:r>
              <a:rPr lang="zh-CN" altLang="en-US" sz="2400" dirty="0">
                <a:latin typeface="Cambria" panose="02040503050406030204" pitchFamily="18" charset="0"/>
                <a:ea typeface="Cambria" panose="02040503050406030204" pitchFamily="18" charset="0"/>
              </a:rPr>
              <a:t> </a:t>
            </a:r>
            <a:r>
              <a:rPr lang="en-US" altLang="zh-CN" sz="2400" dirty="0">
                <a:latin typeface="Cambria" panose="02040503050406030204" pitchFamily="18" charset="0"/>
                <a:ea typeface="Cambria" panose="02040503050406030204" pitchFamily="18" charset="0"/>
              </a:rPr>
              <a:t>solution:</a:t>
            </a:r>
            <a:r>
              <a:rPr lang="zh-CN" altLang="en-US"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HuFu</a:t>
            </a:r>
            <a:r>
              <a:rPr lang="en-US" altLang="zh-CN" sz="2400" dirty="0">
                <a:latin typeface="Cambria" panose="02040503050406030204" pitchFamily="18" charset="0"/>
                <a:ea typeface="Cambria" panose="02040503050406030204" pitchFamily="18" charset="0"/>
              </a:rPr>
              <a:t>-Ext</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Upper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5</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Lower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0</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Dist</a:t>
            </a:r>
            <a:r>
              <a:rPr lang="en-US" altLang="zh-CN" sz="2000" dirty="0">
                <a:latin typeface="Cambria" panose="02040503050406030204" pitchFamily="18" charset="0"/>
                <a:ea typeface="Cambria" panose="02040503050406030204" pitchFamily="18" charset="0"/>
              </a:rPr>
              <a: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3</a:t>
            </a:r>
          </a:p>
        </p:txBody>
      </p:sp>
      <p:sp>
        <p:nvSpPr>
          <p:cNvPr id="17"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4" name="组合 23"/>
          <p:cNvGrpSpPr/>
          <p:nvPr/>
        </p:nvGrpSpPr>
        <p:grpSpPr>
          <a:xfrm>
            <a:off x="1093094" y="3548634"/>
            <a:ext cx="959429" cy="1234686"/>
            <a:chOff x="612000" y="3429000"/>
            <a:chExt cx="1004692" cy="1292935"/>
          </a:xfrm>
        </p:grpSpPr>
        <p:pic>
          <p:nvPicPr>
            <p:cNvPr id="27" name="图形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29" name="文本框 2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31" name="文本框 30"/>
              <p:cNvSpPr txBox="1"/>
              <p:nvPr/>
            </p:nvSpPr>
            <p:spPr>
              <a:xfrm>
                <a:off x="2072121" y="3635477"/>
                <a:ext cx="3123482" cy="378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2072121" y="3635477"/>
                <a:ext cx="3123482" cy="378857"/>
              </a:xfrm>
              <a:prstGeom prst="rect">
                <a:avLst/>
              </a:prstGeom>
              <a:blipFill>
                <a:blip r:embed="rId5"/>
                <a:stretch>
                  <a:fillRect l="-407" b="-16129"/>
                </a:stretch>
              </a:blipFill>
            </p:spPr>
            <p:txBody>
              <a:bodyPr/>
              <a:lstStyle/>
              <a:p>
                <a:r>
                  <a:rPr lang="zh-CN" altLang="en-US">
                    <a:noFill/>
                  </a:rPr>
                  <a:t> </a:t>
                </a:r>
              </a:p>
            </p:txBody>
          </p:sp>
        </mc:Fallback>
      </mc:AlternateContent>
      <p:cxnSp>
        <p:nvCxnSpPr>
          <p:cNvPr id="32" name="直线箭头连接符 31"/>
          <p:cNvCxnSpPr/>
          <p:nvPr/>
        </p:nvCxnSpPr>
        <p:spPr>
          <a:xfrm>
            <a:off x="2095986" y="4043095"/>
            <a:ext cx="299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4670138" y="1988231"/>
            <a:ext cx="6744095" cy="426543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9" name="图形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1" y="2426740"/>
            <a:ext cx="908188" cy="908188"/>
          </a:xfrm>
          <a:prstGeom prst="rect">
            <a:avLst/>
          </a:prstGeom>
        </p:spPr>
      </p:pic>
      <p:pic>
        <p:nvPicPr>
          <p:cNvPr id="42" name="图形 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651" y="3697045"/>
            <a:ext cx="908188" cy="908188"/>
          </a:xfrm>
          <a:prstGeom prst="rect">
            <a:avLst/>
          </a:prstGeom>
        </p:spPr>
      </p:pic>
      <p:pic>
        <p:nvPicPr>
          <p:cNvPr id="43" name="图形 4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063" y="4952143"/>
            <a:ext cx="908188" cy="908188"/>
          </a:xfrm>
          <a:prstGeom prst="rect">
            <a:avLst/>
          </a:prstGeom>
        </p:spPr>
      </p:pic>
      <p:sp>
        <p:nvSpPr>
          <p:cNvPr id="44" name="文本框 43"/>
          <p:cNvSpPr txBox="1"/>
          <p:nvPr/>
        </p:nvSpPr>
        <p:spPr>
          <a:xfrm>
            <a:off x="7129803" y="1988231"/>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p:cxnSp>
        <p:nvCxnSpPr>
          <p:cNvPr id="51" name="直线箭头连接符 50"/>
          <p:cNvCxnSpPr/>
          <p:nvPr/>
        </p:nvCxnSpPr>
        <p:spPr>
          <a:xfrm>
            <a:off x="6054964" y="418586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a:off x="6054964" y="440123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线箭头连接符 52"/>
          <p:cNvCxnSpPr>
            <a:endCxn id="39" idx="1"/>
          </p:cNvCxnSpPr>
          <p:nvPr/>
        </p:nvCxnSpPr>
        <p:spPr>
          <a:xfrm flipV="1">
            <a:off x="6054964" y="288083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线箭头连接符 57"/>
          <p:cNvCxnSpPr/>
          <p:nvPr/>
        </p:nvCxnSpPr>
        <p:spPr>
          <a:xfrm flipH="1" flipV="1">
            <a:off x="6023420" y="446329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p:cNvCxnSpPr/>
          <p:nvPr/>
        </p:nvCxnSpPr>
        <p:spPr>
          <a:xfrm flipH="1">
            <a:off x="6040681" y="426288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p:cNvCxnSpPr/>
          <p:nvPr/>
        </p:nvCxnSpPr>
        <p:spPr>
          <a:xfrm flipH="1">
            <a:off x="6062697" y="296506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5114411" y="3697042"/>
            <a:ext cx="908185" cy="1159715"/>
            <a:chOff x="5114411" y="3697042"/>
            <a:chExt cx="908185" cy="1159715"/>
          </a:xfrm>
        </p:grpSpPr>
        <p:grpSp>
          <p:nvGrpSpPr>
            <p:cNvPr id="74" name="组合 73"/>
            <p:cNvGrpSpPr/>
            <p:nvPr/>
          </p:nvGrpSpPr>
          <p:grpSpPr>
            <a:xfrm>
              <a:off x="5114411" y="3697042"/>
              <a:ext cx="908185" cy="1159715"/>
              <a:chOff x="5242620" y="3802271"/>
              <a:chExt cx="908185" cy="1159715"/>
            </a:xfrm>
          </p:grpSpPr>
          <p:pic>
            <p:nvPicPr>
              <p:cNvPr id="76" name="图形 7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77" name="文本框 76"/>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 name="文本框 1"/>
              <p:cNvSpPr txBox="1"/>
              <p:nvPr/>
            </p:nvSpPr>
            <p:spPr>
              <a:xfrm rot="19973601">
                <a:off x="5996770" y="297742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≤3)</m:t>
                      </m:r>
                    </m:oMath>
                  </m:oMathPara>
                </a14:m>
                <a:endParaRPr lang="zh-CN" altLang="en-US" dirty="0">
                  <a:latin typeface="Cambria" panose="020405030504060302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rot="19973601">
                <a:off x="5996770" y="2977426"/>
                <a:ext cx="2167468" cy="369332"/>
              </a:xfrm>
              <a:prstGeom prst="rect">
                <a:avLst/>
              </a:prstGeom>
              <a:blipFill rotWithShape="1">
                <a:blip r:embed="rId18"/>
                <a:stretch>
                  <a:fillRect l="1590" t="-128237" r="1613" b="-1281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164971" y="3837493"/>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≤3)</m:t>
                      </m:r>
                    </m:oMath>
                  </m:oMathPara>
                </a14:m>
                <a:endParaRPr lang="zh-CN" altLang="en-US" dirty="0">
                  <a:latin typeface="Cambria" panose="020405030504060302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164971" y="3837493"/>
                <a:ext cx="2167468" cy="369332"/>
              </a:xfrm>
              <a:prstGeom prst="rect">
                <a:avLst/>
              </a:prstGeom>
              <a:blipFill rotWithShape="1">
                <a:blip r:embed="rId19"/>
                <a:stretch>
                  <a:fillRect l="-18" t="-51" r="28" b="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rot="1574931">
                <a:off x="6063069" y="4564457"/>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≤3)</m:t>
                      </m:r>
                    </m:oMath>
                  </m:oMathPara>
                </a14:m>
                <a:endParaRPr lang="zh-CN" altLang="en-US" dirty="0">
                  <a:latin typeface="Cambria"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rot="1574931">
                <a:off x="6063069" y="4564457"/>
                <a:ext cx="2167468" cy="369332"/>
              </a:xfrm>
              <a:prstGeom prst="rect">
                <a:avLst/>
              </a:prstGeom>
              <a:blipFill rotWithShape="1">
                <a:blip r:embed="rId20"/>
                <a:stretch>
                  <a:fillRect l="1373" t="-124672" r="1391" b="-124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rot="19973601">
                <a:off x="6168109" y="335623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=1</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rot="19973601">
                <a:off x="6168109" y="3356236"/>
                <a:ext cx="2167468" cy="369332"/>
              </a:xfrm>
              <a:prstGeom prst="rect">
                <a:avLst/>
              </a:prstGeom>
              <a:blipFill rotWithShape="1">
                <a:blip r:embed="rId21"/>
                <a:stretch>
                  <a:fillRect l="1595" t="-128332" r="1637" b="-128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232039" y="4216490"/>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=0</m:t>
                      </m:r>
                    </m:oMath>
                  </m:oMathPara>
                </a14:m>
                <a:endParaRPr lang="zh-CN" altLang="en-US" dirty="0">
                  <a:latin typeface="Cambria"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232039" y="4216490"/>
                <a:ext cx="2167468" cy="369332"/>
              </a:xfrm>
              <a:prstGeom prst="rect">
                <a:avLst/>
              </a:prstGeom>
              <a:blipFill rotWithShape="1">
                <a:blip r:embed="rId22"/>
                <a:stretch>
                  <a:fillRect l="-7" t="-24" r="17" b="1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rot="1620000">
                <a:off x="5939671" y="495708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rot="1620000">
                <a:off x="5939671" y="4957086"/>
                <a:ext cx="2167468" cy="369332"/>
              </a:xfrm>
              <a:prstGeom prst="rect">
                <a:avLst/>
              </a:prstGeom>
              <a:blipFill rotWithShape="1">
                <a:blip r:embed="rId23"/>
                <a:stretch>
                  <a:fillRect l="1558" t="-127820" r="1586" b="-1277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999316" y="3323522"/>
                <a:ext cx="1129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rPr>
                        <m:t>Σ</m:t>
                      </m:r>
                      <m:r>
                        <a:rPr kumimoji="1" lang="en-US" altLang="zh-CN" b="0" i="1" smtClean="0">
                          <a:latin typeface="Cambria Math" panose="02040503050406030204" pitchFamily="18" charset="0"/>
                        </a:rPr>
                        <m:t>𝑐𝑛𝑡</m:t>
                      </m:r>
                      <m:r>
                        <a:rPr kumimoji="1" lang="en-US" altLang="zh-CN" b="0" i="1" smtClean="0">
                          <a:latin typeface="Cambria Math" panose="02040503050406030204" pitchFamily="18" charset="0"/>
                        </a:rPr>
                        <m:t>&gt;2</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4999316" y="3323522"/>
                <a:ext cx="1129668" cy="369332"/>
              </a:xfrm>
              <a:prstGeom prst="rect">
                <a:avLst/>
              </a:prstGeom>
              <a:blipFill rotWithShape="1">
                <a:blip r:embed="rId24"/>
                <a:stretch>
                  <a:fillRect l="-53" t="-154" r="53" b="89"/>
                </a:stretch>
              </a:blipFill>
            </p:spPr>
            <p:txBody>
              <a:bodyPr/>
              <a:lstStyle/>
              <a:p>
                <a:r>
                  <a:rPr lang="zh-CN" altLang="en-US">
                    <a:noFill/>
                  </a:rPr>
                  <a:t> </a:t>
                </a:r>
              </a:p>
            </p:txBody>
          </p:sp>
        </mc:Fallback>
      </mc:AlternateContent>
      <p:sp>
        <p:nvSpPr>
          <p:cNvPr id="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6" name="Google Shape;72;p14"/>
          <p:cNvSpPr txBox="1"/>
          <p:nvPr/>
        </p:nvSpPr>
        <p:spPr>
          <a:xfrm>
            <a:off x="9181366" y="6623514"/>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lang="en-US" altLang="zh-CN"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8"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2"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5" name="TextBox 24">
            <a:extLst>
              <a:ext uri="{FF2B5EF4-FFF2-40B4-BE49-F238E27FC236}">
                <a16:creationId xmlns:a16="http://schemas.microsoft.com/office/drawing/2014/main" id="{9F7D98CE-2D43-3581-FF2E-BC3FC09CC647}"/>
              </a:ext>
            </a:extLst>
          </p:cNvPr>
          <p:cNvSpPr txBox="1"/>
          <p:nvPr/>
        </p:nvSpPr>
        <p:spPr>
          <a:xfrm>
            <a:off x="504000" y="6259674"/>
            <a:ext cx="9823341" cy="335092"/>
          </a:xfrm>
          <a:prstGeom prst="rect">
            <a:avLst/>
          </a:prstGeom>
          <a:noFill/>
        </p:spPr>
        <p:txBody>
          <a:bodyPr wrap="square">
            <a:spAutoFit/>
          </a:bodyPr>
          <a:lstStyle/>
          <a:p>
            <a:pPr algn="just">
              <a:lnSpc>
                <a:spcPct val="150000"/>
              </a:lnSpc>
            </a:pPr>
            <a:r>
              <a:rPr lang="en-US" altLang="zh-CN" sz="1200" dirty="0" err="1">
                <a:solidFill>
                  <a:schemeClr val="bg1">
                    <a:lumMod val="50000"/>
                  </a:schemeClr>
                </a:solidFill>
                <a:latin typeface="Cambria" panose="02040503050406030204" pitchFamily="18" charset="0"/>
                <a:ea typeface="Cambria" panose="02040503050406030204" pitchFamily="18" charset="0"/>
              </a:rPr>
              <a:t>Yongxin</a:t>
            </a:r>
            <a:r>
              <a:rPr lang="en-US" altLang="zh-CN" sz="1200" dirty="0">
                <a:solidFill>
                  <a:schemeClr val="bg1">
                    <a:lumMod val="50000"/>
                  </a:schemeClr>
                </a:solidFill>
                <a:latin typeface="Cambria" panose="02040503050406030204" pitchFamily="18" charset="0"/>
                <a:ea typeface="Cambria" panose="02040503050406030204" pitchFamily="18" charset="0"/>
              </a:rPr>
              <a:t> Tong, et al. 2022. Hu-Fu: efficient and secure spatial queries over data federation. PVLDB (2022), 1159–1172.</a:t>
            </a:r>
          </a:p>
        </p:txBody>
      </p:sp>
      <p:sp>
        <p:nvSpPr>
          <p:cNvPr id="23" name="Google Shape;70;p14">
            <a:extLst>
              <a:ext uri="{FF2B5EF4-FFF2-40B4-BE49-F238E27FC236}">
                <a16:creationId xmlns:a16="http://schemas.microsoft.com/office/drawing/2014/main" id="{8C04BB8C-36DD-3CA8-5CB6-1AE7A479168B}"/>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26" name="Google Shape;70;p14">
            <a:extLst>
              <a:ext uri="{FF2B5EF4-FFF2-40B4-BE49-F238E27FC236}">
                <a16:creationId xmlns:a16="http://schemas.microsoft.com/office/drawing/2014/main" id="{B62CF290-18E1-BF97-7863-A6DEECA2C2B7}"/>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0" y="1876"/>
            <a:ext cx="12191921" cy="708096"/>
          </a:xfrm>
          <a:prstGeom prst="rect">
            <a:avLst/>
          </a:prstGeom>
          <a:solidFill>
            <a:srgbClr val="1F2493"/>
          </a:solidFill>
          <a:ln>
            <a:noFill/>
          </a:ln>
        </p:spPr>
        <p:txBody>
          <a:bodyPr spcFirstLastPara="1" wrap="square" lIns="35718" tIns="35718" rIns="35718" bIns="35718" anchor="ctr" anchorCtr="0">
            <a:noAutofit/>
          </a:bodyPr>
          <a:lstStyle/>
          <a:p>
            <a:pPr algn="ctr">
              <a:buClr>
                <a:srgbClr val="FFFFFF"/>
              </a:buClr>
              <a:buSzPts val="2200"/>
            </a:pPr>
            <a:endParaRPr sz="1545">
              <a:solidFill>
                <a:schemeClr val="dk1"/>
              </a:solidFill>
              <a:latin typeface="Arial" panose="020B0604020202090204"/>
              <a:ea typeface="Arial" panose="020B0604020202090204"/>
              <a:cs typeface="Arial" panose="020B0604020202090204"/>
              <a:sym typeface="Arial" panose="020B0604020202090204"/>
            </a:endParaRPr>
          </a:p>
        </p:txBody>
      </p:sp>
      <p:sp>
        <p:nvSpPr>
          <p:cNvPr id="64" name="Google Shape;64;p14"/>
          <p:cNvSpPr txBox="1"/>
          <p:nvPr/>
        </p:nvSpPr>
        <p:spPr>
          <a:xfrm>
            <a:off x="504000" y="72000"/>
            <a:ext cx="9461313" cy="564576"/>
          </a:xfrm>
          <a:prstGeom prst="rect">
            <a:avLst/>
          </a:prstGeom>
          <a:noFill/>
          <a:ln>
            <a:noFill/>
          </a:ln>
        </p:spPr>
        <p:txBody>
          <a:bodyPr spcFirstLastPara="1" wrap="square" lIns="35718" tIns="35718" rIns="35718" bIns="35718" anchor="ctr" anchorCtr="0">
            <a:spAutoFit/>
          </a:bodyPr>
          <a:lstStyle/>
          <a:p>
            <a:pPr>
              <a:buClr>
                <a:schemeClr val="lt1"/>
              </a:buClr>
              <a:buSzPts val="4000"/>
            </a:pPr>
            <a:r>
              <a:rPr lang="en-US" altLang="zh-CN" sz="3200" b="1" dirty="0">
                <a:solidFill>
                  <a:schemeClr val="lt1"/>
                </a:solidFill>
                <a:latin typeface="Cambria Math" panose="02040503050406030204"/>
                <a:ea typeface="Cambria Math" panose="02040503050406030204"/>
                <a:cs typeface="Cambria Math" panose="02040503050406030204"/>
                <a:sym typeface="Cambria Math" panose="02040503050406030204"/>
              </a:rPr>
              <a:t>Prior Work</a:t>
            </a:r>
          </a:p>
        </p:txBody>
      </p:sp>
      <p:sp>
        <p:nvSpPr>
          <p:cNvPr id="6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8"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69"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70" name="Google Shape;70;p14"/>
          <p:cNvSpPr txBox="1"/>
          <p:nvPr/>
        </p:nvSpPr>
        <p:spPr>
          <a:xfrm>
            <a:off x="968626" y="6630645"/>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71"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49" name="文本框 48"/>
          <p:cNvSpPr txBox="1"/>
          <p:nvPr/>
        </p:nvSpPr>
        <p:spPr>
          <a:xfrm>
            <a:off x="9372600" y="7813964"/>
            <a:ext cx="184731" cy="369332"/>
          </a:xfrm>
          <a:prstGeom prst="rect">
            <a:avLst/>
          </a:prstGeom>
          <a:noFill/>
        </p:spPr>
        <p:txBody>
          <a:bodyPr wrap="none" rtlCol="0">
            <a:spAutoFit/>
          </a:bodyPr>
          <a:lstStyle/>
          <a:p>
            <a:endParaRPr kumimoji="1" lang="zh-CN" altLang="en-US" dirty="0"/>
          </a:p>
        </p:txBody>
      </p:sp>
      <p:grpSp>
        <p:nvGrpSpPr>
          <p:cNvPr id="24" name="组合 23"/>
          <p:cNvGrpSpPr/>
          <p:nvPr/>
        </p:nvGrpSpPr>
        <p:grpSpPr>
          <a:xfrm>
            <a:off x="1093094" y="3548634"/>
            <a:ext cx="959429" cy="1234686"/>
            <a:chOff x="612000" y="3429000"/>
            <a:chExt cx="1004692" cy="1292935"/>
          </a:xfrm>
        </p:grpSpPr>
        <p:pic>
          <p:nvPicPr>
            <p:cNvPr id="27" name="图形 2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2000" y="3429000"/>
              <a:ext cx="1004692" cy="1004692"/>
            </a:xfrm>
            <a:prstGeom prst="rect">
              <a:avLst/>
            </a:prstGeom>
          </p:spPr>
        </p:pic>
        <p:sp>
          <p:nvSpPr>
            <p:cNvPr id="29" name="文本框 28"/>
            <p:cNvSpPr txBox="1"/>
            <p:nvPr/>
          </p:nvSpPr>
          <p:spPr>
            <a:xfrm>
              <a:off x="767937" y="4321825"/>
              <a:ext cx="692818" cy="400110"/>
            </a:xfrm>
            <a:prstGeom prst="rect">
              <a:avLst/>
            </a:prstGeom>
            <a:noFill/>
          </p:spPr>
          <p:txBody>
            <a:bodyPr wrap="none" rtlCol="0">
              <a:spAutoFit/>
            </a:bodyPr>
            <a:lstStyle/>
            <a:p>
              <a:r>
                <a:rPr lang="en-US" altLang="zh-CN" dirty="0">
                  <a:latin typeface="Cambria" panose="02040503050406030204" pitchFamily="18" charset="0"/>
                </a:rPr>
                <a:t>User</a:t>
              </a:r>
              <a:endParaRPr lang="zh-CN" altLang="en-US" dirty="0">
                <a:latin typeface="Cambria" panose="02040503050406030204" pitchFamily="18" charset="0"/>
              </a:endParaRPr>
            </a:p>
          </p:txBody>
        </p:sp>
      </p:grpSp>
      <mc:AlternateContent xmlns:mc="http://schemas.openxmlformats.org/markup-compatibility/2006" xmlns:a14="http://schemas.microsoft.com/office/drawing/2010/main">
        <mc:Choice Requires="a14">
          <p:sp>
            <p:nvSpPr>
              <p:cNvPr id="31" name="文本框 30"/>
              <p:cNvSpPr txBox="1"/>
              <p:nvPr/>
            </p:nvSpPr>
            <p:spPr>
              <a:xfrm>
                <a:off x="2072121" y="3635477"/>
                <a:ext cx="2926371" cy="3713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𝑄</m:t>
                      </m:r>
                      <m:r>
                        <a:rPr lang="en-US" altLang="zh-CN" b="0" i="1" smtClean="0">
                          <a:latin typeface="Cambria Math" panose="02040503050406030204" pitchFamily="18" charset="0"/>
                        </a:rPr>
                        <m:t>= &lt;2,</m:t>
                      </m:r>
                      <m:r>
                        <m:rPr>
                          <m:sty m:val="p"/>
                        </m:rPr>
                        <a:rPr lang="en-US" altLang="zh-CN">
                          <a:latin typeface="Cambria Math" panose="02040503050406030204" pitchFamily="18" charset="0"/>
                        </a:rPr>
                        <m:t>AACGTACG</m:t>
                      </m:r>
                      <m:r>
                        <m:rPr>
                          <m:sty m:val="p"/>
                        </m:rPr>
                        <a:rPr lang="en-US" altLang="zh-CN" i="1">
                          <a:latin typeface="Cambria Math" panose="02040503050406030204" pitchFamily="18" charset="0"/>
                        </a:rPr>
                        <m:t>TA</m:t>
                      </m:r>
                      <m:r>
                        <a:rPr lang="en-US" altLang="zh-CN" b="0" i="1" smtClean="0">
                          <a:latin typeface="Cambria Math" panose="02040503050406030204" pitchFamily="18" charset="0"/>
                        </a:rPr>
                        <m:t>&gt;</m:t>
                      </m:r>
                    </m:oMath>
                  </m:oMathPara>
                </a14:m>
                <a:endParaRPr lang="zh-CN" altLang="en-US" dirty="0">
                  <a:latin typeface="Cambria" panose="02040503050406030204" pitchFamily="18" charset="0"/>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2072121" y="3635477"/>
                <a:ext cx="2926371" cy="371315"/>
              </a:xfrm>
              <a:prstGeom prst="rect">
                <a:avLst/>
              </a:prstGeom>
              <a:blipFill>
                <a:blip r:embed="rId5"/>
                <a:stretch>
                  <a:fillRect l="-433" b="-20000"/>
                </a:stretch>
              </a:blipFill>
            </p:spPr>
            <p:txBody>
              <a:bodyPr/>
              <a:lstStyle/>
              <a:p>
                <a:r>
                  <a:rPr lang="zh-CN" altLang="en-US">
                    <a:noFill/>
                  </a:rPr>
                  <a:t> </a:t>
                </a:r>
              </a:p>
            </p:txBody>
          </p:sp>
        </mc:Fallback>
      </mc:AlternateContent>
      <p:cxnSp>
        <p:nvCxnSpPr>
          <p:cNvPr id="32" name="直线箭头连接符 31"/>
          <p:cNvCxnSpPr/>
          <p:nvPr/>
        </p:nvCxnSpPr>
        <p:spPr>
          <a:xfrm>
            <a:off x="2095986" y="4043095"/>
            <a:ext cx="299859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4670138" y="1988231"/>
            <a:ext cx="6744095" cy="426543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9" name="图形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2651" y="2426740"/>
            <a:ext cx="908188" cy="908188"/>
          </a:xfrm>
          <a:prstGeom prst="rect">
            <a:avLst/>
          </a:prstGeom>
        </p:spPr>
      </p:pic>
      <p:pic>
        <p:nvPicPr>
          <p:cNvPr id="42" name="图形 4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2651" y="3697045"/>
            <a:ext cx="908188" cy="908188"/>
          </a:xfrm>
          <a:prstGeom prst="rect">
            <a:avLst/>
          </a:prstGeom>
        </p:spPr>
      </p:pic>
      <p:pic>
        <p:nvPicPr>
          <p:cNvPr id="43" name="图形 4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91063" y="4952143"/>
            <a:ext cx="908188" cy="908188"/>
          </a:xfrm>
          <a:prstGeom prst="rect">
            <a:avLst/>
          </a:prstGeom>
        </p:spPr>
      </p:pic>
      <p:sp>
        <p:nvSpPr>
          <p:cNvPr id="44" name="文本框 43"/>
          <p:cNvSpPr txBox="1"/>
          <p:nvPr/>
        </p:nvSpPr>
        <p:spPr>
          <a:xfrm>
            <a:off x="7129803" y="1988231"/>
            <a:ext cx="1806713" cy="369332"/>
          </a:xfrm>
          <a:prstGeom prst="rect">
            <a:avLst/>
          </a:prstGeom>
          <a:noFill/>
        </p:spPr>
        <p:txBody>
          <a:bodyPr wrap="none" rtlCol="0">
            <a:spAutoFit/>
          </a:bodyPr>
          <a:lstStyle/>
          <a:p>
            <a:r>
              <a:rPr lang="en-US" altLang="zh-CN" dirty="0">
                <a:latin typeface="Cambria" panose="02040503050406030204" pitchFamily="18" charset="0"/>
              </a:rPr>
              <a:t> Data</a:t>
            </a:r>
            <a:r>
              <a:rPr lang="zh-CN" altLang="en-US" dirty="0">
                <a:latin typeface="Cambria" panose="02040503050406030204" pitchFamily="18" charset="0"/>
              </a:rPr>
              <a:t> </a:t>
            </a:r>
            <a:r>
              <a:rPr lang="en-US" altLang="zh-CN" dirty="0">
                <a:latin typeface="Cambria" panose="02040503050406030204" pitchFamily="18" charset="0"/>
              </a:rPr>
              <a:t>Federation</a:t>
            </a:r>
            <a:endParaRPr lang="zh-CN" altLang="en-US" dirty="0">
              <a:latin typeface="Cambria" panose="02040503050406030204" pitchFamily="18" charset="0"/>
            </a:endParaRPr>
          </a:p>
        </p:txBody>
      </p:sp>
      <p:cxnSp>
        <p:nvCxnSpPr>
          <p:cNvPr id="51" name="直线箭头连接符 50"/>
          <p:cNvCxnSpPr/>
          <p:nvPr/>
        </p:nvCxnSpPr>
        <p:spPr>
          <a:xfrm>
            <a:off x="6054964" y="4185869"/>
            <a:ext cx="21033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p:cNvCxnSpPr/>
          <p:nvPr/>
        </p:nvCxnSpPr>
        <p:spPr>
          <a:xfrm>
            <a:off x="6054964" y="4401236"/>
            <a:ext cx="2103343" cy="104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线箭头连接符 52"/>
          <p:cNvCxnSpPr>
            <a:endCxn id="39" idx="1"/>
          </p:cNvCxnSpPr>
          <p:nvPr/>
        </p:nvCxnSpPr>
        <p:spPr>
          <a:xfrm flipV="1">
            <a:off x="6054964" y="2880834"/>
            <a:ext cx="2037687" cy="103361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线箭头连接符 57"/>
          <p:cNvCxnSpPr/>
          <p:nvPr/>
        </p:nvCxnSpPr>
        <p:spPr>
          <a:xfrm flipH="1" flipV="1">
            <a:off x="6023420" y="4463299"/>
            <a:ext cx="2040422" cy="10130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线箭头连接符 58"/>
          <p:cNvCxnSpPr/>
          <p:nvPr/>
        </p:nvCxnSpPr>
        <p:spPr>
          <a:xfrm flipH="1">
            <a:off x="6040681" y="4262880"/>
            <a:ext cx="206625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p:cNvCxnSpPr/>
          <p:nvPr/>
        </p:nvCxnSpPr>
        <p:spPr>
          <a:xfrm flipH="1">
            <a:off x="6062697" y="2965062"/>
            <a:ext cx="2017768" cy="102639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3" name="组合 72"/>
          <p:cNvGrpSpPr/>
          <p:nvPr/>
        </p:nvGrpSpPr>
        <p:grpSpPr>
          <a:xfrm>
            <a:off x="5114411" y="3697042"/>
            <a:ext cx="908185" cy="1159715"/>
            <a:chOff x="5114411" y="3697042"/>
            <a:chExt cx="908185" cy="1159715"/>
          </a:xfrm>
        </p:grpSpPr>
        <p:grpSp>
          <p:nvGrpSpPr>
            <p:cNvPr id="74" name="组合 73"/>
            <p:cNvGrpSpPr/>
            <p:nvPr/>
          </p:nvGrpSpPr>
          <p:grpSpPr>
            <a:xfrm>
              <a:off x="5114411" y="3697042"/>
              <a:ext cx="908185" cy="1159715"/>
              <a:chOff x="5242620" y="3802271"/>
              <a:chExt cx="908185" cy="1159715"/>
            </a:xfrm>
          </p:grpSpPr>
          <p:pic>
            <p:nvPicPr>
              <p:cNvPr id="76" name="图形 7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42620" y="3802271"/>
                <a:ext cx="908185" cy="908185"/>
              </a:xfrm>
              <a:prstGeom prst="rect">
                <a:avLst/>
              </a:prstGeom>
            </p:spPr>
          </p:pic>
          <p:sp>
            <p:nvSpPr>
              <p:cNvPr id="77" name="文本框 76"/>
              <p:cNvSpPr txBox="1"/>
              <p:nvPr/>
            </p:nvSpPr>
            <p:spPr>
              <a:xfrm>
                <a:off x="5263420" y="4592654"/>
                <a:ext cx="866584" cy="369332"/>
              </a:xfrm>
              <a:prstGeom prst="rect">
                <a:avLst/>
              </a:prstGeom>
              <a:noFill/>
            </p:spPr>
            <p:txBody>
              <a:bodyPr wrap="none" rtlCol="0">
                <a:spAutoFit/>
              </a:bodyPr>
              <a:lstStyle/>
              <a:p>
                <a:r>
                  <a:rPr lang="en-US" altLang="zh-CN" dirty="0">
                    <a:latin typeface="Cambria" panose="02040503050406030204" pitchFamily="18" charset="0"/>
                  </a:rPr>
                  <a:t>Broker</a:t>
                </a:r>
                <a:endParaRPr lang="zh-CN" altLang="en-US" dirty="0">
                  <a:latin typeface="Cambria" panose="02040503050406030204" pitchFamily="18" charset="0"/>
                </a:endParaRPr>
              </a:p>
            </p:txBody>
          </p:sp>
        </p:grpSp>
        <p:pic>
          <p:nvPicPr>
            <p:cNvPr id="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6942" y="3971416"/>
              <a:ext cx="595301" cy="595301"/>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extLst>
                        <a:ext uri="{9D8B030D-6E8A-4147-A177-3AD203B41FA5}">
                          <a16:colId xmlns:a16="http://schemas.microsoft.com/office/drawing/2014/main" val="20000"/>
                        </a:ext>
                      </a:extLst>
                    </a:gridCol>
                    <a:gridCol w="570993">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ATGCACCATT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ATCCGACGTA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smtClean="0">
                                    <a:solidFill>
                                      <a:schemeClr val="tx1"/>
                                    </a:solidFill>
                                    <a:latin typeface="Cambria Math" panose="02040503050406030204" pitchFamily="18" charset="0"/>
                                  </a:rPr>
                                  <m:t>TCCGAATGTA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79" name="表格 78"/>
              <p:cNvGraphicFramePr>
                <a:graphicFrameLocks noGrp="1"/>
              </p:cNvGraphicFramePr>
              <p:nvPr/>
            </p:nvGraphicFramePr>
            <p:xfrm>
              <a:off x="9056919" y="2260488"/>
              <a:ext cx="2054339" cy="1135380"/>
            </p:xfrm>
            <a:graphic>
              <a:graphicData uri="http://schemas.openxmlformats.org/drawingml/2006/table">
                <a:tbl>
                  <a:tblPr>
                    <a:tableStyleId>{9D7B26C5-4107-4FEC-AEDC-1716B250A1EF}</a:tableStyleId>
                  </a:tblPr>
                  <a:tblGrid>
                    <a:gridCol w="1483346"/>
                    <a:gridCol w="570993"/>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3</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extLst>
                        <a:ext uri="{9D8B030D-6E8A-4147-A177-3AD203B41FA5}">
                          <a16:colId xmlns:a16="http://schemas.microsoft.com/office/drawing/2014/main" val="20000"/>
                        </a:ext>
                      </a:extLst>
                    </a:gridCol>
                    <a:gridCol w="570141">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TAGTCAAGTC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sz="1800" b="0" i="0" u="none" strike="noStrike" smtClean="0">
                                    <a:solidFill>
                                      <a:srgbClr val="000000"/>
                                    </a:solidFill>
                                    <a:effectLst/>
                                    <a:latin typeface="Cambria Math" panose="02040503050406030204" pitchFamily="18" charset="0"/>
                                    <a:ea typeface="+mn-ea"/>
                                  </a:rPr>
                                  <m:t>AACGTACGTG</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AACTTACGCA</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1" name="表格 80"/>
              <p:cNvGraphicFramePr>
                <a:graphicFrameLocks noGrp="1"/>
              </p:cNvGraphicFramePr>
              <p:nvPr/>
            </p:nvGraphicFramePr>
            <p:xfrm>
              <a:off x="9063016" y="4900959"/>
              <a:ext cx="2054338" cy="1135380"/>
            </p:xfrm>
            <a:graphic>
              <a:graphicData uri="http://schemas.openxmlformats.org/drawingml/2006/table">
                <a:tbl>
                  <a:tblPr>
                    <a:tableStyleId>{9D7B26C5-4107-4FEC-AEDC-1716B250A1EF}</a:tableStyleId>
                  </a:tblPr>
                  <a:tblGrid>
                    <a:gridCol w="1484197"/>
                    <a:gridCol w="570141"/>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1</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2</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extLst>
                        <a:ext uri="{9D8B030D-6E8A-4147-A177-3AD203B41FA5}">
                          <a16:colId xmlns:a16="http://schemas.microsoft.com/office/drawing/2014/main" val="20000"/>
                        </a:ext>
                      </a:extLst>
                    </a:gridCol>
                    <a:gridCol w="569410">
                      <a:extLst>
                        <a:ext uri="{9D8B030D-6E8A-4147-A177-3AD203B41FA5}">
                          <a16:colId xmlns:a16="http://schemas.microsoft.com/office/drawing/2014/main" val="20001"/>
                        </a:ext>
                      </a:extLst>
                    </a:gridCol>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CAACTGCGAC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ACGCCTCGCT</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8451">
                    <a:tc>
                      <a:txBody>
                        <a:bodyPr/>
                        <a:lstStyle/>
                        <a:p>
                          <a:pPr algn="ctr" fontAlgn="ctr"/>
                          <a14:m>
                            <m:oMathPara xmlns:m="http://schemas.openxmlformats.org/officeDocument/2006/math">
                              <m:oMathParaPr>
                                <m:jc m:val="centerGroup"/>
                              </m:oMathParaPr>
                              <m:oMath xmlns:m="http://schemas.openxmlformats.org/officeDocument/2006/math">
                                <m:r>
                                  <m:rPr>
                                    <m:sty m:val="p"/>
                                  </m:rPr>
                                  <a:rPr lang="en-US" altLang="zh-CN" b="0" i="0" smtClean="0">
                                    <a:solidFill>
                                      <a:schemeClr val="tx1"/>
                                    </a:solidFill>
                                    <a:latin typeface="Cambria Math" panose="02040503050406030204" pitchFamily="18" charset="0"/>
                                  </a:rPr>
                                  <m:t>AAGCATACTC</m:t>
                                </m:r>
                              </m:oMath>
                            </m:oMathPara>
                          </a14:m>
                          <a:endParaRPr lang="en-US" altLang="zh-CN" sz="18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83" name="表格 82"/>
              <p:cNvGraphicFramePr>
                <a:graphicFrameLocks noGrp="1"/>
              </p:cNvGraphicFramePr>
              <p:nvPr/>
            </p:nvGraphicFramePr>
            <p:xfrm>
              <a:off x="9056527" y="3577838"/>
              <a:ext cx="2062110" cy="1135380"/>
            </p:xfrm>
            <a:graphic>
              <a:graphicData uri="http://schemas.openxmlformats.org/drawingml/2006/table">
                <a:tbl>
                  <a:tblPr>
                    <a:tableStyleId>{9D7B26C5-4107-4FEC-AEDC-1716B250A1EF}</a:tableStyleId>
                  </a:tblPr>
                  <a:tblGrid>
                    <a:gridCol w="1492700"/>
                    <a:gridCol w="569410"/>
                  </a:tblGrid>
                  <a:tr h="278451">
                    <a:tc>
                      <a:txBody>
                        <a:bodyPr/>
                        <a:lstStyle/>
                        <a:p>
                          <a:pPr algn="ctr" fontAlgn="ctr"/>
                          <a:r>
                            <a:rPr lang="en-US" altLang="zh-CN" sz="1800" b="1" i="0" kern="1200" dirty="0">
                              <a:solidFill>
                                <a:schemeClr val="tx1"/>
                              </a:solidFill>
                              <a:latin typeface="Cambria Math" panose="02040503050406030204" pitchFamily="18" charset="0"/>
                              <a:ea typeface="+mn-ea"/>
                              <a:cs typeface="+mn-cs"/>
                            </a:rPr>
                            <a:t>Data</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800" b="1" i="0" kern="1200" dirty="0" err="1">
                              <a:solidFill>
                                <a:schemeClr val="tx1"/>
                              </a:solidFill>
                              <a:latin typeface="Cambria Math" panose="02040503050406030204" pitchFamily="18" charset="0"/>
                              <a:ea typeface="+mn-ea"/>
                              <a:cs typeface="+mn-cs"/>
                            </a:rPr>
                            <a:t>Dist</a:t>
                          </a:r>
                          <a:endParaRPr lang="en-US" sz="1800" b="1"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5</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835">
                    <a:tc>
                      <a:txBody>
                        <a:bodyPr/>
                        <a:lstStyle/>
                        <a:p>
                          <a:endParaRPr lang="zh-CN"/>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blipFill>
                      </a:tcPr>
                    </a:tc>
                    <a:tc>
                      <a:txBody>
                        <a:bodyPr/>
                        <a:lstStyle/>
                        <a:p>
                          <a:pPr algn="ctr" fontAlgn="ctr"/>
                          <a:r>
                            <a:rPr lang="en-US" altLang="zh-CN" sz="1800" b="0" i="0" kern="1200" dirty="0">
                              <a:solidFill>
                                <a:schemeClr val="tx1"/>
                              </a:solidFill>
                              <a:latin typeface="Cambria Math" panose="02040503050406030204" pitchFamily="18" charset="0"/>
                              <a:ea typeface="+mn-ea"/>
                              <a:cs typeface="+mn-cs"/>
                            </a:rPr>
                            <a:t>4</a:t>
                          </a:r>
                          <a:endParaRPr lang="en-US" altLang="zh-CN" sz="1800" b="0" i="0" kern="1200" dirty="0">
                            <a:solidFill>
                              <a:schemeClr val="tx1"/>
                            </a:solidFill>
                            <a:latin typeface="Cambria Math" panose="02040503050406030204"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mc:AlternateContent xmlns:mc="http://schemas.openxmlformats.org/markup-compatibility/2006" xmlns:a14="http://schemas.microsoft.com/office/drawing/2010/main">
        <mc:Choice Requires="a14">
          <p:sp>
            <p:nvSpPr>
              <p:cNvPr id="2" name="文本框 1"/>
              <p:cNvSpPr txBox="1"/>
              <p:nvPr/>
            </p:nvSpPr>
            <p:spPr>
              <a:xfrm rot="19973601">
                <a:off x="5996770" y="297742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rot="19973601">
                <a:off x="5996770" y="2977426"/>
                <a:ext cx="2167468" cy="369332"/>
              </a:xfrm>
              <a:prstGeom prst="rect">
                <a:avLst/>
              </a:prstGeom>
              <a:blipFill rotWithShape="1">
                <a:blip r:embed="rId18"/>
                <a:stretch>
                  <a:fillRect l="1590" t="-128237" r="1613" b="-1281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164971" y="3837493"/>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nvSpPr>
            <p:spPr>
              <a:xfrm>
                <a:off x="6164971" y="3837493"/>
                <a:ext cx="2167468" cy="369332"/>
              </a:xfrm>
              <a:prstGeom prst="rect">
                <a:avLst/>
              </a:prstGeom>
              <a:blipFill rotWithShape="1">
                <a:blip r:embed="rId19"/>
                <a:stretch>
                  <a:fillRect l="-18" t="-51" r="28" b="1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rot="1574931">
                <a:off x="6063069" y="4564457"/>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𝐶𝑜𝑢𝑛𝑡</m:t>
                      </m:r>
                      <m:r>
                        <a:rPr lang="en-US" altLang="zh-CN" b="0" i="1" smtClean="0">
                          <a:latin typeface="Cambria Math" panose="02040503050406030204" pitchFamily="18" charset="0"/>
                        </a:rPr>
                        <m:t>(</m:t>
                      </m:r>
                      <m:r>
                        <a:rPr lang="en-US" altLang="zh-CN" b="0" i="1" smtClean="0">
                          <a:latin typeface="Cambria Math" panose="02040503050406030204" pitchFamily="18" charset="0"/>
                        </a:rPr>
                        <m:t>𝑑𝑖𝑠𝑡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rot="1574931">
                <a:off x="6063069" y="4564457"/>
                <a:ext cx="2167468" cy="369332"/>
              </a:xfrm>
              <a:prstGeom prst="rect">
                <a:avLst/>
              </a:prstGeom>
              <a:blipFill rotWithShape="1">
                <a:blip r:embed="rId20"/>
                <a:stretch>
                  <a:fillRect l="1373" t="-124672" r="1391" b="-124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rot="19973601">
                <a:off x="6168109" y="335623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=0</m:t>
                      </m:r>
                    </m:oMath>
                  </m:oMathPara>
                </a14:m>
                <a:endParaRPr lang="zh-CN" altLang="en-US" dirty="0">
                  <a:latin typeface="Cambria" panose="020405030504060302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rot="19973601">
                <a:off x="6168109" y="3356236"/>
                <a:ext cx="2167468" cy="369332"/>
              </a:xfrm>
              <a:prstGeom prst="rect">
                <a:avLst/>
              </a:prstGeom>
              <a:blipFill rotWithShape="1">
                <a:blip r:embed="rId21"/>
                <a:stretch>
                  <a:fillRect l="1595" t="-128332" r="1637" b="-128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6232039" y="4216490"/>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=0</m:t>
                      </m:r>
                    </m:oMath>
                  </m:oMathPara>
                </a14:m>
                <a:endParaRPr lang="zh-CN" altLang="en-US" dirty="0">
                  <a:latin typeface="Cambria" panose="020405030504060302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6232039" y="4216490"/>
                <a:ext cx="2167468" cy="369332"/>
              </a:xfrm>
              <a:prstGeom prst="rect">
                <a:avLst/>
              </a:prstGeom>
              <a:blipFill rotWithShape="1">
                <a:blip r:embed="rId22"/>
                <a:stretch>
                  <a:fillRect l="-7" t="-24" r="17" b="1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p:cNvSpPr txBox="1"/>
              <p:nvPr/>
            </p:nvSpPr>
            <p:spPr>
              <a:xfrm rot="1620000">
                <a:off x="5939671" y="4957086"/>
                <a:ext cx="21674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𝑐𝑛𝑡</m:t>
                      </m:r>
                      <m:r>
                        <a:rPr lang="en-US" altLang="zh-CN" b="0" i="1" smtClean="0">
                          <a:latin typeface="Cambria Math" panose="02040503050406030204" pitchFamily="18" charset="0"/>
                        </a:rPr>
                        <m:t>=2</m:t>
                      </m:r>
                    </m:oMath>
                  </m:oMathPara>
                </a14:m>
                <a:endParaRPr lang="zh-CN" altLang="en-US" dirty="0">
                  <a:latin typeface="Cambria" panose="02040503050406030204" pitchFamily="18"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rot="1620000">
                <a:off x="5939671" y="4957086"/>
                <a:ext cx="2167468" cy="369332"/>
              </a:xfrm>
              <a:prstGeom prst="rect">
                <a:avLst/>
              </a:prstGeom>
              <a:blipFill rotWithShape="1">
                <a:blip r:embed="rId23"/>
                <a:stretch>
                  <a:fillRect l="1558" t="-127820" r="1586" b="-1277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4999316" y="3323522"/>
                <a:ext cx="112966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zh-CN" b="0" i="0" smtClean="0">
                          <a:latin typeface="Cambria Math" panose="02040503050406030204" pitchFamily="18" charset="0"/>
                        </a:rPr>
                        <m:t>Σ</m:t>
                      </m:r>
                      <m:r>
                        <a:rPr kumimoji="1" lang="en-US" altLang="zh-CN" b="0" i="1" smtClean="0">
                          <a:latin typeface="Cambria Math" panose="02040503050406030204" pitchFamily="18" charset="0"/>
                        </a:rPr>
                        <m:t>𝑐𝑛𝑡</m:t>
                      </m:r>
                      <m:r>
                        <a:rPr kumimoji="1" lang="en-US" altLang="zh-CN" b="0" i="1" smtClean="0">
                          <a:latin typeface="Cambria Math" panose="02040503050406030204" pitchFamily="18" charset="0"/>
                        </a:rPr>
                        <m:t>=2</m:t>
                      </m:r>
                    </m:oMath>
                  </m:oMathPara>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4999316" y="3323522"/>
                <a:ext cx="1129668" cy="369332"/>
              </a:xfrm>
              <a:prstGeom prst="rect">
                <a:avLst/>
              </a:prstGeom>
              <a:blipFill rotWithShape="1">
                <a:blip r:embed="rId24"/>
                <a:stretch>
                  <a:fillRect l="-53" t="-154" r="53" b="89"/>
                </a:stretch>
              </a:blipFill>
            </p:spPr>
            <p:txBody>
              <a:bodyPr/>
              <a:lstStyle/>
              <a:p>
                <a:r>
                  <a:rPr lang="zh-CN" altLang="en-US">
                    <a:noFill/>
                  </a:rPr>
                  <a:t> </a:t>
                </a:r>
              </a:p>
            </p:txBody>
          </p:sp>
        </mc:Fallback>
      </mc:AlternateContent>
      <p:sp>
        <p:nvSpPr>
          <p:cNvPr id="7"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2"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4" name="Google Shape;70;p14"/>
          <p:cNvSpPr txBox="1"/>
          <p:nvPr/>
        </p:nvSpPr>
        <p:spPr>
          <a:xfrm>
            <a:off x="968626"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 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5" name="Google Shape;71;p14"/>
          <p:cNvSpPr txBox="1"/>
          <p:nvPr/>
        </p:nvSpPr>
        <p:spPr>
          <a:xfrm>
            <a:off x="5094585" y="6637252"/>
            <a:ext cx="2002748" cy="234486"/>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18" name="Google Shape;67;p14"/>
          <p:cNvSpPr/>
          <p:nvPr/>
        </p:nvSpPr>
        <p:spPr>
          <a:xfrm>
            <a:off x="0" y="6651418"/>
            <a:ext cx="3940001" cy="206502"/>
          </a:xfrm>
          <a:prstGeom prst="rect">
            <a:avLst/>
          </a:prstGeom>
          <a:solidFill>
            <a:srgbClr val="1A1956"/>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19" name="Google Shape;68;p14"/>
          <p:cNvSpPr/>
          <p:nvPr/>
        </p:nvSpPr>
        <p:spPr>
          <a:xfrm>
            <a:off x="3940000" y="6651418"/>
            <a:ext cx="4233454" cy="206502"/>
          </a:xfrm>
          <a:prstGeom prst="rect">
            <a:avLst/>
          </a:prstGeom>
          <a:solidFill>
            <a:srgbClr val="272681"/>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0" name="Google Shape;69;p14"/>
          <p:cNvSpPr/>
          <p:nvPr/>
        </p:nvSpPr>
        <p:spPr>
          <a:xfrm>
            <a:off x="8173454" y="6651418"/>
            <a:ext cx="4018573" cy="206502"/>
          </a:xfrm>
          <a:prstGeom prst="rect">
            <a:avLst/>
          </a:prstGeom>
          <a:solidFill>
            <a:srgbClr val="3333AC"/>
          </a:solidFill>
          <a:ln>
            <a:noFill/>
          </a:ln>
        </p:spPr>
        <p:txBody>
          <a:bodyPr spcFirstLastPara="1" wrap="square" lIns="35718" tIns="35718" rIns="35718" bIns="35718" anchor="ctr" anchorCtr="0">
            <a:noAutofit/>
          </a:bodyPr>
          <a:lstStyle/>
          <a:p>
            <a:pPr algn="ctr">
              <a:buClr>
                <a:srgbClr val="FFFFFF"/>
              </a:buClr>
              <a:buSzPts val="2200"/>
            </a:pPr>
            <a:endParaRPr sz="1545" b="1">
              <a:solidFill>
                <a:srgbClr val="000000"/>
              </a:solidFill>
              <a:latin typeface="Cambria" panose="02040503050406030204"/>
              <a:ea typeface="Cambria" panose="02040503050406030204"/>
              <a:cs typeface="Cambria" panose="02040503050406030204"/>
              <a:sym typeface="Cambria" panose="02040503050406030204"/>
            </a:endParaRPr>
          </a:p>
        </p:txBody>
      </p:sp>
      <p:sp>
        <p:nvSpPr>
          <p:cNvPr id="22" name="Google Shape;71;p14"/>
          <p:cNvSpPr txBox="1"/>
          <p:nvPr/>
        </p:nvSpPr>
        <p:spPr>
          <a:xfrm>
            <a:off x="5094585" y="663765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SIGMOD’24</a:t>
            </a:r>
          </a:p>
        </p:txBody>
      </p:sp>
      <p:sp>
        <p:nvSpPr>
          <p:cNvPr id="25" name="文本框 24">
            <a:extLst>
              <a:ext uri="{FF2B5EF4-FFF2-40B4-BE49-F238E27FC236}">
                <a16:creationId xmlns:a16="http://schemas.microsoft.com/office/drawing/2014/main" id="{FD988310-5F07-E572-FA1B-0DFC457E89A2}"/>
              </a:ext>
            </a:extLst>
          </p:cNvPr>
          <p:cNvSpPr txBox="1"/>
          <p:nvPr/>
        </p:nvSpPr>
        <p:spPr>
          <a:xfrm>
            <a:off x="79200" y="842480"/>
            <a:ext cx="6350082" cy="1974195"/>
          </a:xfrm>
          <a:prstGeom prst="rect">
            <a:avLst/>
          </a:prstGeom>
          <a:noFill/>
        </p:spPr>
        <p:txBody>
          <a:bodyPr wrap="square" rtlCol="0">
            <a:spAutoFit/>
          </a:bodyPr>
          <a:lstStyle/>
          <a:p>
            <a:pPr marL="742950" lvl="1" indent="-285750">
              <a:lnSpc>
                <a:spcPct val="150000"/>
              </a:lnSpc>
              <a:buFont typeface="Wingdings" panose="05000000000000000000" pitchFamily="2" charset="2"/>
              <a:buChar char="Ø"/>
            </a:pPr>
            <a:r>
              <a:rPr lang="en-US" altLang="zh-CN" sz="2400" dirty="0">
                <a:latin typeface="Cambria" panose="02040503050406030204" pitchFamily="18" charset="0"/>
                <a:ea typeface="Cambria" panose="02040503050406030204" pitchFamily="18" charset="0"/>
              </a:rPr>
              <a:t>State-of-the-art</a:t>
            </a:r>
            <a:r>
              <a:rPr lang="zh-CN" altLang="en-US" sz="2400" dirty="0">
                <a:latin typeface="Cambria" panose="02040503050406030204" pitchFamily="18" charset="0"/>
                <a:ea typeface="Cambria" panose="02040503050406030204" pitchFamily="18" charset="0"/>
              </a:rPr>
              <a:t> </a:t>
            </a:r>
            <a:r>
              <a:rPr lang="en-US" altLang="zh-CN" sz="2400" dirty="0">
                <a:latin typeface="Cambria" panose="02040503050406030204" pitchFamily="18" charset="0"/>
                <a:ea typeface="Cambria" panose="02040503050406030204" pitchFamily="18" charset="0"/>
              </a:rPr>
              <a:t>solution:</a:t>
            </a:r>
            <a:r>
              <a:rPr lang="zh-CN" altLang="en-US" sz="2400" dirty="0">
                <a:latin typeface="Cambria" panose="02040503050406030204" pitchFamily="18" charset="0"/>
                <a:ea typeface="Cambria" panose="02040503050406030204" pitchFamily="18" charset="0"/>
              </a:rPr>
              <a:t> </a:t>
            </a:r>
            <a:r>
              <a:rPr lang="en-US" altLang="zh-CN" sz="2400" dirty="0" err="1">
                <a:latin typeface="Cambria" panose="02040503050406030204" pitchFamily="18" charset="0"/>
                <a:ea typeface="Cambria" panose="02040503050406030204" pitchFamily="18" charset="0"/>
              </a:rPr>
              <a:t>HuFu</a:t>
            </a:r>
            <a:r>
              <a:rPr lang="en-US" altLang="zh-CN" sz="2400" dirty="0">
                <a:latin typeface="Cambria" panose="02040503050406030204" pitchFamily="18" charset="0"/>
                <a:ea typeface="Cambria" panose="02040503050406030204" pitchFamily="18" charset="0"/>
              </a:rPr>
              <a:t>-Ext</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Upper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3</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Lower</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bound:</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0</a:t>
            </a:r>
          </a:p>
          <a:p>
            <a:pPr marL="1257300" lvl="2" indent="-342900">
              <a:lnSpc>
                <a:spcPct val="150000"/>
              </a:lnSpc>
              <a:buFont typeface="Arial" panose="020B0604020202090204" pitchFamily="34" charset="0"/>
              <a:buChar char="•"/>
            </a:pPr>
            <a:r>
              <a:rPr lang="en-US" altLang="zh-CN" sz="2000" dirty="0">
                <a:latin typeface="Cambria" panose="02040503050406030204" pitchFamily="18" charset="0"/>
                <a:ea typeface="Cambria" panose="02040503050406030204" pitchFamily="18" charset="0"/>
              </a:rPr>
              <a:t>Search</a:t>
            </a:r>
            <a:r>
              <a:rPr lang="zh-CN" altLang="en-US" sz="2000" dirty="0">
                <a:latin typeface="Cambria" panose="02040503050406030204" pitchFamily="18" charset="0"/>
                <a:ea typeface="Cambria" panose="02040503050406030204" pitchFamily="18" charset="0"/>
              </a:rPr>
              <a:t> </a:t>
            </a:r>
            <a:r>
              <a:rPr lang="en-US" altLang="zh-CN" sz="2000" dirty="0" err="1">
                <a:latin typeface="Cambria" panose="02040503050406030204" pitchFamily="18" charset="0"/>
                <a:ea typeface="Cambria" panose="02040503050406030204" pitchFamily="18" charset="0"/>
              </a:rPr>
              <a:t>Dist</a:t>
            </a:r>
            <a:r>
              <a:rPr lang="en-US" altLang="zh-CN" sz="2000" dirty="0">
                <a:latin typeface="Cambria" panose="02040503050406030204" pitchFamily="18" charset="0"/>
                <a:ea typeface="Cambria" panose="02040503050406030204" pitchFamily="18" charset="0"/>
              </a:rPr>
              <a:t>:</a:t>
            </a:r>
            <a:r>
              <a:rPr lang="zh-CN" altLang="en-US" sz="2000" dirty="0">
                <a:latin typeface="Cambria" panose="02040503050406030204" pitchFamily="18" charset="0"/>
                <a:ea typeface="Cambria" panose="02040503050406030204" pitchFamily="18" charset="0"/>
              </a:rPr>
              <a:t> </a:t>
            </a:r>
            <a:r>
              <a:rPr lang="en-US" altLang="zh-CN" sz="2000"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4F34EE58-4591-73DE-AF7D-7FDDAB80F998}"/>
              </a:ext>
            </a:extLst>
          </p:cNvPr>
          <p:cNvSpPr txBox="1"/>
          <p:nvPr/>
        </p:nvSpPr>
        <p:spPr>
          <a:xfrm>
            <a:off x="504000" y="6259674"/>
            <a:ext cx="9823341" cy="335092"/>
          </a:xfrm>
          <a:prstGeom prst="rect">
            <a:avLst/>
          </a:prstGeom>
          <a:noFill/>
        </p:spPr>
        <p:txBody>
          <a:bodyPr wrap="square">
            <a:spAutoFit/>
          </a:bodyPr>
          <a:lstStyle/>
          <a:p>
            <a:pPr algn="just">
              <a:lnSpc>
                <a:spcPct val="150000"/>
              </a:lnSpc>
            </a:pPr>
            <a:r>
              <a:rPr lang="en-US" altLang="zh-CN" sz="1200" dirty="0" err="1">
                <a:solidFill>
                  <a:schemeClr val="bg1">
                    <a:lumMod val="50000"/>
                  </a:schemeClr>
                </a:solidFill>
                <a:latin typeface="Cambria" panose="02040503050406030204" pitchFamily="18" charset="0"/>
                <a:ea typeface="Cambria" panose="02040503050406030204" pitchFamily="18" charset="0"/>
              </a:rPr>
              <a:t>Yongxin</a:t>
            </a:r>
            <a:r>
              <a:rPr lang="en-US" altLang="zh-CN" sz="1200" dirty="0">
                <a:solidFill>
                  <a:schemeClr val="bg1">
                    <a:lumMod val="50000"/>
                  </a:schemeClr>
                </a:solidFill>
                <a:latin typeface="Cambria" panose="02040503050406030204" pitchFamily="18" charset="0"/>
                <a:ea typeface="Cambria" panose="02040503050406030204" pitchFamily="18" charset="0"/>
              </a:rPr>
              <a:t> Tong, et al. 2022. Hu-Fu: efficient and secure spatial queries over data federation. PVLDB (2022), 1159–1172.</a:t>
            </a:r>
          </a:p>
        </p:txBody>
      </p:sp>
      <p:sp>
        <p:nvSpPr>
          <p:cNvPr id="13" name="Google Shape;70;p14">
            <a:extLst>
              <a:ext uri="{FF2B5EF4-FFF2-40B4-BE49-F238E27FC236}">
                <a16:creationId xmlns:a16="http://schemas.microsoft.com/office/drawing/2014/main" id="{9BDA032A-47FF-9A4F-9D20-CB10D9BBCACF}"/>
              </a:ext>
            </a:extLst>
          </p:cNvPr>
          <p:cNvSpPr txBox="1"/>
          <p:nvPr/>
        </p:nvSpPr>
        <p:spPr>
          <a:xfrm>
            <a:off x="968626" y="6631048"/>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ZHANG</a:t>
            </a:r>
            <a:r>
              <a:rPr lang="zh-CN" altLang="en-US" sz="1055" b="1" dirty="0">
                <a:solidFill>
                  <a:srgbClr val="FFFFFF"/>
                </a:solidFill>
                <a:latin typeface="Cambria" panose="02040503050406030204"/>
                <a:ea typeface="Cambria" panose="02040503050406030204"/>
                <a:cs typeface="Cambria" panose="02040503050406030204"/>
                <a:sym typeface="Cambria" panose="02040503050406030204"/>
              </a:rPr>
              <a:t> </a:t>
            </a:r>
            <a:r>
              <a:rPr lang="en-US" altLang="zh-CN" sz="1055" b="1" dirty="0">
                <a:solidFill>
                  <a:srgbClr val="FFFFFF"/>
                </a:solidFill>
                <a:latin typeface="Cambria" panose="02040503050406030204"/>
                <a:ea typeface="Cambria" panose="02040503050406030204"/>
                <a:cs typeface="Cambria" panose="02040503050406030204"/>
                <a:sym typeface="Cambria" panose="02040503050406030204"/>
              </a:rPr>
              <a:t>Xinyi</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
        <p:nvSpPr>
          <p:cNvPr id="16" name="Google Shape;70;p14">
            <a:extLst>
              <a:ext uri="{FF2B5EF4-FFF2-40B4-BE49-F238E27FC236}">
                <a16:creationId xmlns:a16="http://schemas.microsoft.com/office/drawing/2014/main" id="{76062487-0F26-B6DB-3982-C6C096A643EE}"/>
              </a:ext>
            </a:extLst>
          </p:cNvPr>
          <p:cNvSpPr txBox="1"/>
          <p:nvPr/>
        </p:nvSpPr>
        <p:spPr>
          <a:xfrm>
            <a:off x="9328038" y="6630645"/>
            <a:ext cx="2002748" cy="233680"/>
          </a:xfrm>
          <a:prstGeom prst="rect">
            <a:avLst/>
          </a:prstGeom>
          <a:noFill/>
          <a:ln>
            <a:noFill/>
          </a:ln>
        </p:spPr>
        <p:txBody>
          <a:bodyPr spcFirstLastPara="1" wrap="square" lIns="35718" tIns="35718" rIns="35718" bIns="35718" anchor="ctr" anchorCtr="0">
            <a:spAutoFit/>
          </a:bodyPr>
          <a:lstStyle/>
          <a:p>
            <a:pPr algn="ctr">
              <a:buClr>
                <a:srgbClr val="FFFFFF"/>
              </a:buClr>
              <a:buSzPts val="1500"/>
            </a:pPr>
            <a:r>
              <a:rPr lang="en-US" altLang="zh-CN" sz="1055" b="1" dirty="0" err="1">
                <a:solidFill>
                  <a:srgbClr val="FFFFFF"/>
                </a:solidFill>
                <a:latin typeface="Cambria" panose="02040503050406030204"/>
                <a:ea typeface="Cambria" panose="02040503050406030204"/>
                <a:cs typeface="Cambria" panose="02040503050406030204"/>
                <a:sym typeface="Cambria" panose="02040503050406030204"/>
              </a:rPr>
              <a:t>csxyzhang@comp.hkbu.edu.hk</a:t>
            </a:r>
            <a:endParaRPr sz="1055" b="1" dirty="0">
              <a:solidFill>
                <a:srgbClr val="FFFFFF"/>
              </a:solidFill>
              <a:latin typeface="Cambria" panose="02040503050406030204"/>
              <a:ea typeface="Cambria" panose="02040503050406030204"/>
              <a:cs typeface="Cambria" panose="02040503050406030204"/>
              <a:sym typeface="Cambria" panose="02040503050406030204"/>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RmM2VkODRiOTk1MzU2OWM2NjdhYTdhZGE1OGIwOT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6474</TotalTime>
  <Words>4652</Words>
  <Application>Microsoft Macintosh PowerPoint</Application>
  <PresentationFormat>宽屏</PresentationFormat>
  <Paragraphs>1130</Paragraphs>
  <Slides>30</Slides>
  <Notes>30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等线</vt:lpstr>
      <vt:lpstr>等线 Light</vt:lpstr>
      <vt:lpstr>Times-Roman</vt:lpstr>
      <vt:lpstr>Arial</vt:lpstr>
      <vt:lpstr>Calibri</vt:lpstr>
      <vt:lpstr>Cambria</vt:lpstr>
      <vt:lpstr>Cambria Math</vt:lpstr>
      <vt:lpstr>Courier New</vt:lpstr>
      <vt:lpstr>Helvetica Neue</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Approximate Nearest Neighbor Search in Multi-dimensional Databases</dc:title>
  <dc:subject/>
  <dc:creator>Xinyi Zhang</dc:creator>
  <cp:keywords/>
  <dc:description/>
  <cp:lastModifiedBy>Xinyi ZHANG</cp:lastModifiedBy>
  <cp:revision>1044</cp:revision>
  <cp:lastPrinted>2023-12-21T06:50:55Z</cp:lastPrinted>
  <dcterms:created xsi:type="dcterms:W3CDTF">2023-12-20T05:20:14Z</dcterms:created>
  <dcterms:modified xsi:type="dcterms:W3CDTF">2024-06-11T13:53:19Z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1814A6C0819AAEAE8B798265356D9F23_43</vt:lpwstr>
  </property>
  <property fmtid="{D5CDD505-2E9C-101B-9397-08002B2CF9AE}" pid="3" name="KSOProductBuildVer">
    <vt:lpwstr>2052-6.2.2.8394</vt:lpwstr>
  </property>
</Properties>
</file>